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97" r:id="rId5"/>
  </p:sldMasterIdLst>
  <p:notesMasterIdLst>
    <p:notesMasterId r:id="rId16"/>
  </p:notesMasterIdLst>
  <p:sldIdLst>
    <p:sldId id="2551" r:id="rId6"/>
    <p:sldId id="2147308999" r:id="rId7"/>
    <p:sldId id="2147309004" r:id="rId8"/>
    <p:sldId id="2147309007" r:id="rId9"/>
    <p:sldId id="2147309006" r:id="rId10"/>
    <p:sldId id="2147309005" r:id="rId11"/>
    <p:sldId id="2147309002" r:id="rId12"/>
    <p:sldId id="2147308997" r:id="rId13"/>
    <p:sldId id="2147309008" r:id="rId14"/>
    <p:sldId id="21473090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8BD64A-AB0B-46AE-98A1-8B4072FB4682}">
          <p14:sldIdLst>
            <p14:sldId id="2551"/>
            <p14:sldId id="2147308999"/>
            <p14:sldId id="2147309004"/>
            <p14:sldId id="2147309007"/>
            <p14:sldId id="2147309006"/>
            <p14:sldId id="2147309005"/>
            <p14:sldId id="2147309002"/>
            <p14:sldId id="2147308997"/>
            <p14:sldId id="2147309008"/>
            <p14:sldId id="21473090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ff, Kaitlin (CDC/DDNID/NCCDPHP/DNPAO) (CTR)" initials="GK((" lastIdx="1" clrIdx="0">
    <p:extLst>
      <p:ext uri="{19B8F6BF-5375-455C-9EA6-DF929625EA0E}">
        <p15:presenceInfo xmlns:p15="http://schemas.microsoft.com/office/powerpoint/2012/main" userId="S::mpy6@cdc.gov::1781bdf5-a4c5-4d62-ac50-63b3c9a4b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55D"/>
    <a:srgbClr val="005DAA"/>
    <a:srgbClr val="F6A01A"/>
    <a:srgbClr val="5C8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F613C-6431-4911-B6D3-BD59BDD99A54}" v="4" dt="2022-11-03T15:53:42.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40" autoAdjust="0"/>
  </p:normalViewPr>
  <p:slideViewPr>
    <p:cSldViewPr snapToGrid="0">
      <p:cViewPr varScale="1">
        <p:scale>
          <a:sx n="41" d="100"/>
          <a:sy n="41" d="100"/>
        </p:scale>
        <p:origin x="1162" y="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Nguyen" userId="6cf2826c-009a-46c3-a272-b59143a77d00" providerId="ADAL" clId="{DC0F613C-6431-4911-B6D3-BD59BDD99A54}"/>
    <pc:docChg chg="modSld">
      <pc:chgData name="Jennifer Nguyen" userId="6cf2826c-009a-46c3-a272-b59143a77d00" providerId="ADAL" clId="{DC0F613C-6431-4911-B6D3-BD59BDD99A54}" dt="2022-11-03T15:53:42.913" v="3"/>
      <pc:docMkLst>
        <pc:docMk/>
      </pc:docMkLst>
      <pc:sldChg chg="modSp">
        <pc:chgData name="Jennifer Nguyen" userId="6cf2826c-009a-46c3-a272-b59143a77d00" providerId="ADAL" clId="{DC0F613C-6431-4911-B6D3-BD59BDD99A54}" dt="2022-11-03T15:53:42.913" v="3"/>
        <pc:sldMkLst>
          <pc:docMk/>
          <pc:sldMk cId="2531618896" sldId="2147309000"/>
        </pc:sldMkLst>
        <pc:picChg chg="mod">
          <ac:chgData name="Jennifer Nguyen" userId="6cf2826c-009a-46c3-a272-b59143a77d00" providerId="ADAL" clId="{DC0F613C-6431-4911-B6D3-BD59BDD99A54}" dt="2022-11-03T15:48:50.595" v="0"/>
          <ac:picMkLst>
            <pc:docMk/>
            <pc:sldMk cId="2531618896" sldId="2147309000"/>
            <ac:picMk id="6" creationId="{3DDB412A-7C33-529E-6E93-7BBCD2EBE303}"/>
          </ac:picMkLst>
        </pc:picChg>
        <pc:picChg chg="mod">
          <ac:chgData name="Jennifer Nguyen" userId="6cf2826c-009a-46c3-a272-b59143a77d00" providerId="ADAL" clId="{DC0F613C-6431-4911-B6D3-BD59BDD99A54}" dt="2022-11-03T15:53:42.913" v="3"/>
          <ac:picMkLst>
            <pc:docMk/>
            <pc:sldMk cId="2531618896" sldId="2147309000"/>
            <ac:picMk id="7" creationId="{E1CE8DAD-0A93-A4E2-3D69-504E9846F190}"/>
          </ac:picMkLst>
        </pc:picChg>
        <pc:picChg chg="mod">
          <ac:chgData name="Jennifer Nguyen" userId="6cf2826c-009a-46c3-a272-b59143a77d00" providerId="ADAL" clId="{DC0F613C-6431-4911-B6D3-BD59BDD99A54}" dt="2022-11-03T15:52:20.914" v="1"/>
          <ac:picMkLst>
            <pc:docMk/>
            <pc:sldMk cId="2531618896" sldId="2147309000"/>
            <ac:picMk id="9" creationId="{A1FD4614-26B5-DB68-CDC2-B8C0B9A43A13}"/>
          </ac:picMkLst>
        </pc:picChg>
        <pc:picChg chg="mod">
          <ac:chgData name="Jennifer Nguyen" userId="6cf2826c-009a-46c3-a272-b59143a77d00" providerId="ADAL" clId="{DC0F613C-6431-4911-B6D3-BD59BDD99A54}" dt="2022-11-03T15:53:03.769" v="2"/>
          <ac:picMkLst>
            <pc:docMk/>
            <pc:sldMk cId="2531618896" sldId="2147309000"/>
            <ac:picMk id="14" creationId="{6BF5B116-3C1D-7CF2-972F-79AE554CA0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EBC1A-140F-4C5F-A4B8-16D8665D4155}"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74EAE-5868-443F-881C-6B3387D064EE}" type="slidenum">
              <a:rPr lang="en-US" smtClean="0"/>
              <a:t>‹#›</a:t>
            </a:fld>
            <a:endParaRPr lang="en-US"/>
          </a:p>
        </p:txBody>
      </p:sp>
    </p:spTree>
    <p:extLst>
      <p:ext uri="{BB962C8B-B14F-4D97-AF65-F5344CB8AC3E}">
        <p14:creationId xmlns:p14="http://schemas.microsoft.com/office/powerpoint/2010/main" val="426092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https://www.thecommunityguide.org/findings/physical-activity-park-trail-greenway-infrastructure-interventions-combined-additional-interventions</a:t>
            </a:r>
          </a:p>
          <a:p>
            <a:endParaRPr lang="en-US"/>
          </a:p>
          <a:p>
            <a:r>
              <a:rPr lang="en-US" i="1"/>
              <a:t>Photo Credit: </a:t>
            </a:r>
            <a:r>
              <a:rPr lang="en-US" b="0" i="1">
                <a:solidFill>
                  <a:srgbClr val="3D6665"/>
                </a:solidFill>
                <a:effectLst/>
                <a:latin typeface="Mulish"/>
              </a:rPr>
              <a:t>Community members participate in a yoga class held by El Paso Parks and Recreation. Photo courtesy of El Paso Parks and Recreation, El Paso, TX.</a:t>
            </a:r>
            <a:endParaRPr lang="en-US" i="1"/>
          </a:p>
        </p:txBody>
      </p:sp>
      <p:sp>
        <p:nvSpPr>
          <p:cNvPr id="4" name="Slide Number Placeholder 3"/>
          <p:cNvSpPr>
            <a:spLocks noGrp="1"/>
          </p:cNvSpPr>
          <p:nvPr>
            <p:ph type="sldNum" sz="quarter" idx="5"/>
          </p:nvPr>
        </p:nvSpPr>
        <p:spPr/>
        <p:txBody>
          <a:bodyPr/>
          <a:lstStyle/>
          <a:p>
            <a:fld id="{D3A74EAE-5868-443F-881C-6B3387D064EE}" type="slidenum">
              <a:rPr lang="en-US" smtClean="0"/>
              <a:t>2</a:t>
            </a:fld>
            <a:endParaRPr lang="en-US"/>
          </a:p>
        </p:txBody>
      </p:sp>
    </p:spTree>
    <p:extLst>
      <p:ext uri="{BB962C8B-B14F-4D97-AF65-F5344CB8AC3E}">
        <p14:creationId xmlns:p14="http://schemas.microsoft.com/office/powerpoint/2010/main" val="42819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Trust for Public Land. 10-Minute Walk. Retrieved from https://www.tpl.org/10minutewalk </a:t>
            </a:r>
          </a:p>
          <a:p>
            <a:pPr marL="228600" indent="-228600">
              <a:buAutoNum type="arabicPeriod"/>
            </a:pPr>
            <a:r>
              <a:rPr lang="en-US"/>
              <a:t>Moore, L. V., Roux, A. V. D., Evenson, K. R., McGinn, A. P., &amp; Brines, S. J. (2008). Availability of recreational resources in minority and low socioeconomic status areas. American journal of preventive medicine, 34(1), 16-22 Retrieved from https://www.ncbi.nlm.nih.gov/pmc/articles/ PMC2254179/ </a:t>
            </a:r>
          </a:p>
          <a:p>
            <a:pPr marL="228600" indent="-228600">
              <a:buAutoNum type="arabicPeriod"/>
            </a:pPr>
            <a:r>
              <a:rPr lang="en-US"/>
              <a:t>National Recreation and Park Association. (2021). Equity in Parks and Recreation. Retrieved from https://storymaps.arcgis.com/ stories/5727e40084614c559bf0440dc5a21f7f</a:t>
            </a:r>
          </a:p>
          <a:p>
            <a:endParaRPr lang="en-US"/>
          </a:p>
        </p:txBody>
      </p:sp>
      <p:sp>
        <p:nvSpPr>
          <p:cNvPr id="4" name="Slide Number Placeholder 3"/>
          <p:cNvSpPr>
            <a:spLocks noGrp="1"/>
          </p:cNvSpPr>
          <p:nvPr>
            <p:ph type="sldNum" sz="quarter" idx="5"/>
          </p:nvPr>
        </p:nvSpPr>
        <p:spPr/>
        <p:txBody>
          <a:bodyPr/>
          <a:lstStyle/>
          <a:p>
            <a:fld id="{D3A74EAE-5868-443F-881C-6B3387D064EE}" type="slidenum">
              <a:rPr lang="en-US" smtClean="0"/>
              <a:t>3</a:t>
            </a:fld>
            <a:endParaRPr lang="en-US"/>
          </a:p>
        </p:txBody>
      </p:sp>
    </p:spTree>
    <p:extLst>
      <p:ext uri="{BB962C8B-B14F-4D97-AF65-F5344CB8AC3E}">
        <p14:creationId xmlns:p14="http://schemas.microsoft.com/office/powerpoint/2010/main" val="157656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74EAE-5868-443F-881C-6B3387D064EE}" type="slidenum">
              <a:rPr lang="en-US" smtClean="0"/>
              <a:t>4</a:t>
            </a:fld>
            <a:endParaRPr lang="en-US"/>
          </a:p>
        </p:txBody>
      </p:sp>
    </p:spTree>
    <p:extLst>
      <p:ext uri="{BB962C8B-B14F-4D97-AF65-F5344CB8AC3E}">
        <p14:creationId xmlns:p14="http://schemas.microsoft.com/office/powerpoint/2010/main" val="7258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Trust for Public Land. 10-Minute Walk. Retrieved from https://www.tpl.org/10minutewalk </a:t>
            </a:r>
          </a:p>
          <a:p>
            <a:pPr marL="228600" indent="-228600">
              <a:buAutoNum type="arabicPeriod"/>
            </a:pPr>
            <a:r>
              <a:rPr lang="en-US" dirty="0"/>
              <a:t>Moore, L. V., Roux, A. V. D., Evenson, K. R., McGinn, A. P., &amp; Brines, S. J. (2008). Availability of recreational resources in minority and low socioeconomic status areas. American journal of preventive medicine, 34(1), 16-22 Retrieved from https://www.ncbi.nlm.nih.gov/pmc/articles/ PMC2254179/ </a:t>
            </a:r>
          </a:p>
          <a:p>
            <a:pPr marL="228600" indent="-228600">
              <a:buAutoNum type="arabicPeriod"/>
            </a:pPr>
            <a:r>
              <a:rPr lang="en-US" dirty="0"/>
              <a:t>National Recreation and Park Association. (2021). Equity in Parks and Recreation. Retrieved from https://storymaps.arcgis.com/ stories/5727e40084614c559bf0440dc5a21f7f</a:t>
            </a:r>
          </a:p>
          <a:p>
            <a:endParaRPr lang="en-US" dirty="0"/>
          </a:p>
          <a:p>
            <a:r>
              <a:rPr lang="en-US" i="1" dirty="0"/>
              <a:t>Photo Credit: Park and recreation staff in New Rochelle, New York, formed “Outside the Box in Our Parks” during the COVID-19 pandemic to provide safe recreation and fun activities for youth when almost all other activities were canceled. Photo courtesy of Sam Gomez, New Rochelle Parks and Recreation, New York.</a:t>
            </a:r>
          </a:p>
        </p:txBody>
      </p:sp>
      <p:sp>
        <p:nvSpPr>
          <p:cNvPr id="4" name="Slide Number Placeholder 3"/>
          <p:cNvSpPr>
            <a:spLocks noGrp="1"/>
          </p:cNvSpPr>
          <p:nvPr>
            <p:ph type="sldNum" sz="quarter" idx="5"/>
          </p:nvPr>
        </p:nvSpPr>
        <p:spPr/>
        <p:txBody>
          <a:bodyPr/>
          <a:lstStyle/>
          <a:p>
            <a:fld id="{D3A74EAE-5868-443F-881C-6B3387D064EE}" type="slidenum">
              <a:rPr lang="en-US" smtClean="0"/>
              <a:t>5</a:t>
            </a:fld>
            <a:endParaRPr lang="en-US"/>
          </a:p>
        </p:txBody>
      </p:sp>
    </p:spTree>
    <p:extLst>
      <p:ext uri="{BB962C8B-B14F-4D97-AF65-F5344CB8AC3E}">
        <p14:creationId xmlns:p14="http://schemas.microsoft.com/office/powerpoint/2010/main" val="362871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Office of Disease Prevention and Health Promotion. Healthy People 2030 Framework. Retrieved from https://health.gov/healthypeople/about/ healthy-people-2030-framework</a:t>
            </a:r>
          </a:p>
        </p:txBody>
      </p:sp>
      <p:sp>
        <p:nvSpPr>
          <p:cNvPr id="4" name="Slide Number Placeholder 3"/>
          <p:cNvSpPr>
            <a:spLocks noGrp="1"/>
          </p:cNvSpPr>
          <p:nvPr>
            <p:ph type="sldNum" sz="quarter" idx="5"/>
          </p:nvPr>
        </p:nvSpPr>
        <p:spPr/>
        <p:txBody>
          <a:bodyPr/>
          <a:lstStyle/>
          <a:p>
            <a:fld id="{D3A74EAE-5868-443F-881C-6B3387D064EE}" type="slidenum">
              <a:rPr lang="en-US" smtClean="0"/>
              <a:t>6</a:t>
            </a:fld>
            <a:endParaRPr lang="en-US"/>
          </a:p>
        </p:txBody>
      </p:sp>
    </p:spTree>
    <p:extLst>
      <p:ext uri="{BB962C8B-B14F-4D97-AF65-F5344CB8AC3E}">
        <p14:creationId xmlns:p14="http://schemas.microsoft.com/office/powerpoint/2010/main" val="321360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74EAE-5868-443F-881C-6B3387D064EE}" type="slidenum">
              <a:rPr lang="en-US" smtClean="0"/>
              <a:t>7</a:t>
            </a:fld>
            <a:endParaRPr lang="en-US"/>
          </a:p>
        </p:txBody>
      </p:sp>
    </p:spTree>
    <p:extLst>
      <p:ext uri="{BB962C8B-B14F-4D97-AF65-F5344CB8AC3E}">
        <p14:creationId xmlns:p14="http://schemas.microsoft.com/office/powerpoint/2010/main" val="102614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Photo Credit: Photo courtesy of Juan Carlos Chan, City of Los Angeles Department of Recreation and Parks</a:t>
            </a:r>
          </a:p>
        </p:txBody>
      </p:sp>
      <p:sp>
        <p:nvSpPr>
          <p:cNvPr id="4" name="Slide Number Placeholder 3"/>
          <p:cNvSpPr>
            <a:spLocks noGrp="1"/>
          </p:cNvSpPr>
          <p:nvPr>
            <p:ph type="sldNum" sz="quarter" idx="5"/>
          </p:nvPr>
        </p:nvSpPr>
        <p:spPr/>
        <p:txBody>
          <a:bodyPr/>
          <a:lstStyle/>
          <a:p>
            <a:fld id="{D3A74EAE-5868-443F-881C-6B3387D064EE}" type="slidenum">
              <a:rPr lang="en-US" smtClean="0"/>
              <a:t>8</a:t>
            </a:fld>
            <a:endParaRPr lang="en-US"/>
          </a:p>
        </p:txBody>
      </p:sp>
    </p:spTree>
    <p:extLst>
      <p:ext uri="{BB962C8B-B14F-4D97-AF65-F5344CB8AC3E}">
        <p14:creationId xmlns:p14="http://schemas.microsoft.com/office/powerpoint/2010/main" val="68834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74EAE-5868-443F-881C-6B3387D064EE}" type="slidenum">
              <a:rPr lang="en-US" smtClean="0"/>
              <a:t>10</a:t>
            </a:fld>
            <a:endParaRPr lang="en-US"/>
          </a:p>
        </p:txBody>
      </p:sp>
    </p:spTree>
    <p:extLst>
      <p:ext uri="{BB962C8B-B14F-4D97-AF65-F5344CB8AC3E}">
        <p14:creationId xmlns:p14="http://schemas.microsoft.com/office/powerpoint/2010/main" val="150212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atin typeface="Rockwell" panose="02060603020205020403" pitchFamily="18"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Rockwell" panose="020606030202050204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6" name="Slide Number Placeholder 5"/>
          <p:cNvSpPr>
            <a:spLocks noGrp="1"/>
          </p:cNvSpPr>
          <p:nvPr>
            <p:ph type="sldNum" sz="quarter" idx="12"/>
          </p:nvPr>
        </p:nvSpPr>
        <p:spPr>
          <a:xfrm>
            <a:off x="8386665"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Tree>
    <p:extLst>
      <p:ext uri="{BB962C8B-B14F-4D97-AF65-F5344CB8AC3E}">
        <p14:creationId xmlns:p14="http://schemas.microsoft.com/office/powerpoint/2010/main" val="188275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
        <p:nvSpPr>
          <p:cNvPr id="7" name="Title 1"/>
          <p:cNvSpPr>
            <a:spLocks noGrp="1"/>
          </p:cNvSpPr>
          <p:nvPr>
            <p:ph type="title" hasCustomPrompt="1"/>
          </p:nvPr>
        </p:nvSpPr>
        <p:spPr>
          <a:xfrm>
            <a:off x="2491863" y="311713"/>
            <a:ext cx="8861937" cy="812481"/>
          </a:xfrm>
          <a:prstGeom prst="rect">
            <a:avLst/>
          </a:prstGeom>
        </p:spPr>
        <p:txBody>
          <a:bodyPr anchor="ctr" anchorCtr="0"/>
          <a:lstStyle>
            <a:lvl1pPr algn="l">
              <a:lnSpc>
                <a:spcPts val="1688"/>
              </a:lnSpc>
              <a:defRPr sz="2800" b="1" baseline="0">
                <a:solidFill>
                  <a:schemeClr val="bg1"/>
                </a:solidFill>
                <a:effectLst/>
                <a:latin typeface="Rockwell" panose="02060603020205020403" pitchFamily="18" charset="0"/>
              </a:defRPr>
            </a:lvl1pPr>
          </a:lstStyle>
          <a:p>
            <a:r>
              <a:rPr lang="en-US"/>
              <a:t>Rockwell Bold Size 28</a:t>
            </a:r>
          </a:p>
        </p:txBody>
      </p:sp>
    </p:spTree>
    <p:extLst>
      <p:ext uri="{BB962C8B-B14F-4D97-AF65-F5344CB8AC3E}">
        <p14:creationId xmlns:p14="http://schemas.microsoft.com/office/powerpoint/2010/main" val="326110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Tree>
    <p:extLst>
      <p:ext uri="{BB962C8B-B14F-4D97-AF65-F5344CB8AC3E}">
        <p14:creationId xmlns:p14="http://schemas.microsoft.com/office/powerpoint/2010/main" val="164483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3742-F7BF-2AF3-75B5-643A24845B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30A024-B7F9-72A9-66AE-5BFA8FF15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29275C-FB4A-727A-68DF-AC8211F63182}"/>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5" name="Footer Placeholder 4">
            <a:extLst>
              <a:ext uri="{FF2B5EF4-FFF2-40B4-BE49-F238E27FC236}">
                <a16:creationId xmlns:a16="http://schemas.microsoft.com/office/drawing/2014/main" id="{3604706A-005F-EA06-90C6-F132D0C89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E83DA-DC03-AF46-39E7-FB4EAA8449ED}"/>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373190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1088-03B8-B237-570C-03659911B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CC73E-F22A-6455-2D8C-0A36DEEEF2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118D5-BF06-8CD9-63F5-6A3D2DAE5F1C}"/>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5" name="Footer Placeholder 4">
            <a:extLst>
              <a:ext uri="{FF2B5EF4-FFF2-40B4-BE49-F238E27FC236}">
                <a16:creationId xmlns:a16="http://schemas.microsoft.com/office/drawing/2014/main" id="{46F840F9-1CE8-8C93-33D7-A713D04A5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54F61-B49A-BEF0-285C-43018E89B749}"/>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201557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A7FA-F5B7-DAA5-0DBB-AA03C876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9A590-844C-8E53-F3D7-94284557A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B62EB-65E8-AC19-235B-4B0A36D89087}"/>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5" name="Footer Placeholder 4">
            <a:extLst>
              <a:ext uri="{FF2B5EF4-FFF2-40B4-BE49-F238E27FC236}">
                <a16:creationId xmlns:a16="http://schemas.microsoft.com/office/drawing/2014/main" id="{F1818AE4-F09E-1AE6-90A4-D2E26F14C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6FD63-AF9A-869C-B2A3-02156593F2AE}"/>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275141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49B1-72E4-9879-405D-02CAA6EBC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E129CB-EACE-C283-EDCE-0963038A13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B410AC-A062-0374-02D8-80B05434B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FF1EF1-1026-3309-6483-4E10F938C959}"/>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6" name="Footer Placeholder 5">
            <a:extLst>
              <a:ext uri="{FF2B5EF4-FFF2-40B4-BE49-F238E27FC236}">
                <a16:creationId xmlns:a16="http://schemas.microsoft.com/office/drawing/2014/main" id="{794FC830-D4FE-5016-F635-1B473190D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E057C-CB5C-4D9E-132C-29871D36FA09}"/>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29108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5778-A839-54C0-0BD7-FA3204711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2EF165-AFE7-A225-620D-D979A2C5C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04620-4957-D0C0-9319-240590755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43630A-AB0F-0E50-FEDB-2644ECDE4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22CE37-29D3-F686-631C-4BA94C77C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AAF4B-1F0A-C2C2-A16F-8206D5549D1E}"/>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8" name="Footer Placeholder 7">
            <a:extLst>
              <a:ext uri="{FF2B5EF4-FFF2-40B4-BE49-F238E27FC236}">
                <a16:creationId xmlns:a16="http://schemas.microsoft.com/office/drawing/2014/main" id="{499D705D-DE2D-0A34-60BC-04C6CCA8A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2E6845-745A-9A56-3BD1-6BFA69B15595}"/>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277776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7970-BF13-8A94-E53B-0192A65D7D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2EF4B2-1EC8-85A4-C726-8251406C50DE}"/>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4" name="Footer Placeholder 3">
            <a:extLst>
              <a:ext uri="{FF2B5EF4-FFF2-40B4-BE49-F238E27FC236}">
                <a16:creationId xmlns:a16="http://schemas.microsoft.com/office/drawing/2014/main" id="{3720E750-80D8-E07A-90AB-7D42FC61FC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3C0191-E0D7-1E51-F8CF-DB77D27077F8}"/>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413443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9F822-420D-CE58-C95D-F6A937EAA29C}"/>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3" name="Footer Placeholder 2">
            <a:extLst>
              <a:ext uri="{FF2B5EF4-FFF2-40B4-BE49-F238E27FC236}">
                <a16:creationId xmlns:a16="http://schemas.microsoft.com/office/drawing/2014/main" id="{28EA634B-C470-320D-12B5-6C0F7BC264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FD6E98-E9C1-D2C2-02CF-CA51D440CC1A}"/>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3717016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1266-B767-1278-D7D3-B77C85AB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9F6D8-4A63-7479-155E-A8A491FF9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FF8A5-6E45-CE5C-57B1-E94B96E0D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84691-70A5-E88A-2291-E6D687EA8DC2}"/>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6" name="Footer Placeholder 5">
            <a:extLst>
              <a:ext uri="{FF2B5EF4-FFF2-40B4-BE49-F238E27FC236}">
                <a16:creationId xmlns:a16="http://schemas.microsoft.com/office/drawing/2014/main" id="{8704A4E5-79A8-ED9E-6285-5C719D4B0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840F2-6911-CB73-E237-ECB084DB9D4F}"/>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92193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
        <p:nvSpPr>
          <p:cNvPr id="7" name="Title 1"/>
          <p:cNvSpPr>
            <a:spLocks noGrp="1"/>
          </p:cNvSpPr>
          <p:nvPr>
            <p:ph type="title" hasCustomPrompt="1"/>
          </p:nvPr>
        </p:nvSpPr>
        <p:spPr>
          <a:xfrm>
            <a:off x="2491863" y="311713"/>
            <a:ext cx="8861937" cy="812481"/>
          </a:xfrm>
          <a:prstGeom prst="rect">
            <a:avLst/>
          </a:prstGeom>
        </p:spPr>
        <p:txBody>
          <a:bodyPr anchor="ctr" anchorCtr="0"/>
          <a:lstStyle>
            <a:lvl1pPr algn="l">
              <a:lnSpc>
                <a:spcPts val="1688"/>
              </a:lnSpc>
              <a:defRPr sz="2800" b="1" baseline="0">
                <a:solidFill>
                  <a:schemeClr val="bg1"/>
                </a:solidFill>
                <a:effectLst/>
                <a:latin typeface="Rockwell" panose="02060603020205020403" pitchFamily="18" charset="0"/>
              </a:defRPr>
            </a:lvl1pPr>
          </a:lstStyle>
          <a:p>
            <a:r>
              <a:rPr lang="en-US"/>
              <a:t>Rockwell Bold Size 28</a:t>
            </a:r>
          </a:p>
        </p:txBody>
      </p:sp>
    </p:spTree>
    <p:extLst>
      <p:ext uri="{BB962C8B-B14F-4D97-AF65-F5344CB8AC3E}">
        <p14:creationId xmlns:p14="http://schemas.microsoft.com/office/powerpoint/2010/main" val="2869099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C752-6A47-25CF-43EC-39EA0A5D8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541A5C-1318-C923-6ACE-CA7552A16D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BCC55-53B4-8AD4-F43C-D8BF94F71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3DFEF-2449-2C62-634F-55E42DBA00AA}"/>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6" name="Footer Placeholder 5">
            <a:extLst>
              <a:ext uri="{FF2B5EF4-FFF2-40B4-BE49-F238E27FC236}">
                <a16:creationId xmlns:a16="http://schemas.microsoft.com/office/drawing/2014/main" id="{9F311AC8-2A01-6103-D42C-B82AFE890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4CC6E-345E-9D2A-C649-17C7DAB2F287}"/>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1500340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B863-4CC8-C9FD-CF5A-072CDC32F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CA40EF-CD36-0106-7A82-241C87006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E35B5-E698-F8F7-D75A-EE8BF12ECFCA}"/>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5" name="Footer Placeholder 4">
            <a:extLst>
              <a:ext uri="{FF2B5EF4-FFF2-40B4-BE49-F238E27FC236}">
                <a16:creationId xmlns:a16="http://schemas.microsoft.com/office/drawing/2014/main" id="{F6880F2A-33E1-A7DC-D4D6-6B8CFDF5D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78B32-044F-5CBB-9175-C36E2B018083}"/>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2467209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F6CFC7-6B81-4B87-3F8A-33A6E704F5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5F7F8-6252-F67E-1C91-94D7D2D06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36EE2-C58F-09F3-4389-561ED85E0EAB}"/>
              </a:ext>
            </a:extLst>
          </p:cNvPr>
          <p:cNvSpPr>
            <a:spLocks noGrp="1"/>
          </p:cNvSpPr>
          <p:nvPr>
            <p:ph type="dt" sz="half" idx="10"/>
          </p:nvPr>
        </p:nvSpPr>
        <p:spPr/>
        <p:txBody>
          <a:bodyPr/>
          <a:lstStyle/>
          <a:p>
            <a:fld id="{46F10485-8B68-4970-8596-75D30D107970}" type="datetimeFigureOut">
              <a:rPr lang="en-US" smtClean="0"/>
              <a:t>11/3/2022</a:t>
            </a:fld>
            <a:endParaRPr lang="en-US"/>
          </a:p>
        </p:txBody>
      </p:sp>
      <p:sp>
        <p:nvSpPr>
          <p:cNvPr id="5" name="Footer Placeholder 4">
            <a:extLst>
              <a:ext uri="{FF2B5EF4-FFF2-40B4-BE49-F238E27FC236}">
                <a16:creationId xmlns:a16="http://schemas.microsoft.com/office/drawing/2014/main" id="{45E202AD-399B-2B8F-EBB6-423A4C168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0E286-84F8-BC69-58AD-5821BDFE652F}"/>
              </a:ext>
            </a:extLst>
          </p:cNvPr>
          <p:cNvSpPr>
            <a:spLocks noGrp="1"/>
          </p:cNvSpPr>
          <p:nvPr>
            <p:ph type="sldNum" sz="quarter" idx="12"/>
          </p:nvPr>
        </p:nvSpPr>
        <p:spPr/>
        <p:txBody>
          <a:bodyPr/>
          <a:lstStyle/>
          <a:p>
            <a:fld id="{20B55F43-5BE9-4E1C-AA3C-C8D2279CBBD7}" type="slidenum">
              <a:rPr lang="en-US" smtClean="0"/>
              <a:t>‹#›</a:t>
            </a:fld>
            <a:endParaRPr lang="en-US"/>
          </a:p>
        </p:txBody>
      </p:sp>
    </p:spTree>
    <p:extLst>
      <p:ext uri="{BB962C8B-B14F-4D97-AF65-F5344CB8AC3E}">
        <p14:creationId xmlns:p14="http://schemas.microsoft.com/office/powerpoint/2010/main" val="89770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Rockwell" panose="02060603020205020403" pitchFamily="18"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Rockwell" panose="020606030202050204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Tree>
    <p:extLst>
      <p:ext uri="{BB962C8B-B14F-4D97-AF65-F5344CB8AC3E}">
        <p14:creationId xmlns:p14="http://schemas.microsoft.com/office/powerpoint/2010/main" val="141773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
        <p:nvSpPr>
          <p:cNvPr id="8" name="Title 1"/>
          <p:cNvSpPr>
            <a:spLocks noGrp="1"/>
          </p:cNvSpPr>
          <p:nvPr>
            <p:ph type="title" hasCustomPrompt="1"/>
          </p:nvPr>
        </p:nvSpPr>
        <p:spPr>
          <a:xfrm>
            <a:off x="2491863" y="311713"/>
            <a:ext cx="8861937" cy="812481"/>
          </a:xfrm>
          <a:prstGeom prst="rect">
            <a:avLst/>
          </a:prstGeom>
        </p:spPr>
        <p:txBody>
          <a:bodyPr anchor="ctr" anchorCtr="0"/>
          <a:lstStyle>
            <a:lvl1pPr algn="l">
              <a:lnSpc>
                <a:spcPts val="1688"/>
              </a:lnSpc>
              <a:defRPr sz="2800" b="1" baseline="0">
                <a:solidFill>
                  <a:schemeClr val="bg1"/>
                </a:solidFill>
                <a:effectLst/>
                <a:latin typeface="Rockwell" panose="02060603020205020403" pitchFamily="18" charset="0"/>
              </a:defRPr>
            </a:lvl1pPr>
          </a:lstStyle>
          <a:p>
            <a:r>
              <a:rPr lang="en-US"/>
              <a:t>Rockwell Bold Size 28</a:t>
            </a:r>
          </a:p>
        </p:txBody>
      </p:sp>
    </p:spTree>
    <p:extLst>
      <p:ext uri="{BB962C8B-B14F-4D97-AF65-F5344CB8AC3E}">
        <p14:creationId xmlns:p14="http://schemas.microsoft.com/office/powerpoint/2010/main" val="17041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adugi" panose="020B0502040204020203" pitchFamily="34" charset="0"/>
                <a:ea typeface="Gadug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
        <p:nvSpPr>
          <p:cNvPr id="10" name="Title 1"/>
          <p:cNvSpPr>
            <a:spLocks noGrp="1"/>
          </p:cNvSpPr>
          <p:nvPr>
            <p:ph type="title" hasCustomPrompt="1"/>
          </p:nvPr>
        </p:nvSpPr>
        <p:spPr>
          <a:xfrm>
            <a:off x="2491863" y="311713"/>
            <a:ext cx="8861937" cy="812481"/>
          </a:xfrm>
          <a:prstGeom prst="rect">
            <a:avLst/>
          </a:prstGeom>
        </p:spPr>
        <p:txBody>
          <a:bodyPr anchor="ctr" anchorCtr="0"/>
          <a:lstStyle>
            <a:lvl1pPr algn="l">
              <a:lnSpc>
                <a:spcPts val="1688"/>
              </a:lnSpc>
              <a:defRPr sz="2800" b="1" baseline="0">
                <a:solidFill>
                  <a:schemeClr val="bg1"/>
                </a:solidFill>
                <a:effectLst/>
                <a:latin typeface="Rockwell" panose="02060603020205020403" pitchFamily="18" charset="0"/>
              </a:defRPr>
            </a:lvl1pPr>
          </a:lstStyle>
          <a:p>
            <a:r>
              <a:rPr lang="en-US"/>
              <a:t>Rockwell Bold Size 28</a:t>
            </a:r>
          </a:p>
        </p:txBody>
      </p:sp>
    </p:spTree>
    <p:extLst>
      <p:ext uri="{BB962C8B-B14F-4D97-AF65-F5344CB8AC3E}">
        <p14:creationId xmlns:p14="http://schemas.microsoft.com/office/powerpoint/2010/main" val="192044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
        <p:nvSpPr>
          <p:cNvPr id="6" name="Title 1"/>
          <p:cNvSpPr>
            <a:spLocks noGrp="1"/>
          </p:cNvSpPr>
          <p:nvPr>
            <p:ph type="title" hasCustomPrompt="1"/>
          </p:nvPr>
        </p:nvSpPr>
        <p:spPr>
          <a:xfrm>
            <a:off x="2491863" y="311713"/>
            <a:ext cx="8861937" cy="812481"/>
          </a:xfrm>
          <a:prstGeom prst="rect">
            <a:avLst/>
          </a:prstGeom>
        </p:spPr>
        <p:txBody>
          <a:bodyPr anchor="ctr" anchorCtr="0"/>
          <a:lstStyle>
            <a:lvl1pPr algn="l">
              <a:lnSpc>
                <a:spcPts val="1688"/>
              </a:lnSpc>
              <a:defRPr sz="2800" b="1" baseline="0">
                <a:solidFill>
                  <a:schemeClr val="bg1"/>
                </a:solidFill>
                <a:effectLst/>
                <a:latin typeface="Rockwell" panose="02060603020205020403" pitchFamily="18" charset="0"/>
              </a:defRPr>
            </a:lvl1pPr>
          </a:lstStyle>
          <a:p>
            <a:r>
              <a:rPr lang="en-US"/>
              <a:t>Rockwell Bold Size 28</a:t>
            </a:r>
          </a:p>
        </p:txBody>
      </p:sp>
    </p:spTree>
    <p:extLst>
      <p:ext uri="{BB962C8B-B14F-4D97-AF65-F5344CB8AC3E}">
        <p14:creationId xmlns:p14="http://schemas.microsoft.com/office/powerpoint/2010/main" val="39271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Tree>
    <p:extLst>
      <p:ext uri="{BB962C8B-B14F-4D97-AF65-F5344CB8AC3E}">
        <p14:creationId xmlns:p14="http://schemas.microsoft.com/office/powerpoint/2010/main" val="228299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Rockwell" panose="02060603020205020403" pitchFamily="18"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Gadugi" panose="020B0502040204020203" pitchFamily="34" charset="0"/>
                <a:ea typeface="Gadugi" panose="020B0502040204020203" pitchFamily="34" charset="0"/>
              </a:defRPr>
            </a:lvl1pPr>
            <a:lvl2pPr>
              <a:defRPr sz="2800">
                <a:latin typeface="Gadugi" panose="020B0502040204020203" pitchFamily="34" charset="0"/>
                <a:ea typeface="Gadugi" panose="020B0502040204020203" pitchFamily="34" charset="0"/>
              </a:defRPr>
            </a:lvl2pPr>
            <a:lvl3pPr>
              <a:defRPr sz="2400">
                <a:latin typeface="Gadugi" panose="020B0502040204020203" pitchFamily="34" charset="0"/>
                <a:ea typeface="Gadugi" panose="020B0502040204020203" pitchFamily="34" charset="0"/>
              </a:defRPr>
            </a:lvl3pPr>
            <a:lvl4pPr>
              <a:defRPr sz="2000">
                <a:latin typeface="Gadugi" panose="020B0502040204020203" pitchFamily="34" charset="0"/>
                <a:ea typeface="Gadugi" panose="020B0502040204020203" pitchFamily="34" charset="0"/>
              </a:defRPr>
            </a:lvl4pPr>
            <a:lvl5pPr>
              <a:defRPr sz="2000">
                <a:latin typeface="Gadugi" panose="020B0502040204020203" pitchFamily="34" charset="0"/>
                <a:ea typeface="Gadug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adugi" panose="020B0502040204020203" pitchFamily="34" charset="0"/>
                <a:ea typeface="Gadug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Tree>
    <p:extLst>
      <p:ext uri="{BB962C8B-B14F-4D97-AF65-F5344CB8AC3E}">
        <p14:creationId xmlns:p14="http://schemas.microsoft.com/office/powerpoint/2010/main" val="111390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9E65165C-2873-4F5D-93AE-7223E9FD7493}" type="datetimeFigureOut">
              <a:rPr lang="en-US" smtClean="0"/>
              <a:pPr/>
              <a:t>11/3/2022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Gadugi" panose="020B0502040204020203" pitchFamily="34" charset="0"/>
                <a:ea typeface="Gadugi" panose="020B0502040204020203"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Gadugi" panose="020B0502040204020203" pitchFamily="34" charset="0"/>
                <a:ea typeface="Gadugi" panose="020B0502040204020203" pitchFamily="34" charset="0"/>
              </a:defRPr>
            </a:lvl1pPr>
          </a:lstStyle>
          <a:p>
            <a:fld id="{BD0A3239-E56A-44A6-A3A0-C73F6E90089E}" type="slidenum">
              <a:rPr lang="en-US" smtClean="0"/>
              <a:pPr/>
              <a:t>‹#›</a:t>
            </a:fld>
            <a:endParaRPr lang="en-US"/>
          </a:p>
        </p:txBody>
      </p:sp>
    </p:spTree>
    <p:extLst>
      <p:ext uri="{BB962C8B-B14F-4D97-AF65-F5344CB8AC3E}">
        <p14:creationId xmlns:p14="http://schemas.microsoft.com/office/powerpoint/2010/main" val="41670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21941"/>
          <a:stretch/>
        </p:blipFill>
        <p:spPr>
          <a:xfrm>
            <a:off x="0" y="0"/>
            <a:ext cx="12192000" cy="1471168"/>
          </a:xfrm>
          <a:prstGeom prst="rect">
            <a:avLst/>
          </a:prstGeom>
        </p:spPr>
      </p:pic>
      <p:sp>
        <p:nvSpPr>
          <p:cNvPr id="11" name="Oval 10"/>
          <p:cNvSpPr/>
          <p:nvPr userDrawn="1"/>
        </p:nvSpPr>
        <p:spPr>
          <a:xfrm>
            <a:off x="723107" y="114574"/>
            <a:ext cx="1550536" cy="15783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cdc.gov/physicalactivity/activepeoplehealthynation/images/download/ActivePeople-log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1642" y="206076"/>
            <a:ext cx="1233465" cy="12650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15" cstate="print">
            <a:extLst>
              <a:ext uri="{28A0092B-C50C-407E-A947-70E740481C1C}">
                <a14:useLocalDpi xmlns:a14="http://schemas.microsoft.com/office/drawing/2010/main" val="0"/>
              </a:ext>
            </a:extLst>
          </a:blip>
          <a:srcRect t="88355" b="-10237"/>
          <a:stretch/>
        </p:blipFill>
        <p:spPr>
          <a:xfrm>
            <a:off x="0" y="6702056"/>
            <a:ext cx="12192000" cy="311888"/>
          </a:xfrm>
          <a:prstGeom prst="rect">
            <a:avLst/>
          </a:prstGeom>
        </p:spPr>
      </p:pic>
    </p:spTree>
    <p:extLst>
      <p:ext uri="{BB962C8B-B14F-4D97-AF65-F5344CB8AC3E}">
        <p14:creationId xmlns:p14="http://schemas.microsoft.com/office/powerpoint/2010/main" val="34477756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58E1D-FB6C-E1E2-73FD-2B3354497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5F722E-CE49-F5DF-9344-2C247B840E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D1335-8793-DCA6-EF78-C435C4F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10485-8B68-4970-8596-75D30D107970}" type="datetimeFigureOut">
              <a:rPr lang="en-US" smtClean="0"/>
              <a:t>11/3/2022</a:t>
            </a:fld>
            <a:endParaRPr lang="en-US"/>
          </a:p>
        </p:txBody>
      </p:sp>
      <p:sp>
        <p:nvSpPr>
          <p:cNvPr id="5" name="Footer Placeholder 4">
            <a:extLst>
              <a:ext uri="{FF2B5EF4-FFF2-40B4-BE49-F238E27FC236}">
                <a16:creationId xmlns:a16="http://schemas.microsoft.com/office/drawing/2014/main" id="{57A01165-56E8-0CD7-1EDF-E76BD60D8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1FD76C-BF34-E3DF-A74C-A2343D149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55F43-5BE9-4E1C-AA3C-C8D2279CBBD7}" type="slidenum">
              <a:rPr lang="en-US" smtClean="0"/>
              <a:t>‹#›</a:t>
            </a:fld>
            <a:endParaRPr lang="en-US"/>
          </a:p>
        </p:txBody>
      </p:sp>
    </p:spTree>
    <p:extLst>
      <p:ext uri="{BB962C8B-B14F-4D97-AF65-F5344CB8AC3E}">
        <p14:creationId xmlns:p14="http://schemas.microsoft.com/office/powerpoint/2010/main" val="26601278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nrpa.org/contentassets/637fde01bbfb45598eeea960088c5dce/active-parks-cover.jpg" TargetMode="External"/><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nrpa.org/contentassets/637fde01bbfb45598eeea960088c5dce/active-parks-medium-term-actions.jpg" TargetMode="External"/><Relationship Id="rId11" Type="http://schemas.openxmlformats.org/officeDocument/2006/relationships/image" Target="../media/image25.png"/><Relationship Id="rId5" Type="http://schemas.openxmlformats.org/officeDocument/2006/relationships/image" Target="../media/image22.jpeg"/><Relationship Id="rId10" Type="http://schemas.openxmlformats.org/officeDocument/2006/relationships/hyperlink" Target="https://www.nrpa.org/contentassets/637fde01bbfb45598eeea960088c5dce/active-parks-step-graphic.jpg" TargetMode="External"/><Relationship Id="rId4" Type="http://schemas.openxmlformats.org/officeDocument/2006/relationships/hyperlink" Target="https://www.nrpa.org/contentassets/637fde01bbfb45598eeea960088c5dce/active-parks-park-scene.jpg"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F1C88C81-8A66-C4B3-FF4D-C7AB46D38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sp>
        <p:nvSpPr>
          <p:cNvPr id="8" name="Title 1">
            <a:extLst>
              <a:ext uri="{FF2B5EF4-FFF2-40B4-BE49-F238E27FC236}">
                <a16:creationId xmlns:a16="http://schemas.microsoft.com/office/drawing/2014/main" id="{02F6DB57-1A4B-1611-3AA6-ACCECC096188}"/>
              </a:ext>
            </a:extLst>
          </p:cNvPr>
          <p:cNvSpPr txBox="1">
            <a:spLocks/>
          </p:cNvSpPr>
          <p:nvPr/>
        </p:nvSpPr>
        <p:spPr>
          <a:xfrm>
            <a:off x="2242151" y="4145280"/>
            <a:ext cx="7748337" cy="117967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Rockwell" panose="02060603020205020403" pitchFamily="18" charset="0"/>
                <a:ea typeface="+mj-ea"/>
                <a:cs typeface="+mj-cs"/>
              </a:defRPr>
            </a:lvl1pPr>
          </a:lstStyle>
          <a:p>
            <a:r>
              <a:rPr lang="en-US" sz="2800" b="1" dirty="0">
                <a:latin typeface="Gadugi" panose="020B0502040204020203" pitchFamily="34" charset="0"/>
                <a:ea typeface="Gadugi" panose="020B0502040204020203" pitchFamily="34" charset="0"/>
              </a:rPr>
              <a:t>Communications Toolkit</a:t>
            </a:r>
            <a:br>
              <a:rPr lang="en-US" sz="1400" dirty="0">
                <a:solidFill>
                  <a:srgbClr val="005DAA"/>
                </a:solidFill>
              </a:rPr>
            </a:br>
            <a:endParaRPr lang="en-US" sz="3600" dirty="0"/>
          </a:p>
        </p:txBody>
      </p:sp>
      <p:pic>
        <p:nvPicPr>
          <p:cNvPr id="3" name="Picture 2" descr="Timeline&#10;&#10;Description automatically generated">
            <a:extLst>
              <a:ext uri="{FF2B5EF4-FFF2-40B4-BE49-F238E27FC236}">
                <a16:creationId xmlns:a16="http://schemas.microsoft.com/office/drawing/2014/main" id="{D0412EAF-87C0-70AA-83F0-5074F5168D06}"/>
              </a:ext>
            </a:extLst>
          </p:cNvPr>
          <p:cNvPicPr>
            <a:picLocks noChangeAspect="1"/>
          </p:cNvPicPr>
          <p:nvPr/>
        </p:nvPicPr>
        <p:blipFill rotWithShape="1">
          <a:blip r:embed="rId3">
            <a:extLst>
              <a:ext uri="{28A0092B-C50C-407E-A947-70E740481C1C}">
                <a14:useLocalDpi xmlns:a14="http://schemas.microsoft.com/office/drawing/2010/main" val="0"/>
              </a:ext>
            </a:extLst>
          </a:blip>
          <a:srcRect l="34660" r="33744" b="80795"/>
          <a:stretch/>
        </p:blipFill>
        <p:spPr>
          <a:xfrm>
            <a:off x="3474717" y="1690521"/>
            <a:ext cx="5647495" cy="2652513"/>
          </a:xfrm>
          <a:prstGeom prst="rect">
            <a:avLst/>
          </a:prstGeom>
        </p:spPr>
      </p:pic>
    </p:spTree>
    <p:extLst>
      <p:ext uri="{BB962C8B-B14F-4D97-AF65-F5344CB8AC3E}">
        <p14:creationId xmlns:p14="http://schemas.microsoft.com/office/powerpoint/2010/main" val="419906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B480A-A512-A1FC-B4C5-A37509E2BD4C}"/>
              </a:ext>
            </a:extLst>
          </p:cNvPr>
          <p:cNvSpPr txBox="1">
            <a:spLocks/>
          </p:cNvSpPr>
          <p:nvPr/>
        </p:nvSpPr>
        <p:spPr>
          <a:xfrm>
            <a:off x="2491863" y="216463"/>
            <a:ext cx="8861937" cy="1129981"/>
          </a:xfrm>
          <a:prstGeom prst="rect">
            <a:avLst/>
          </a:prstGeom>
        </p:spPr>
        <p:txBody>
          <a:bodyPr lIns="91440" tIns="45720" rIns="91440" bIns="45720" anchor="ctr" anchorCtr="0"/>
          <a:lstStyle>
            <a:lvl1pPr algn="ctr" defTabSz="914400" rtl="0" eaLnBrk="1" latinLnBrk="0" hangingPunct="1">
              <a:lnSpc>
                <a:spcPct val="90000"/>
              </a:lnSpc>
              <a:spcBef>
                <a:spcPct val="0"/>
              </a:spcBef>
              <a:buNone/>
              <a:defRPr sz="6000" kern="1200">
                <a:solidFill>
                  <a:schemeClr val="tx1"/>
                </a:solidFill>
                <a:latin typeface="Rockwell" panose="02060603020205020403" pitchFamily="18" charset="0"/>
                <a:ea typeface="+mj-ea"/>
                <a:cs typeface="+mj-cs"/>
              </a:defRPr>
            </a:lvl1pPr>
          </a:lstStyle>
          <a:p>
            <a:pPr algn="l"/>
            <a:r>
              <a:rPr lang="en-US" sz="2800" b="1" dirty="0">
                <a:solidFill>
                  <a:schemeClr val="bg1"/>
                </a:solidFill>
                <a:latin typeface="Rockwell"/>
              </a:rPr>
              <a:t>Sample Images for Promotion</a:t>
            </a:r>
            <a:endParaRPr lang="en-US" sz="2800" b="1" dirty="0">
              <a:solidFill>
                <a:schemeClr val="bg1"/>
              </a:solidFill>
            </a:endParaRPr>
          </a:p>
        </p:txBody>
      </p:sp>
      <p:pic>
        <p:nvPicPr>
          <p:cNvPr id="4" name="Picture 3" descr="Text&#10;&#10;Description automatically generated">
            <a:extLst>
              <a:ext uri="{FF2B5EF4-FFF2-40B4-BE49-F238E27FC236}">
                <a16:creationId xmlns:a16="http://schemas.microsoft.com/office/drawing/2014/main" id="{F5F60535-60D6-758C-5F15-117F63D12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pic>
        <p:nvPicPr>
          <p:cNvPr id="14" name="Picture 13" descr="Diagram&#10;&#10;Description automatically generated">
            <a:hlinkClick r:id="rId4"/>
            <a:extLst>
              <a:ext uri="{FF2B5EF4-FFF2-40B4-BE49-F238E27FC236}">
                <a16:creationId xmlns:a16="http://schemas.microsoft.com/office/drawing/2014/main" id="{6BF5B116-3C1D-7CF2-972F-79AE554CA035}"/>
              </a:ext>
            </a:extLst>
          </p:cNvPr>
          <p:cNvPicPr>
            <a:picLocks noChangeAspect="1"/>
          </p:cNvPicPr>
          <p:nvPr/>
        </p:nvPicPr>
        <p:blipFill rotWithShape="1">
          <a:blip r:embed="rId5">
            <a:extLst>
              <a:ext uri="{28A0092B-C50C-407E-A947-70E740481C1C}">
                <a14:useLocalDpi xmlns:a14="http://schemas.microsoft.com/office/drawing/2010/main" val="0"/>
              </a:ext>
            </a:extLst>
          </a:blip>
          <a:srcRect t="4280" b="4320"/>
          <a:stretch/>
        </p:blipFill>
        <p:spPr>
          <a:xfrm>
            <a:off x="20591" y="1619621"/>
            <a:ext cx="4051801" cy="4792549"/>
          </a:xfrm>
          <a:prstGeom prst="rect">
            <a:avLst/>
          </a:prstGeom>
        </p:spPr>
      </p:pic>
      <p:sp>
        <p:nvSpPr>
          <p:cNvPr id="2" name="Speech Bubble: Rectangle with Corners Rounded 1">
            <a:extLst>
              <a:ext uri="{FF2B5EF4-FFF2-40B4-BE49-F238E27FC236}">
                <a16:creationId xmlns:a16="http://schemas.microsoft.com/office/drawing/2014/main" id="{4A5C39F7-5392-7BE2-B9EB-D8982FB36B7A}"/>
              </a:ext>
            </a:extLst>
          </p:cNvPr>
          <p:cNvSpPr/>
          <p:nvPr/>
        </p:nvSpPr>
        <p:spPr>
          <a:xfrm>
            <a:off x="8347185" y="1526146"/>
            <a:ext cx="3697500" cy="984739"/>
          </a:xfrm>
          <a:prstGeom prst="wedgeRoundRectCallout">
            <a:avLst>
              <a:gd name="adj1" fmla="val -65065"/>
              <a:gd name="adj2" fmla="val 339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ea typeface="Gadugi" panose="020B0502040204020203" pitchFamily="34" charset="0"/>
              </a:rPr>
              <a:t>Downloadable graphics </a:t>
            </a:r>
            <a:br>
              <a:rPr lang="en-US" dirty="0">
                <a:latin typeface="Gadugi" panose="020B0502040204020203" pitchFamily="34" charset="0"/>
                <a:ea typeface="Gadugi" panose="020B0502040204020203" pitchFamily="34" charset="0"/>
              </a:rPr>
            </a:br>
            <a:r>
              <a:rPr lang="en-US" dirty="0">
                <a:latin typeface="Gadugi" panose="020B0502040204020203" pitchFamily="34" charset="0"/>
                <a:ea typeface="Gadugi" panose="020B0502040204020203" pitchFamily="34" charset="0"/>
              </a:rPr>
              <a:t>available for promotion!</a:t>
            </a:r>
          </a:p>
        </p:txBody>
      </p:sp>
      <p:pic>
        <p:nvPicPr>
          <p:cNvPr id="6" name="Picture 5" descr="Text&#10;&#10;Description automatically generated">
            <a:hlinkClick r:id="rId6"/>
            <a:extLst>
              <a:ext uri="{FF2B5EF4-FFF2-40B4-BE49-F238E27FC236}">
                <a16:creationId xmlns:a16="http://schemas.microsoft.com/office/drawing/2014/main" id="{3DDB412A-7C33-529E-6E93-7BBCD2EBE303}"/>
              </a:ext>
            </a:extLst>
          </p:cNvPr>
          <p:cNvPicPr>
            <a:picLocks noChangeAspect="1"/>
          </p:cNvPicPr>
          <p:nvPr/>
        </p:nvPicPr>
        <p:blipFill rotWithShape="1">
          <a:blip r:embed="rId7">
            <a:extLst>
              <a:ext uri="{28A0092B-C50C-407E-A947-70E740481C1C}">
                <a14:useLocalDpi xmlns:a14="http://schemas.microsoft.com/office/drawing/2010/main" val="0"/>
              </a:ext>
            </a:extLst>
          </a:blip>
          <a:srcRect b="23075"/>
          <a:stretch/>
        </p:blipFill>
        <p:spPr>
          <a:xfrm>
            <a:off x="4105928" y="4443662"/>
            <a:ext cx="3697500" cy="2197875"/>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tree, sign&#10;&#10;Description automatically generated">
            <a:hlinkClick r:id="rId8"/>
            <a:extLst>
              <a:ext uri="{FF2B5EF4-FFF2-40B4-BE49-F238E27FC236}">
                <a16:creationId xmlns:a16="http://schemas.microsoft.com/office/drawing/2014/main" id="{E1CE8DAD-0A93-A4E2-3D69-504E9846F190}"/>
              </a:ext>
            </a:extLst>
          </p:cNvPr>
          <p:cNvPicPr>
            <a:picLocks noChangeAspect="1"/>
          </p:cNvPicPr>
          <p:nvPr/>
        </p:nvPicPr>
        <p:blipFill rotWithShape="1">
          <a:blip r:embed="rId9">
            <a:extLst>
              <a:ext uri="{28A0092B-C50C-407E-A947-70E740481C1C}">
                <a14:useLocalDpi xmlns:a14="http://schemas.microsoft.com/office/drawing/2010/main" val="0"/>
              </a:ext>
            </a:extLst>
          </a:blip>
          <a:srcRect t="3119"/>
          <a:stretch/>
        </p:blipFill>
        <p:spPr>
          <a:xfrm>
            <a:off x="8696960" y="2825988"/>
            <a:ext cx="2908050" cy="3668274"/>
          </a:xfrm>
          <a:prstGeom prst="rect">
            <a:avLst/>
          </a:prstGeom>
          <a:ln>
            <a:noFill/>
          </a:ln>
          <a:effectLst>
            <a:outerShdw blurRad="292100" dist="139700" dir="2700000" algn="tl" rotWithShape="0">
              <a:srgbClr val="333333">
                <a:alpha val="65000"/>
              </a:srgbClr>
            </a:outerShdw>
          </a:effectLst>
        </p:spPr>
      </p:pic>
      <p:pic>
        <p:nvPicPr>
          <p:cNvPr id="9" name="Picture 8" descr="Timeline&#10;&#10;Description automatically generated">
            <a:hlinkClick r:id="rId10"/>
            <a:extLst>
              <a:ext uri="{FF2B5EF4-FFF2-40B4-BE49-F238E27FC236}">
                <a16:creationId xmlns:a16="http://schemas.microsoft.com/office/drawing/2014/main" id="{A1FD4614-26B5-DB68-CDC2-B8C0B9A43A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7960" y="1507272"/>
            <a:ext cx="3514828" cy="2716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61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E7D5-3FEC-4641-8127-606D2967586C}"/>
              </a:ext>
            </a:extLst>
          </p:cNvPr>
          <p:cNvSpPr>
            <a:spLocks noGrp="1"/>
          </p:cNvSpPr>
          <p:nvPr>
            <p:ph type="ctrTitle"/>
          </p:nvPr>
        </p:nvSpPr>
        <p:spPr>
          <a:xfrm>
            <a:off x="4998720" y="3794760"/>
            <a:ext cx="7132320" cy="2194561"/>
          </a:xfrm>
        </p:spPr>
        <p:txBody>
          <a:bodyPr/>
          <a:lstStyle/>
          <a:p>
            <a:pPr algn="l"/>
            <a:r>
              <a:rPr lang="en-US" sz="2600" dirty="0">
                <a:latin typeface="Gadugi" panose="020B0502040204020203" pitchFamily="34" charset="0"/>
                <a:ea typeface="Gadugi" panose="020B0502040204020203" pitchFamily="34" charset="0"/>
              </a:rPr>
              <a:t>The new </a:t>
            </a:r>
            <a:r>
              <a:rPr lang="en-US" sz="2600" b="1" i="1" u="sng" dirty="0">
                <a:latin typeface="Gadugi" panose="020B0502040204020203" pitchFamily="34" charset="0"/>
                <a:ea typeface="Gadugi" panose="020B0502040204020203" pitchFamily="34" charset="0"/>
              </a:rPr>
              <a:t>Active Parks! Increasing Physical Activity Through Parks, Trails, and Greenways</a:t>
            </a:r>
            <a:r>
              <a:rPr lang="en-US" sz="2600" b="1" i="1" dirty="0">
                <a:latin typeface="Gadugi" panose="020B0502040204020203" pitchFamily="34" charset="0"/>
                <a:ea typeface="Gadugi" panose="020B0502040204020203" pitchFamily="34" charset="0"/>
              </a:rPr>
              <a:t> </a:t>
            </a:r>
            <a:r>
              <a:rPr lang="en-US" sz="2600" dirty="0">
                <a:latin typeface="Gadugi" panose="020B0502040204020203" pitchFamily="34" charset="0"/>
                <a:ea typeface="Gadugi" panose="020B0502040204020203" pitchFamily="34" charset="0"/>
              </a:rPr>
              <a:t>recommendation indicates that public health and park and recreation professionals can increase physical activity and the use of parks, trails, and greenways by combining 1) </a:t>
            </a:r>
            <a:r>
              <a:rPr lang="en-US" sz="2600" b="1" dirty="0">
                <a:latin typeface="Gadugi" panose="020B0502040204020203" pitchFamily="34" charset="0"/>
                <a:ea typeface="Gadugi" panose="020B0502040204020203" pitchFamily="34" charset="0"/>
              </a:rPr>
              <a:t>essential infrastructure improvements </a:t>
            </a:r>
            <a:r>
              <a:rPr lang="en-US" sz="2600" dirty="0">
                <a:latin typeface="Gadugi" panose="020B0502040204020203" pitchFamily="34" charset="0"/>
                <a:ea typeface="Gadugi" panose="020B0502040204020203" pitchFamily="34" charset="0"/>
              </a:rPr>
              <a:t>with 2) </a:t>
            </a:r>
            <a:r>
              <a:rPr lang="en-US" sz="2600" b="1" dirty="0">
                <a:latin typeface="Gadugi" panose="020B0502040204020203" pitchFamily="34" charset="0"/>
                <a:ea typeface="Gadugi" panose="020B0502040204020203" pitchFamily="34" charset="0"/>
              </a:rPr>
              <a:t>additional activities </a:t>
            </a:r>
            <a:r>
              <a:rPr lang="en-US" sz="2600" dirty="0">
                <a:latin typeface="Gadugi" panose="020B0502040204020203" pitchFamily="34" charset="0"/>
                <a:ea typeface="Gadugi" panose="020B0502040204020203" pitchFamily="34" charset="0"/>
              </a:rPr>
              <a:t>like community engagement, programming, public awareness, and other access enhancements.</a:t>
            </a:r>
            <a:r>
              <a:rPr lang="en-US" sz="2600" baseline="30000" dirty="0">
                <a:latin typeface="Gadugi" panose="020B0502040204020203" pitchFamily="34" charset="0"/>
                <a:ea typeface="Gadugi" panose="020B0502040204020203" pitchFamily="34" charset="0"/>
              </a:rPr>
              <a:t>1</a:t>
            </a:r>
          </a:p>
        </p:txBody>
      </p:sp>
      <p:sp>
        <p:nvSpPr>
          <p:cNvPr id="3" name="Title 2">
            <a:extLst>
              <a:ext uri="{FF2B5EF4-FFF2-40B4-BE49-F238E27FC236}">
                <a16:creationId xmlns:a16="http://schemas.microsoft.com/office/drawing/2014/main" id="{337B480A-A512-A1FC-B4C5-A37509E2BD4C}"/>
              </a:ext>
            </a:extLst>
          </p:cNvPr>
          <p:cNvSpPr txBox="1">
            <a:spLocks/>
          </p:cNvSpPr>
          <p:nvPr/>
        </p:nvSpPr>
        <p:spPr>
          <a:xfrm>
            <a:off x="2491863" y="216463"/>
            <a:ext cx="8861937" cy="1129981"/>
          </a:xfrm>
          <a:prstGeom prst="rect">
            <a:avLst/>
          </a:prstGeom>
        </p:spPr>
        <p:txBody>
          <a:bodyPr lIns="91440" tIns="45720" rIns="91440" bIns="45720" anchor="ctr" anchorCtr="0"/>
          <a:lstStyle>
            <a:lvl1pPr algn="ctr" defTabSz="914400" rtl="0" eaLnBrk="1" latinLnBrk="0" hangingPunct="1">
              <a:lnSpc>
                <a:spcPct val="90000"/>
              </a:lnSpc>
              <a:spcBef>
                <a:spcPct val="0"/>
              </a:spcBef>
              <a:buNone/>
              <a:defRPr sz="6000" kern="1200">
                <a:solidFill>
                  <a:schemeClr val="tx1"/>
                </a:solidFill>
                <a:latin typeface="Rockwell" panose="02060603020205020403" pitchFamily="18" charset="0"/>
                <a:ea typeface="+mj-ea"/>
                <a:cs typeface="+mj-cs"/>
              </a:defRPr>
            </a:lvl1pPr>
          </a:lstStyle>
          <a:p>
            <a:pPr algn="l"/>
            <a:r>
              <a:rPr lang="en-US" sz="2800" b="1" i="1">
                <a:solidFill>
                  <a:schemeClr val="bg1"/>
                </a:solidFill>
                <a:latin typeface="Rockwell"/>
              </a:rPr>
              <a:t>Active Parks! </a:t>
            </a:r>
            <a:r>
              <a:rPr lang="en-US" sz="2800" b="1">
                <a:solidFill>
                  <a:schemeClr val="bg1"/>
                </a:solidFill>
                <a:latin typeface="Rockwell"/>
              </a:rPr>
              <a:t>Recommendation</a:t>
            </a:r>
            <a:endParaRPr lang="en-US" sz="2800" b="1">
              <a:solidFill>
                <a:schemeClr val="bg1"/>
              </a:solidFill>
            </a:endParaRPr>
          </a:p>
        </p:txBody>
      </p:sp>
      <p:pic>
        <p:nvPicPr>
          <p:cNvPr id="4" name="Picture 3" descr="Text&#10;&#10;Description automatically generated">
            <a:extLst>
              <a:ext uri="{FF2B5EF4-FFF2-40B4-BE49-F238E27FC236}">
                <a16:creationId xmlns:a16="http://schemas.microsoft.com/office/drawing/2014/main" id="{F5F60535-60D6-758C-5F15-117F63D12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pic>
        <p:nvPicPr>
          <p:cNvPr id="8" name="Picture 7" descr="A group of people exercising in a field&#10;&#10;Description automatically generated with medium confidence">
            <a:extLst>
              <a:ext uri="{FF2B5EF4-FFF2-40B4-BE49-F238E27FC236}">
                <a16:creationId xmlns:a16="http://schemas.microsoft.com/office/drawing/2014/main" id="{039B9A96-2F16-F6AB-EE87-4BC7AE7D8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16" y="2255521"/>
            <a:ext cx="4497493" cy="3373120"/>
          </a:xfrm>
          <a:prstGeom prst="rect">
            <a:avLst/>
          </a:prstGeom>
        </p:spPr>
      </p:pic>
    </p:spTree>
    <p:extLst>
      <p:ext uri="{BB962C8B-B14F-4D97-AF65-F5344CB8AC3E}">
        <p14:creationId xmlns:p14="http://schemas.microsoft.com/office/powerpoint/2010/main" val="257054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241BB7F-933E-FE6E-202D-B0BEAD254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sp>
        <p:nvSpPr>
          <p:cNvPr id="6" name="Content Placeholder 5">
            <a:extLst>
              <a:ext uri="{FF2B5EF4-FFF2-40B4-BE49-F238E27FC236}">
                <a16:creationId xmlns:a16="http://schemas.microsoft.com/office/drawing/2014/main" id="{F524A7D1-29A9-D257-DE04-4B69FD2718E9}"/>
              </a:ext>
            </a:extLst>
          </p:cNvPr>
          <p:cNvSpPr>
            <a:spLocks noGrp="1"/>
          </p:cNvSpPr>
          <p:nvPr>
            <p:ph idx="1"/>
          </p:nvPr>
        </p:nvSpPr>
        <p:spPr>
          <a:xfrm>
            <a:off x="328060" y="2486342"/>
            <a:ext cx="4856749" cy="4351338"/>
          </a:xfrm>
        </p:spPr>
        <p:txBody>
          <a:bodyPr/>
          <a:lstStyle/>
          <a:p>
            <a:pPr marL="0" indent="0">
              <a:buNone/>
            </a:pPr>
            <a:r>
              <a:rPr lang="en-US" sz="2400"/>
              <a:t>To increase the use of parks, trails, and greenways for safe physical activity and physical, mental, and social health benefits, professionals can</a:t>
            </a:r>
            <a:r>
              <a:rPr lang="en-US" sz="2400" b="1"/>
              <a:t> combine</a:t>
            </a:r>
            <a:r>
              <a:rPr lang="en-US" sz="2400"/>
              <a:t> </a:t>
            </a:r>
            <a:r>
              <a:rPr lang="en-US" sz="2400" b="1"/>
              <a:t>infrastructure improvements </a:t>
            </a:r>
            <a:r>
              <a:rPr lang="en-US" sz="2400"/>
              <a:t>that expand equitable access to parks, trails, and greenways with </a:t>
            </a:r>
            <a:r>
              <a:rPr lang="en-US" sz="2400" b="1"/>
              <a:t>additional activities such as:</a:t>
            </a:r>
          </a:p>
        </p:txBody>
      </p:sp>
      <p:sp>
        <p:nvSpPr>
          <p:cNvPr id="20" name="Title 19">
            <a:extLst>
              <a:ext uri="{FF2B5EF4-FFF2-40B4-BE49-F238E27FC236}">
                <a16:creationId xmlns:a16="http://schemas.microsoft.com/office/drawing/2014/main" id="{B862900E-483F-5896-85FB-F42BF1DFCDE9}"/>
              </a:ext>
            </a:extLst>
          </p:cNvPr>
          <p:cNvSpPr>
            <a:spLocks noGrp="1"/>
          </p:cNvSpPr>
          <p:nvPr>
            <p:ph type="title"/>
          </p:nvPr>
        </p:nvSpPr>
        <p:spPr>
          <a:xfrm>
            <a:off x="2491863" y="391923"/>
            <a:ext cx="8861937" cy="812481"/>
          </a:xfrm>
        </p:spPr>
        <p:txBody>
          <a:bodyPr/>
          <a:lstStyle/>
          <a:p>
            <a:r>
              <a:rPr lang="en-US" sz="2800" i="1">
                <a:solidFill>
                  <a:schemeClr val="bg1"/>
                </a:solidFill>
                <a:latin typeface="Rockwell"/>
              </a:rPr>
              <a:t>Active Parks! </a:t>
            </a:r>
            <a:r>
              <a:rPr lang="en-US" sz="2800">
                <a:solidFill>
                  <a:schemeClr val="bg1"/>
                </a:solidFill>
                <a:latin typeface="Rockwell"/>
              </a:rPr>
              <a:t>Recommendation</a:t>
            </a:r>
            <a:endParaRPr lang="en-US"/>
          </a:p>
        </p:txBody>
      </p:sp>
      <p:pic>
        <p:nvPicPr>
          <p:cNvPr id="3" name="Picture 2">
            <a:extLst>
              <a:ext uri="{FF2B5EF4-FFF2-40B4-BE49-F238E27FC236}">
                <a16:creationId xmlns:a16="http://schemas.microsoft.com/office/drawing/2014/main" id="{DA9AC6A6-216E-F58F-5561-BCD69748E322}"/>
              </a:ext>
            </a:extLst>
          </p:cNvPr>
          <p:cNvPicPr>
            <a:picLocks noChangeAspect="1"/>
          </p:cNvPicPr>
          <p:nvPr/>
        </p:nvPicPr>
        <p:blipFill rotWithShape="1">
          <a:blip r:embed="rId4"/>
          <a:srcRect l="15765" t="34105" r="49184" b="13336"/>
          <a:stretch/>
        </p:blipFill>
        <p:spPr>
          <a:xfrm>
            <a:off x="5704809" y="1606401"/>
            <a:ext cx="6166999" cy="5009003"/>
          </a:xfrm>
          <a:prstGeom prst="rect">
            <a:avLst/>
          </a:prstGeom>
        </p:spPr>
      </p:pic>
    </p:spTree>
    <p:extLst>
      <p:ext uri="{BB962C8B-B14F-4D97-AF65-F5344CB8AC3E}">
        <p14:creationId xmlns:p14="http://schemas.microsoft.com/office/powerpoint/2010/main" val="398020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B480A-A512-A1FC-B4C5-A37509E2BD4C}"/>
              </a:ext>
            </a:extLst>
          </p:cNvPr>
          <p:cNvSpPr txBox="1">
            <a:spLocks/>
          </p:cNvSpPr>
          <p:nvPr/>
        </p:nvSpPr>
        <p:spPr>
          <a:xfrm>
            <a:off x="2491864" y="184379"/>
            <a:ext cx="6555884" cy="1129981"/>
          </a:xfrm>
          <a:prstGeom prst="rect">
            <a:avLst/>
          </a:prstGeom>
        </p:spPr>
        <p:txBody>
          <a:bodyPr lIns="91440" tIns="45720" rIns="91440" bIns="45720" anchor="ctr" anchorCtr="0"/>
          <a:lstStyle>
            <a:lvl1pPr algn="ctr" defTabSz="914400" rtl="0" eaLnBrk="1" latinLnBrk="0" hangingPunct="1">
              <a:lnSpc>
                <a:spcPct val="90000"/>
              </a:lnSpc>
              <a:spcBef>
                <a:spcPct val="0"/>
              </a:spcBef>
              <a:buNone/>
              <a:defRPr sz="6000" kern="1200">
                <a:solidFill>
                  <a:schemeClr val="tx1"/>
                </a:solidFill>
                <a:latin typeface="Rockwell" panose="02060603020205020403" pitchFamily="18" charset="0"/>
                <a:ea typeface="+mj-ea"/>
                <a:cs typeface="+mj-cs"/>
              </a:defRPr>
            </a:lvl1pPr>
          </a:lstStyle>
          <a:p>
            <a:pPr algn="l"/>
            <a:r>
              <a:rPr lang="en-US" sz="2800" b="1" dirty="0">
                <a:solidFill>
                  <a:schemeClr val="bg1"/>
                </a:solidFill>
                <a:latin typeface="Rockwell"/>
              </a:rPr>
              <a:t>What’s in the </a:t>
            </a:r>
            <a:r>
              <a:rPr lang="en-US" sz="2800" b="1" i="1" dirty="0">
                <a:solidFill>
                  <a:schemeClr val="bg1"/>
                </a:solidFill>
                <a:latin typeface="Rockwell"/>
              </a:rPr>
              <a:t>Active Parks! </a:t>
            </a:r>
            <a:r>
              <a:rPr lang="en-US" sz="2800" b="1" dirty="0">
                <a:solidFill>
                  <a:schemeClr val="bg1"/>
                </a:solidFill>
                <a:latin typeface="Rockwell"/>
              </a:rPr>
              <a:t>Implementation Resource Guide?</a:t>
            </a:r>
            <a:endParaRPr lang="en-US" sz="2800" b="1" dirty="0">
              <a:solidFill>
                <a:schemeClr val="bg1"/>
              </a:solidFill>
            </a:endParaRPr>
          </a:p>
        </p:txBody>
      </p:sp>
      <p:pic>
        <p:nvPicPr>
          <p:cNvPr id="4" name="Picture 3" descr="Text&#10;&#10;Description automatically generated">
            <a:extLst>
              <a:ext uri="{FF2B5EF4-FFF2-40B4-BE49-F238E27FC236}">
                <a16:creationId xmlns:a16="http://schemas.microsoft.com/office/drawing/2014/main" id="{F5F60535-60D6-758C-5F15-117F63D12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pic>
        <p:nvPicPr>
          <p:cNvPr id="2" name="Graphic 1">
            <a:extLst>
              <a:ext uri="{FF2B5EF4-FFF2-40B4-BE49-F238E27FC236}">
                <a16:creationId xmlns:a16="http://schemas.microsoft.com/office/drawing/2014/main" id="{7835A22B-BF5F-55E8-0478-0971A7ECEC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479" y="1809386"/>
            <a:ext cx="370114" cy="384628"/>
          </a:xfrm>
          <a:prstGeom prst="rect">
            <a:avLst/>
          </a:prstGeom>
        </p:spPr>
      </p:pic>
      <p:pic>
        <p:nvPicPr>
          <p:cNvPr id="5" name="Graphic 4">
            <a:extLst>
              <a:ext uri="{FF2B5EF4-FFF2-40B4-BE49-F238E27FC236}">
                <a16:creationId xmlns:a16="http://schemas.microsoft.com/office/drawing/2014/main" id="{5967E303-157D-864B-D9FB-AE3E6E488B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3647" y="4191831"/>
            <a:ext cx="471714" cy="471714"/>
          </a:xfrm>
          <a:prstGeom prst="rect">
            <a:avLst/>
          </a:prstGeom>
        </p:spPr>
      </p:pic>
      <p:pic>
        <p:nvPicPr>
          <p:cNvPr id="10" name="Graphic 9">
            <a:extLst>
              <a:ext uri="{FF2B5EF4-FFF2-40B4-BE49-F238E27FC236}">
                <a16:creationId xmlns:a16="http://schemas.microsoft.com/office/drawing/2014/main" id="{FEE76D62-EB69-EC55-D435-3AD209885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89899" y="1809386"/>
            <a:ext cx="253999" cy="391885"/>
          </a:xfrm>
          <a:prstGeom prst="rect">
            <a:avLst/>
          </a:prstGeom>
        </p:spPr>
      </p:pic>
      <p:sp>
        <p:nvSpPr>
          <p:cNvPr id="13" name="TextBox 12">
            <a:extLst>
              <a:ext uri="{FF2B5EF4-FFF2-40B4-BE49-F238E27FC236}">
                <a16:creationId xmlns:a16="http://schemas.microsoft.com/office/drawing/2014/main" id="{A9530ED4-AA34-6147-B035-57009E148FF0}"/>
              </a:ext>
            </a:extLst>
          </p:cNvPr>
          <p:cNvSpPr txBox="1"/>
          <p:nvPr/>
        </p:nvSpPr>
        <p:spPr>
          <a:xfrm>
            <a:off x="870551" y="1783032"/>
            <a:ext cx="3272085" cy="1323439"/>
          </a:xfrm>
          <a:prstGeom prst="rect">
            <a:avLst/>
          </a:prstGeom>
          <a:noFill/>
        </p:spPr>
        <p:txBody>
          <a:bodyPr wrap="square" rtlCol="0">
            <a:spAutoFit/>
          </a:bodyPr>
          <a:lstStyle/>
          <a:p>
            <a:r>
              <a:rPr lang="en-US" sz="2000">
                <a:latin typeface="Gadugi" panose="020B0502040204020203" pitchFamily="34" charset="0"/>
                <a:ea typeface="Gadugi" panose="020B0502040204020203" pitchFamily="34" charset="0"/>
              </a:rPr>
              <a:t>Translation of the Community Preventive Services Task Force </a:t>
            </a:r>
            <a:r>
              <a:rPr lang="en-US" sz="2000" i="1">
                <a:latin typeface="Gadugi" panose="020B0502040204020203" pitchFamily="34" charset="0"/>
                <a:ea typeface="Gadugi" panose="020B0502040204020203" pitchFamily="34" charset="0"/>
              </a:rPr>
              <a:t>Active Parks! </a:t>
            </a:r>
            <a:r>
              <a:rPr lang="en-US" sz="2000">
                <a:latin typeface="Gadugi" panose="020B0502040204020203" pitchFamily="34" charset="0"/>
                <a:ea typeface="Gadugi" panose="020B0502040204020203" pitchFamily="34" charset="0"/>
              </a:rPr>
              <a:t>recommendation</a:t>
            </a:r>
          </a:p>
        </p:txBody>
      </p:sp>
      <p:sp>
        <p:nvSpPr>
          <p:cNvPr id="14" name="TextBox 13">
            <a:extLst>
              <a:ext uri="{FF2B5EF4-FFF2-40B4-BE49-F238E27FC236}">
                <a16:creationId xmlns:a16="http://schemas.microsoft.com/office/drawing/2014/main" id="{0A7220C9-E8F2-00A9-5515-755823156A42}"/>
              </a:ext>
            </a:extLst>
          </p:cNvPr>
          <p:cNvSpPr txBox="1"/>
          <p:nvPr/>
        </p:nvSpPr>
        <p:spPr>
          <a:xfrm>
            <a:off x="4648470" y="1742928"/>
            <a:ext cx="3370336" cy="2246769"/>
          </a:xfrm>
          <a:prstGeom prst="rect">
            <a:avLst/>
          </a:prstGeom>
          <a:noFill/>
        </p:spPr>
        <p:txBody>
          <a:bodyPr wrap="square" rtlCol="0">
            <a:spAutoFit/>
          </a:bodyPr>
          <a:lstStyle/>
          <a:p>
            <a:r>
              <a:rPr lang="en-US" sz="2000">
                <a:latin typeface="Gadugi" panose="020B0502040204020203" pitchFamily="34" charset="0"/>
                <a:ea typeface="Gadugi" panose="020B0502040204020203" pitchFamily="34" charset="0"/>
              </a:rPr>
              <a:t>Description of why centering community members and people who have historically been excluded from parks is critical to advancing health equity</a:t>
            </a:r>
          </a:p>
        </p:txBody>
      </p:sp>
      <p:sp>
        <p:nvSpPr>
          <p:cNvPr id="15" name="TextBox 14">
            <a:extLst>
              <a:ext uri="{FF2B5EF4-FFF2-40B4-BE49-F238E27FC236}">
                <a16:creationId xmlns:a16="http://schemas.microsoft.com/office/drawing/2014/main" id="{CA3A2A31-A8D2-6E03-204E-93F91DE9B1F0}"/>
              </a:ext>
            </a:extLst>
          </p:cNvPr>
          <p:cNvSpPr txBox="1"/>
          <p:nvPr/>
        </p:nvSpPr>
        <p:spPr>
          <a:xfrm>
            <a:off x="8731185" y="1742928"/>
            <a:ext cx="3144252" cy="1631216"/>
          </a:xfrm>
          <a:prstGeom prst="rect">
            <a:avLst/>
          </a:prstGeom>
          <a:noFill/>
        </p:spPr>
        <p:txBody>
          <a:bodyPr wrap="square" rtlCol="0">
            <a:spAutoFit/>
          </a:bodyPr>
          <a:lstStyle/>
          <a:p>
            <a:r>
              <a:rPr lang="en-US" sz="2000">
                <a:latin typeface="Gadugi" panose="020B0502040204020203" pitchFamily="34" charset="0"/>
                <a:ea typeface="Gadugi" panose="020B0502040204020203" pitchFamily="34" charset="0"/>
              </a:rPr>
              <a:t>Descriptions, definitions, and examples of key terminology including parks, trails, greenways, and additional activities</a:t>
            </a:r>
          </a:p>
        </p:txBody>
      </p:sp>
      <p:sp>
        <p:nvSpPr>
          <p:cNvPr id="16" name="TextBox 15">
            <a:extLst>
              <a:ext uri="{FF2B5EF4-FFF2-40B4-BE49-F238E27FC236}">
                <a16:creationId xmlns:a16="http://schemas.microsoft.com/office/drawing/2014/main" id="{870D6D73-D2B9-251E-8057-74A254CCCFB3}"/>
              </a:ext>
            </a:extLst>
          </p:cNvPr>
          <p:cNvSpPr txBox="1"/>
          <p:nvPr/>
        </p:nvSpPr>
        <p:spPr>
          <a:xfrm>
            <a:off x="4665361" y="4157025"/>
            <a:ext cx="3272085" cy="2246769"/>
          </a:xfrm>
          <a:prstGeom prst="rect">
            <a:avLst/>
          </a:prstGeom>
          <a:noFill/>
        </p:spPr>
        <p:txBody>
          <a:bodyPr wrap="square" rtlCol="0">
            <a:spAutoFit/>
          </a:bodyPr>
          <a:lstStyle/>
          <a:p>
            <a:r>
              <a:rPr lang="en-US" sz="2000">
                <a:latin typeface="Gadugi" panose="020B0502040204020203" pitchFamily="34" charset="0"/>
                <a:ea typeface="Gadugi" panose="020B0502040204020203" pitchFamily="34" charset="0"/>
              </a:rPr>
              <a:t>Sample actions that public health and park and recreation professionals can take in the short, medium and long-term to implement the recommendation</a:t>
            </a:r>
          </a:p>
        </p:txBody>
      </p:sp>
      <p:sp>
        <p:nvSpPr>
          <p:cNvPr id="17" name="TextBox 16">
            <a:extLst>
              <a:ext uri="{FF2B5EF4-FFF2-40B4-BE49-F238E27FC236}">
                <a16:creationId xmlns:a16="http://schemas.microsoft.com/office/drawing/2014/main" id="{3E718E99-277E-9780-E92F-1FCB53AA1613}"/>
              </a:ext>
            </a:extLst>
          </p:cNvPr>
          <p:cNvSpPr txBox="1"/>
          <p:nvPr/>
        </p:nvSpPr>
        <p:spPr>
          <a:xfrm>
            <a:off x="885364" y="4197178"/>
            <a:ext cx="3272085" cy="1938992"/>
          </a:xfrm>
          <a:prstGeom prst="rect">
            <a:avLst/>
          </a:prstGeom>
          <a:noFill/>
        </p:spPr>
        <p:txBody>
          <a:bodyPr wrap="square" rtlCol="0">
            <a:spAutoFit/>
          </a:bodyPr>
          <a:lstStyle/>
          <a:p>
            <a:r>
              <a:rPr lang="en-US" sz="2000" dirty="0">
                <a:latin typeface="Gadugi" panose="020B0502040204020203" pitchFamily="34" charset="0"/>
                <a:ea typeface="Gadugi" panose="020B0502040204020203" pitchFamily="34" charset="0"/>
              </a:rPr>
              <a:t>A step-by-step process guide to help public health and park and recreation professionals partner and equitably implement the recommendation</a:t>
            </a:r>
          </a:p>
        </p:txBody>
      </p:sp>
      <p:sp>
        <p:nvSpPr>
          <p:cNvPr id="18" name="TextBox 17">
            <a:extLst>
              <a:ext uri="{FF2B5EF4-FFF2-40B4-BE49-F238E27FC236}">
                <a16:creationId xmlns:a16="http://schemas.microsoft.com/office/drawing/2014/main" id="{176A37E3-6EEE-C312-9C91-C907489EBBED}"/>
              </a:ext>
            </a:extLst>
          </p:cNvPr>
          <p:cNvSpPr txBox="1"/>
          <p:nvPr/>
        </p:nvSpPr>
        <p:spPr>
          <a:xfrm>
            <a:off x="8680944" y="4137053"/>
            <a:ext cx="3272085" cy="2246769"/>
          </a:xfrm>
          <a:prstGeom prst="rect">
            <a:avLst/>
          </a:prstGeom>
          <a:noFill/>
        </p:spPr>
        <p:txBody>
          <a:bodyPr wrap="square" rtlCol="0">
            <a:spAutoFit/>
          </a:bodyPr>
          <a:lstStyle/>
          <a:p>
            <a:r>
              <a:rPr lang="en-US" sz="2000">
                <a:latin typeface="Gadugi" panose="020B0502040204020203" pitchFamily="34" charset="0"/>
                <a:ea typeface="Gadugi" panose="020B0502040204020203" pitchFamily="34" charset="0"/>
              </a:rPr>
              <a:t>Case studies from four projects aligned with the recommendation, documenting the process of implementation and the impact on community members</a:t>
            </a:r>
          </a:p>
        </p:txBody>
      </p:sp>
      <p:pic>
        <p:nvPicPr>
          <p:cNvPr id="19" name="Graphic 18" descr="Boardroom with solid fill">
            <a:extLst>
              <a:ext uri="{FF2B5EF4-FFF2-40B4-BE49-F238E27FC236}">
                <a16:creationId xmlns:a16="http://schemas.microsoft.com/office/drawing/2014/main" id="{A3007E02-CC6F-4870-B69B-7DC8FCE593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551" y="4091281"/>
            <a:ext cx="672813" cy="672813"/>
          </a:xfrm>
          <a:prstGeom prst="rect">
            <a:avLst/>
          </a:prstGeom>
        </p:spPr>
      </p:pic>
      <p:pic>
        <p:nvPicPr>
          <p:cNvPr id="21" name="Graphic 20" descr="Park scene with solid fill">
            <a:extLst>
              <a:ext uri="{FF2B5EF4-FFF2-40B4-BE49-F238E27FC236}">
                <a16:creationId xmlns:a16="http://schemas.microsoft.com/office/drawing/2014/main" id="{4A5FADD7-EA01-E1CA-82EF-5DE9377874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62160" y="1618345"/>
            <a:ext cx="625671" cy="625671"/>
          </a:xfrm>
          <a:prstGeom prst="rect">
            <a:avLst/>
          </a:prstGeom>
        </p:spPr>
      </p:pic>
      <p:pic>
        <p:nvPicPr>
          <p:cNvPr id="23" name="Graphic 22" descr="Playground with solid fill">
            <a:extLst>
              <a:ext uri="{FF2B5EF4-FFF2-40B4-BE49-F238E27FC236}">
                <a16:creationId xmlns:a16="http://schemas.microsoft.com/office/drawing/2014/main" id="{6083EDAC-EB49-2932-CA53-2E89C64E70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32523" y="4137054"/>
            <a:ext cx="548422" cy="548422"/>
          </a:xfrm>
          <a:prstGeom prst="rect">
            <a:avLst/>
          </a:prstGeom>
        </p:spPr>
      </p:pic>
    </p:spTree>
    <p:extLst>
      <p:ext uri="{BB962C8B-B14F-4D97-AF65-F5344CB8AC3E}">
        <p14:creationId xmlns:p14="http://schemas.microsoft.com/office/powerpoint/2010/main" val="82449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303DE-CD5C-85E9-7585-924756F7023C}"/>
              </a:ext>
            </a:extLst>
          </p:cNvPr>
          <p:cNvSpPr>
            <a:spLocks noGrp="1"/>
          </p:cNvSpPr>
          <p:nvPr>
            <p:ph idx="1"/>
          </p:nvPr>
        </p:nvSpPr>
        <p:spPr>
          <a:xfrm>
            <a:off x="161527" y="1731962"/>
            <a:ext cx="8701808" cy="4460458"/>
          </a:xfrm>
        </p:spPr>
        <p:txBody>
          <a:bodyPr/>
          <a:lstStyle/>
          <a:p>
            <a:pPr marL="0" marR="0" indent="0">
              <a:lnSpc>
                <a:spcPct val="107000"/>
              </a:lnSpc>
              <a:spcBef>
                <a:spcPts val="0"/>
              </a:spcBef>
              <a:spcAft>
                <a:spcPts val="800"/>
              </a:spcAft>
              <a:buNone/>
            </a:pPr>
            <a:r>
              <a:rPr lang="en-US" sz="1800">
                <a:effectLst/>
                <a:cs typeface="Times New Roman" panose="02020603050405020304" pitchFamily="18" charset="0"/>
              </a:rPr>
              <a:t>Parks, trails, and greenways are vital to the health and well-being of communities. People who live near parks are physically and mentally healthier than those who do not.  Yet, significant inequities remain:</a:t>
            </a:r>
          </a:p>
          <a:p>
            <a:pPr marL="342900" marR="0" lvl="0" indent="-342900">
              <a:lnSpc>
                <a:spcPct val="107000"/>
              </a:lnSpc>
              <a:spcBef>
                <a:spcPts val="0"/>
              </a:spcBef>
              <a:spcAft>
                <a:spcPts val="0"/>
              </a:spcAft>
              <a:buFont typeface="Symbol" panose="05050102010706020507" pitchFamily="18" charset="2"/>
              <a:buChar char=""/>
            </a:pPr>
            <a:r>
              <a:rPr lang="en-US" sz="1800">
                <a:effectLst/>
                <a:cs typeface="Times New Roman" panose="02020603050405020304" pitchFamily="18" charset="0"/>
              </a:rPr>
              <a:t>In the United States more than 100 million people, or 30 percent of the population, lack access to a park or trail within a 10-minute walk of their home.</a:t>
            </a:r>
            <a:r>
              <a:rPr lang="en-US" sz="1800" baseline="30000">
                <a:effectLst/>
                <a:cs typeface="Times New Roman" panose="02020603050405020304" pitchFamily="18" charset="0"/>
              </a:rPr>
              <a:t>1</a:t>
            </a:r>
            <a:r>
              <a:rPr lang="en-US" sz="1800">
                <a:effectLst/>
                <a:cs typeface="Times New Roman" panose="02020603050405020304" pitchFamily="18" charset="0"/>
              </a:rPr>
              <a:t> </a:t>
            </a:r>
            <a:br>
              <a:rPr lang="en-US" sz="1800">
                <a:effectLst/>
                <a:cs typeface="Times New Roman" panose="02020603050405020304" pitchFamily="18" charset="0"/>
              </a:rPr>
            </a:br>
            <a:endParaRPr lang="en-US" sz="1800">
              <a:effectLst/>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cs typeface="Times New Roman" panose="02020603050405020304" pitchFamily="18" charset="0"/>
              </a:rPr>
              <a:t>Black and Hispanic people and people with lower incomes are 50 percent less likely to have one recreational facility in their community compared to white and high-income persons.</a:t>
            </a:r>
            <a:r>
              <a:rPr lang="en-US" sz="1800" baseline="30000">
                <a:effectLst/>
                <a:cs typeface="Times New Roman" panose="02020603050405020304" pitchFamily="18" charset="0"/>
              </a:rPr>
              <a:t>2</a:t>
            </a:r>
            <a:r>
              <a:rPr lang="en-US" sz="1800">
                <a:effectLst/>
                <a:cs typeface="Times New Roman" panose="02020603050405020304" pitchFamily="18" charset="0"/>
              </a:rPr>
              <a:t> </a:t>
            </a:r>
            <a:br>
              <a:rPr lang="en-US" sz="1800">
                <a:effectLst/>
                <a:cs typeface="Times New Roman" panose="02020603050405020304" pitchFamily="18" charset="0"/>
              </a:rPr>
            </a:br>
            <a:endParaRPr lang="en-US" sz="1800">
              <a:effectLst/>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effectLst/>
                <a:cs typeface="Times New Roman" panose="02020603050405020304" pitchFamily="18" charset="0"/>
              </a:rPr>
              <a:t>Many historically marginalized groups, such as people with lower incomes, people who identify as LGBTQ+, and people with disabilities, lack the opportunity to experience parks, trails, and/or greenways — because either these resources do not exist near them, or if they do, they are not safe, welcoming, nor inclusive.</a:t>
            </a:r>
            <a:r>
              <a:rPr lang="en-US" sz="1800" baseline="30000">
                <a:effectLst/>
                <a:cs typeface="Times New Roman" panose="02020603050405020304" pitchFamily="18" charset="0"/>
              </a:rPr>
              <a:t>3</a:t>
            </a:r>
            <a:endParaRPr lang="en-US" sz="1800">
              <a:effectLst/>
              <a:cs typeface="Times New Roman" panose="02020603050405020304" pitchFamily="18" charset="0"/>
            </a:endParaRPr>
          </a:p>
          <a:p>
            <a:endParaRPr lang="en-US" sz="1800"/>
          </a:p>
        </p:txBody>
      </p:sp>
      <p:sp>
        <p:nvSpPr>
          <p:cNvPr id="3" name="Title 2">
            <a:extLst>
              <a:ext uri="{FF2B5EF4-FFF2-40B4-BE49-F238E27FC236}">
                <a16:creationId xmlns:a16="http://schemas.microsoft.com/office/drawing/2014/main" id="{D8FA5C1C-3D8B-3AF6-99CA-48FDB629370E}"/>
              </a:ext>
            </a:extLst>
          </p:cNvPr>
          <p:cNvSpPr>
            <a:spLocks noGrp="1"/>
          </p:cNvSpPr>
          <p:nvPr>
            <p:ph type="title"/>
          </p:nvPr>
        </p:nvSpPr>
        <p:spPr>
          <a:xfrm>
            <a:off x="2491864" y="311713"/>
            <a:ext cx="5336684" cy="812481"/>
          </a:xfrm>
        </p:spPr>
        <p:txBody>
          <a:bodyPr/>
          <a:lstStyle/>
          <a:p>
            <a:pPr>
              <a:lnSpc>
                <a:spcPct val="100000"/>
              </a:lnSpc>
            </a:pPr>
            <a:r>
              <a:rPr lang="en-US"/>
              <a:t>Advancing Health Equity through </a:t>
            </a:r>
            <a:r>
              <a:rPr lang="en-US" i="1"/>
              <a:t>Active Parks!</a:t>
            </a:r>
          </a:p>
        </p:txBody>
      </p:sp>
      <p:pic>
        <p:nvPicPr>
          <p:cNvPr id="4" name="Picture 3" descr="Text&#10;&#10;Description automatically generated">
            <a:extLst>
              <a:ext uri="{FF2B5EF4-FFF2-40B4-BE49-F238E27FC236}">
                <a16:creationId xmlns:a16="http://schemas.microsoft.com/office/drawing/2014/main" id="{A241BB7F-933E-FE6E-202D-B0BEAD254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pic>
        <p:nvPicPr>
          <p:cNvPr id="7" name="Picture 6" descr="A group of people playing a sport&#10;&#10;Description automatically generated with medium confidence">
            <a:extLst>
              <a:ext uri="{FF2B5EF4-FFF2-40B4-BE49-F238E27FC236}">
                <a16:creationId xmlns:a16="http://schemas.microsoft.com/office/drawing/2014/main" id="{89A47589-3C8F-403D-A2FF-DE0BB835D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932" y="1813242"/>
            <a:ext cx="3107796" cy="4142033"/>
          </a:xfrm>
          <a:prstGeom prst="rect">
            <a:avLst/>
          </a:prstGeom>
        </p:spPr>
      </p:pic>
    </p:spTree>
    <p:extLst>
      <p:ext uri="{BB962C8B-B14F-4D97-AF65-F5344CB8AC3E}">
        <p14:creationId xmlns:p14="http://schemas.microsoft.com/office/powerpoint/2010/main" val="171661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303DE-CD5C-85E9-7585-924756F7023C}"/>
              </a:ext>
            </a:extLst>
          </p:cNvPr>
          <p:cNvSpPr>
            <a:spLocks noGrp="1"/>
          </p:cNvSpPr>
          <p:nvPr>
            <p:ph idx="1"/>
          </p:nvPr>
        </p:nvSpPr>
        <p:spPr>
          <a:xfrm>
            <a:off x="545432" y="1767572"/>
            <a:ext cx="11326376" cy="3160295"/>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a:effectLst/>
                <a:cs typeface="Times New Roman" panose="02020603050405020304" pitchFamily="18" charset="0"/>
              </a:rPr>
              <a:t>Through the </a:t>
            </a:r>
            <a:r>
              <a:rPr lang="en-US" sz="2000" i="1">
                <a:effectLst/>
                <a:cs typeface="Times New Roman" panose="02020603050405020304" pitchFamily="18" charset="0"/>
              </a:rPr>
              <a:t>Active Parks! </a:t>
            </a:r>
            <a:r>
              <a:rPr lang="en-US" sz="2000">
                <a:effectLst/>
                <a:cs typeface="Times New Roman" panose="02020603050405020304" pitchFamily="18" charset="0"/>
              </a:rPr>
              <a:t>recommendation, public health and park and recreation professionals can take action to address and improve the inequities in the built and social environment (e.g., transportation, land use, housing, safety) where people are born, grow, live, work, and age. </a:t>
            </a:r>
            <a:br>
              <a:rPr lang="en-US" sz="2000">
                <a:effectLst/>
                <a:cs typeface="Times New Roman" panose="02020603050405020304" pitchFamily="18" charset="0"/>
              </a:rPr>
            </a:br>
            <a:endParaRPr lang="en-US" sz="2000">
              <a:effectLst/>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cs typeface="Times New Roman" panose="02020603050405020304" pitchFamily="18" charset="0"/>
              </a:rPr>
              <a:t>Prioritizing the people who have historically been excluded from the physical, environmental, mental, and social health benefits that parks, trails, and greenways provide can decrease health disparities, address disinvestment, and advance health equity.</a:t>
            </a:r>
            <a:br>
              <a:rPr lang="en-US" sz="2000">
                <a:effectLst/>
                <a:cs typeface="Times New Roman" panose="02020603050405020304" pitchFamily="18" charset="0"/>
              </a:rPr>
            </a:br>
            <a:endParaRPr lang="en-US" sz="2000">
              <a:effectLst/>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a:effectLst/>
                <a:cs typeface="Times New Roman" panose="02020603050405020304" pitchFamily="18" charset="0"/>
              </a:rPr>
              <a:t>Decreasing health inequities improves the health of all individuals and their communities and creates greater community cohesion and potential for economic gains.</a:t>
            </a:r>
            <a:r>
              <a:rPr lang="en-US" sz="2000" baseline="30000">
                <a:effectLst/>
                <a:cs typeface="Times New Roman" panose="02020603050405020304" pitchFamily="18" charset="0"/>
              </a:rPr>
              <a:t>1</a:t>
            </a:r>
            <a:br>
              <a:rPr lang="en-US" sz="2000" baseline="30000">
                <a:effectLst/>
                <a:cs typeface="Times New Roman" panose="02020603050405020304" pitchFamily="18" charset="0"/>
              </a:rPr>
            </a:br>
            <a:endParaRPr lang="en-US" sz="2000" baseline="30000">
              <a:effectLst/>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a:cs typeface="Times New Roman" panose="02020603050405020304" pitchFamily="18" charset="0"/>
              </a:rPr>
              <a:t>Engaging community members, especially the people who historically have been excluded, most impacted by disinvestment and unfair policies, and have lacked access to resources like parks, trails, and greenways, is critical to equitably implementing the </a:t>
            </a:r>
            <a:r>
              <a:rPr lang="en-US" sz="2000" i="1">
                <a:cs typeface="Times New Roman" panose="02020603050405020304" pitchFamily="18" charset="0"/>
              </a:rPr>
              <a:t>Active Parks! </a:t>
            </a:r>
            <a:r>
              <a:rPr lang="en-US" sz="2000">
                <a:cs typeface="Times New Roman" panose="02020603050405020304" pitchFamily="18" charset="0"/>
              </a:rPr>
              <a:t>recommendation.</a:t>
            </a:r>
            <a:endParaRPr lang="en-US" sz="2000">
              <a:effectLst/>
              <a:cs typeface="Times New Roman" panose="02020603050405020304" pitchFamily="18" charset="0"/>
            </a:endParaRPr>
          </a:p>
          <a:p>
            <a:pPr marL="0" indent="0">
              <a:buNone/>
            </a:pPr>
            <a:endParaRPr lang="en-US" sz="2400"/>
          </a:p>
        </p:txBody>
      </p:sp>
      <p:sp>
        <p:nvSpPr>
          <p:cNvPr id="3" name="Title 2">
            <a:extLst>
              <a:ext uri="{FF2B5EF4-FFF2-40B4-BE49-F238E27FC236}">
                <a16:creationId xmlns:a16="http://schemas.microsoft.com/office/drawing/2014/main" id="{D8FA5C1C-3D8B-3AF6-99CA-48FDB629370E}"/>
              </a:ext>
            </a:extLst>
          </p:cNvPr>
          <p:cNvSpPr>
            <a:spLocks noGrp="1"/>
          </p:cNvSpPr>
          <p:nvPr>
            <p:ph type="title"/>
          </p:nvPr>
        </p:nvSpPr>
        <p:spPr>
          <a:xfrm>
            <a:off x="2491864" y="311713"/>
            <a:ext cx="5336684" cy="812481"/>
          </a:xfrm>
        </p:spPr>
        <p:txBody>
          <a:bodyPr/>
          <a:lstStyle/>
          <a:p>
            <a:pPr>
              <a:lnSpc>
                <a:spcPct val="100000"/>
              </a:lnSpc>
            </a:pPr>
            <a:r>
              <a:rPr lang="en-US"/>
              <a:t>Advancing Health Equity through </a:t>
            </a:r>
            <a:r>
              <a:rPr lang="en-US" i="1"/>
              <a:t>Active Parks!</a:t>
            </a:r>
          </a:p>
        </p:txBody>
      </p:sp>
      <p:pic>
        <p:nvPicPr>
          <p:cNvPr id="4" name="Picture 3" descr="Text&#10;&#10;Description automatically generated">
            <a:extLst>
              <a:ext uri="{FF2B5EF4-FFF2-40B4-BE49-F238E27FC236}">
                <a16:creationId xmlns:a16="http://schemas.microsoft.com/office/drawing/2014/main" id="{A241BB7F-933E-FE6E-202D-B0BEAD254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spTree>
    <p:extLst>
      <p:ext uri="{BB962C8B-B14F-4D97-AF65-F5344CB8AC3E}">
        <p14:creationId xmlns:p14="http://schemas.microsoft.com/office/powerpoint/2010/main" val="352066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B480A-A512-A1FC-B4C5-A37509E2BD4C}"/>
              </a:ext>
            </a:extLst>
          </p:cNvPr>
          <p:cNvSpPr txBox="1">
            <a:spLocks/>
          </p:cNvSpPr>
          <p:nvPr/>
        </p:nvSpPr>
        <p:spPr>
          <a:xfrm>
            <a:off x="2491863" y="216463"/>
            <a:ext cx="8861937" cy="1129981"/>
          </a:xfrm>
          <a:prstGeom prst="rect">
            <a:avLst/>
          </a:prstGeom>
        </p:spPr>
        <p:txBody>
          <a:bodyPr lIns="91440" tIns="45720" rIns="91440" bIns="45720" anchor="ctr" anchorCtr="0"/>
          <a:lstStyle>
            <a:lvl1pPr algn="ctr" defTabSz="914400" rtl="0" eaLnBrk="1" latinLnBrk="0" hangingPunct="1">
              <a:lnSpc>
                <a:spcPct val="90000"/>
              </a:lnSpc>
              <a:spcBef>
                <a:spcPct val="0"/>
              </a:spcBef>
              <a:buNone/>
              <a:defRPr sz="6000" kern="1200">
                <a:solidFill>
                  <a:schemeClr val="tx1"/>
                </a:solidFill>
                <a:latin typeface="Rockwell" panose="02060603020205020403" pitchFamily="18" charset="0"/>
                <a:ea typeface="+mj-ea"/>
                <a:cs typeface="+mj-cs"/>
              </a:defRPr>
            </a:lvl1pPr>
          </a:lstStyle>
          <a:p>
            <a:pPr algn="l"/>
            <a:r>
              <a:rPr lang="en-US" sz="2800" b="1">
                <a:solidFill>
                  <a:schemeClr val="bg1"/>
                </a:solidFill>
                <a:latin typeface="Rockwell"/>
              </a:rPr>
              <a:t>Implementing the</a:t>
            </a:r>
          </a:p>
          <a:p>
            <a:pPr algn="l"/>
            <a:r>
              <a:rPr lang="en-US" sz="2800" b="1" i="1">
                <a:solidFill>
                  <a:schemeClr val="bg1"/>
                </a:solidFill>
                <a:latin typeface="Rockwell"/>
              </a:rPr>
              <a:t>Active Parks! R</a:t>
            </a:r>
            <a:r>
              <a:rPr lang="en-US" sz="2800" b="1">
                <a:solidFill>
                  <a:schemeClr val="bg1"/>
                </a:solidFill>
                <a:latin typeface="Rockwell"/>
              </a:rPr>
              <a:t>ecommendation</a:t>
            </a:r>
            <a:endParaRPr lang="en-US" sz="2800" b="1">
              <a:solidFill>
                <a:schemeClr val="bg1"/>
              </a:solidFill>
            </a:endParaRPr>
          </a:p>
        </p:txBody>
      </p:sp>
      <p:pic>
        <p:nvPicPr>
          <p:cNvPr id="4" name="Picture 3" descr="Text&#10;&#10;Description automatically generated">
            <a:extLst>
              <a:ext uri="{FF2B5EF4-FFF2-40B4-BE49-F238E27FC236}">
                <a16:creationId xmlns:a16="http://schemas.microsoft.com/office/drawing/2014/main" id="{F5F60535-60D6-758C-5F15-117F63D12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50" y="385012"/>
            <a:ext cx="2949158" cy="625642"/>
          </a:xfrm>
          <a:prstGeom prst="rect">
            <a:avLst/>
          </a:prstGeom>
        </p:spPr>
      </p:pic>
      <p:sp>
        <p:nvSpPr>
          <p:cNvPr id="7" name="Content Placeholder 5">
            <a:extLst>
              <a:ext uri="{FF2B5EF4-FFF2-40B4-BE49-F238E27FC236}">
                <a16:creationId xmlns:a16="http://schemas.microsoft.com/office/drawing/2014/main" id="{1AB5BC66-EA59-6C78-C510-8712E85A5CA8}"/>
              </a:ext>
            </a:extLst>
          </p:cNvPr>
          <p:cNvSpPr txBox="1">
            <a:spLocks/>
          </p:cNvSpPr>
          <p:nvPr/>
        </p:nvSpPr>
        <p:spPr>
          <a:xfrm>
            <a:off x="764216" y="2506662"/>
            <a:ext cx="4632157" cy="43513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ckwell" panose="020606030202050204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Gadugi" panose="020B0502040204020203" pitchFamily="34" charset="0"/>
                <a:ea typeface="Gadugi" panose="020B0502040204020203" pitchFamily="34" charset="0"/>
              </a:rPr>
              <a:t>Public health and park and recreation professionals can follow these steps to implement the recommendation. Keep in mind that every community starts in a different place. The process is not a one-size-fits-all approach, but a flexible and adaptable guide.</a:t>
            </a:r>
          </a:p>
        </p:txBody>
      </p:sp>
      <p:pic>
        <p:nvPicPr>
          <p:cNvPr id="8" name="Picture 7" descr="Timeline&#10;&#10;Description automatically generated">
            <a:extLst>
              <a:ext uri="{FF2B5EF4-FFF2-40B4-BE49-F238E27FC236}">
                <a16:creationId xmlns:a16="http://schemas.microsoft.com/office/drawing/2014/main" id="{153C3172-AC3B-A7C7-71A3-ADFDF4AD51C7}"/>
              </a:ext>
            </a:extLst>
          </p:cNvPr>
          <p:cNvPicPr>
            <a:picLocks noChangeAspect="1"/>
          </p:cNvPicPr>
          <p:nvPr/>
        </p:nvPicPr>
        <p:blipFill rotWithShape="1">
          <a:blip r:embed="rId4">
            <a:extLst>
              <a:ext uri="{28A0092B-C50C-407E-A947-70E740481C1C}">
                <a14:useLocalDpi xmlns:a14="http://schemas.microsoft.com/office/drawing/2010/main" val="0"/>
              </a:ext>
            </a:extLst>
          </a:blip>
          <a:srcRect b="3942"/>
          <a:stretch/>
        </p:blipFill>
        <p:spPr>
          <a:xfrm>
            <a:off x="5396373" y="1575953"/>
            <a:ext cx="6390564" cy="4743467"/>
          </a:xfrm>
          <a:prstGeom prst="rect">
            <a:avLst/>
          </a:prstGeom>
        </p:spPr>
      </p:pic>
    </p:spTree>
    <p:extLst>
      <p:ext uri="{BB962C8B-B14F-4D97-AF65-F5344CB8AC3E}">
        <p14:creationId xmlns:p14="http://schemas.microsoft.com/office/powerpoint/2010/main" val="364933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5B4CCB9-CC5C-114C-C3C4-A7FE471E816C}"/>
              </a:ext>
            </a:extLst>
          </p:cNvPr>
          <p:cNvSpPr txBox="1"/>
          <p:nvPr/>
        </p:nvSpPr>
        <p:spPr>
          <a:xfrm>
            <a:off x="616593" y="1788121"/>
            <a:ext cx="6475759" cy="1400383"/>
          </a:xfrm>
          <a:prstGeom prst="rect">
            <a:avLst/>
          </a:prstGeom>
          <a:solidFill>
            <a:schemeClr val="accent1">
              <a:lumMod val="20000"/>
              <a:lumOff val="8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effectLst/>
                <a:latin typeface="Gadugi" panose="020B0502040204020203" pitchFamily="34" charset="0"/>
                <a:ea typeface="Gadugi" panose="020B0502040204020203" pitchFamily="34" charset="0"/>
              </a:rPr>
              <a:t>Tweet: </a:t>
            </a:r>
            <a:r>
              <a:rPr lang="en-US" sz="1700" dirty="0">
                <a:effectLst/>
                <a:latin typeface="Gadugi" panose="020B0502040204020203" pitchFamily="34" charset="0"/>
                <a:ea typeface="Gadugi" panose="020B0502040204020203" pitchFamily="34" charset="0"/>
              </a:rPr>
              <a:t>Physical activity is one of the best things people can do to improve their health. Use newly released guidance developed in partnership with @NRPA_news to increase the use of parks, trails, and greenways for safe physical activity. #ActivePeople #ActiveParks</a:t>
            </a:r>
            <a:endParaRPr lang="en-US" sz="1700" dirty="0">
              <a:latin typeface="Gadugi" panose="020B0502040204020203" pitchFamily="34" charset="0"/>
              <a:ea typeface="Gadugi" panose="020B0502040204020203" pitchFamily="34" charset="0"/>
              <a:cs typeface="Calibri"/>
            </a:endParaRPr>
          </a:p>
        </p:txBody>
      </p:sp>
      <p:sp>
        <p:nvSpPr>
          <p:cNvPr id="14" name="TextBox 13">
            <a:extLst>
              <a:ext uri="{FF2B5EF4-FFF2-40B4-BE49-F238E27FC236}">
                <a16:creationId xmlns:a16="http://schemas.microsoft.com/office/drawing/2014/main" id="{4368ACE7-70B9-47FF-4C7C-2E9D7B5F75A4}"/>
              </a:ext>
            </a:extLst>
          </p:cNvPr>
          <p:cNvSpPr txBox="1"/>
          <p:nvPr/>
        </p:nvSpPr>
        <p:spPr>
          <a:xfrm>
            <a:off x="620293" y="3387369"/>
            <a:ext cx="6471387" cy="1400383"/>
          </a:xfrm>
          <a:prstGeom prst="rect">
            <a:avLst/>
          </a:prstGeom>
          <a:solidFill>
            <a:schemeClr val="accent1">
              <a:lumMod val="20000"/>
              <a:lumOff val="8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en-US" sz="1700" b="1">
                <a:effectLst/>
                <a:latin typeface="Gadugi" panose="020B0502040204020203" pitchFamily="34" charset="0"/>
                <a:ea typeface="Gadugi" panose="020B0502040204020203" pitchFamily="34" charset="0"/>
              </a:rPr>
              <a:t>Tweet</a:t>
            </a:r>
            <a:r>
              <a:rPr lang="en-US" sz="1700">
                <a:effectLst/>
                <a:latin typeface="Gadugi" panose="020B0502040204020203" pitchFamily="34" charset="0"/>
                <a:ea typeface="Gadugi" panose="020B0502040204020203" pitchFamily="34" charset="0"/>
              </a:rPr>
              <a:t>: All people deserve access to </a:t>
            </a:r>
            <a:r>
              <a:rPr lang="en-US" sz="1700">
                <a:solidFill>
                  <a:srgbClr val="ED5C57"/>
                </a:solidFill>
                <a:effectLst/>
                <a:latin typeface="Gadugi" panose="020B0502040204020203" pitchFamily="34" charset="0"/>
                <a:ea typeface="Gadugi" panose="020B0502040204020203" pitchFamily="34" charset="0"/>
              </a:rPr>
              <a:t>​</a:t>
            </a:r>
            <a:r>
              <a:rPr lang="en-US" sz="1700">
                <a:effectLst/>
                <a:latin typeface="Gadugi" panose="020B0502040204020203" pitchFamily="34" charset="0"/>
                <a:ea typeface="Gadugi" panose="020B0502040204020203" pitchFamily="34" charset="0"/>
              </a:rPr>
              <a:t>programs and facilities that promote health and wellbeing. Public health and park and recreation professionals can expand access to parks, trails, and greenways plus increase the use of these spaces for safe physical activity. #ActivePeople #ActiveParks</a:t>
            </a:r>
            <a:endParaRPr lang="en-US" sz="1700">
              <a:latin typeface="Gadugi" panose="020B0502040204020203" pitchFamily="34" charset="0"/>
              <a:ea typeface="Gadugi" panose="020B0502040204020203" pitchFamily="34" charset="0"/>
            </a:endParaRPr>
          </a:p>
        </p:txBody>
      </p:sp>
      <p:sp>
        <p:nvSpPr>
          <p:cNvPr id="15" name="TextBox 14">
            <a:extLst>
              <a:ext uri="{FF2B5EF4-FFF2-40B4-BE49-F238E27FC236}">
                <a16:creationId xmlns:a16="http://schemas.microsoft.com/office/drawing/2014/main" id="{37442B33-D530-FDF2-C6FB-211A70953FEC}"/>
              </a:ext>
            </a:extLst>
          </p:cNvPr>
          <p:cNvSpPr txBox="1"/>
          <p:nvPr/>
        </p:nvSpPr>
        <p:spPr>
          <a:xfrm>
            <a:off x="620293" y="4973233"/>
            <a:ext cx="6471387" cy="1400383"/>
          </a:xfrm>
          <a:prstGeom prst="rect">
            <a:avLst/>
          </a:prstGeom>
          <a:solidFill>
            <a:schemeClr val="accent1">
              <a:lumMod val="20000"/>
              <a:lumOff val="8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effectLst/>
                <a:latin typeface="Gadugi" panose="020B0502040204020203" pitchFamily="34" charset="0"/>
                <a:ea typeface="Gadugi" panose="020B0502040204020203" pitchFamily="34" charset="0"/>
              </a:rPr>
              <a:t>Tweet: </a:t>
            </a:r>
            <a:r>
              <a:rPr lang="en-US" sz="1700">
                <a:effectLst/>
                <a:latin typeface="Gadugi" panose="020B0502040204020203" pitchFamily="34" charset="0"/>
                <a:ea typeface="Gadugi" panose="020B0502040204020203" pitchFamily="34" charset="0"/>
              </a:rPr>
              <a:t>Infrastructure Improvements + Additional Activities = Active Parks! Encourage physical activity by combining park, trail, or greenway infrastructure with activities like community engagement, programming, access enhancements, and public awareness. #ActivePeople #ActiveParks</a:t>
            </a:r>
            <a:endParaRPr lang="en-US" sz="1700">
              <a:latin typeface="Gadugi" panose="020B0502040204020203" pitchFamily="34" charset="0"/>
              <a:ea typeface="Gadugi" panose="020B0502040204020203" pitchFamily="34" charset="0"/>
              <a:cs typeface="Calibri"/>
            </a:endParaRPr>
          </a:p>
        </p:txBody>
      </p:sp>
      <p:sp>
        <p:nvSpPr>
          <p:cNvPr id="7" name="Title 2">
            <a:extLst>
              <a:ext uri="{FF2B5EF4-FFF2-40B4-BE49-F238E27FC236}">
                <a16:creationId xmlns:a16="http://schemas.microsoft.com/office/drawing/2014/main" id="{4CA5F901-23E9-5FC1-5695-FF1A613FE6AC}"/>
              </a:ext>
            </a:extLst>
          </p:cNvPr>
          <p:cNvSpPr txBox="1">
            <a:spLocks/>
          </p:cNvSpPr>
          <p:nvPr/>
        </p:nvSpPr>
        <p:spPr>
          <a:xfrm>
            <a:off x="2491863" y="216463"/>
            <a:ext cx="8861937" cy="1129981"/>
          </a:xfrm>
          <a:prstGeom prst="rect">
            <a:avLst/>
          </a:prstGeom>
        </p:spPr>
        <p:txBody>
          <a:bodyPr lIns="91440" tIns="45720" rIns="91440" bIns="45720" anchor="ctr" anchorCtr="0"/>
          <a:lstStyle>
            <a:lvl1pPr algn="ctr" defTabSz="914400" rtl="0" eaLnBrk="1" latinLnBrk="0" hangingPunct="1">
              <a:lnSpc>
                <a:spcPct val="90000"/>
              </a:lnSpc>
              <a:spcBef>
                <a:spcPct val="0"/>
              </a:spcBef>
              <a:buNone/>
              <a:defRPr sz="6000" kern="1200">
                <a:solidFill>
                  <a:schemeClr val="tx1"/>
                </a:solidFill>
                <a:latin typeface="Rockwell" panose="02060603020205020403" pitchFamily="18" charset="0"/>
                <a:ea typeface="+mj-ea"/>
                <a:cs typeface="+mj-cs"/>
              </a:defRPr>
            </a:lvl1pPr>
          </a:lstStyle>
          <a:p>
            <a:pPr algn="l"/>
            <a:r>
              <a:rPr lang="en-US" sz="2800" b="1">
                <a:solidFill>
                  <a:schemeClr val="bg1"/>
                </a:solidFill>
                <a:latin typeface="Rockwell"/>
              </a:rPr>
              <a:t>Sample Twitter Promotion for the</a:t>
            </a:r>
          </a:p>
          <a:p>
            <a:pPr algn="l"/>
            <a:r>
              <a:rPr lang="en-US" sz="2800" b="1" i="1">
                <a:solidFill>
                  <a:schemeClr val="bg1"/>
                </a:solidFill>
                <a:latin typeface="Rockwell"/>
              </a:rPr>
              <a:t>Active Parks! R</a:t>
            </a:r>
            <a:r>
              <a:rPr lang="en-US" sz="2800" b="1">
                <a:solidFill>
                  <a:schemeClr val="bg1"/>
                </a:solidFill>
                <a:latin typeface="Rockwell"/>
              </a:rPr>
              <a:t>ecommendation</a:t>
            </a:r>
            <a:endParaRPr lang="en-US" sz="2800" b="1">
              <a:solidFill>
                <a:schemeClr val="bg1"/>
              </a:solidFill>
            </a:endParaRPr>
          </a:p>
        </p:txBody>
      </p:sp>
      <p:pic>
        <p:nvPicPr>
          <p:cNvPr id="5" name="Picture 4" descr="A person playing tennis&#10;&#10;Description automatically generated with low confidence">
            <a:extLst>
              <a:ext uri="{FF2B5EF4-FFF2-40B4-BE49-F238E27FC236}">
                <a16:creationId xmlns:a16="http://schemas.microsoft.com/office/drawing/2014/main" id="{E6716B0E-B98A-14CF-D940-4C99B554C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488312"/>
            <a:ext cx="4671059" cy="3118488"/>
          </a:xfrm>
          <a:prstGeom prst="rect">
            <a:avLst/>
          </a:prstGeom>
        </p:spPr>
      </p:pic>
    </p:spTree>
    <p:extLst>
      <p:ext uri="{BB962C8B-B14F-4D97-AF65-F5344CB8AC3E}">
        <p14:creationId xmlns:p14="http://schemas.microsoft.com/office/powerpoint/2010/main" val="303012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5B4CCB9-CC5C-114C-C3C4-A7FE471E816C}"/>
              </a:ext>
            </a:extLst>
          </p:cNvPr>
          <p:cNvSpPr txBox="1"/>
          <p:nvPr/>
        </p:nvSpPr>
        <p:spPr>
          <a:xfrm>
            <a:off x="620292" y="1660674"/>
            <a:ext cx="5752359" cy="2185214"/>
          </a:xfrm>
          <a:prstGeom prst="rect">
            <a:avLst/>
          </a:prstGeom>
          <a:solidFill>
            <a:schemeClr val="accent1">
              <a:lumMod val="20000"/>
              <a:lumOff val="8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effectLst/>
                <a:latin typeface="Gadugi" panose="020B0502040204020203" pitchFamily="34" charset="0"/>
                <a:ea typeface="Gadugi" panose="020B0502040204020203" pitchFamily="34" charset="0"/>
              </a:rPr>
              <a:t>Post: </a:t>
            </a:r>
            <a:r>
              <a:rPr lang="en-US" sz="1700">
                <a:effectLst/>
                <a:latin typeface="Gadugi" panose="020B0502040204020203" pitchFamily="34" charset="0"/>
                <a:ea typeface="Gadugi" panose="020B0502040204020203" pitchFamily="34" charset="0"/>
              </a:rPr>
              <a:t>All people deserve access to park and recreation programs, facilities, places, and spaces – including parks, trails, and greenways – that promote health and wellbeing. As leaders in their communities, public health and park and recreation professionals can expand equitable access to parks, trails, and greenways plus increase the number of community members using these spaces for safe physical activity. #ActivePeople #ActiveParks</a:t>
            </a:r>
            <a:endParaRPr lang="en-US" sz="1700">
              <a:latin typeface="Gadugi" panose="020B0502040204020203" pitchFamily="34" charset="0"/>
              <a:ea typeface="Gadugi" panose="020B0502040204020203" pitchFamily="34" charset="0"/>
              <a:cs typeface="Calibri"/>
            </a:endParaRPr>
          </a:p>
        </p:txBody>
      </p:sp>
      <p:sp>
        <p:nvSpPr>
          <p:cNvPr id="14" name="TextBox 13">
            <a:extLst>
              <a:ext uri="{FF2B5EF4-FFF2-40B4-BE49-F238E27FC236}">
                <a16:creationId xmlns:a16="http://schemas.microsoft.com/office/drawing/2014/main" id="{4368ACE7-70B9-47FF-4C7C-2E9D7B5F75A4}"/>
              </a:ext>
            </a:extLst>
          </p:cNvPr>
          <p:cNvSpPr txBox="1"/>
          <p:nvPr/>
        </p:nvSpPr>
        <p:spPr>
          <a:xfrm>
            <a:off x="620292" y="4075343"/>
            <a:ext cx="5752359" cy="2446824"/>
          </a:xfrm>
          <a:prstGeom prst="rect">
            <a:avLst/>
          </a:prstGeom>
          <a:solidFill>
            <a:schemeClr val="accent1">
              <a:lumMod val="20000"/>
              <a:lumOff val="8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en-US" sz="1700" b="1">
                <a:latin typeface="Gadugi" panose="020B0502040204020203" pitchFamily="34" charset="0"/>
                <a:ea typeface="Gadugi" panose="020B0502040204020203" pitchFamily="34" charset="0"/>
              </a:rPr>
              <a:t>Post:</a:t>
            </a:r>
            <a:r>
              <a:rPr lang="en-US" sz="1700">
                <a:effectLst/>
                <a:latin typeface="Gadugi" panose="020B0502040204020203" pitchFamily="34" charset="0"/>
                <a:ea typeface="Gadugi" panose="020B0502040204020203" pitchFamily="34" charset="0"/>
              </a:rPr>
              <a:t> Infrastructure Improvements + Additional Activities = Active Parks! Research shows that when you combine essential infrastructure improvements at parks, trails, and greenways with additional activities like community engagement, programming, access enhancements, and public awareness, community members are more likely to use these spaces for physical activity. Learn how to play a role in expanding equitable access to parks, trails, and greenways using this guide. #ActivePeople #ActiveParks</a:t>
            </a:r>
            <a:endParaRPr lang="en-US" sz="1700">
              <a:latin typeface="Gadugi" panose="020B0502040204020203" pitchFamily="34" charset="0"/>
              <a:ea typeface="Gadugi" panose="020B0502040204020203" pitchFamily="34" charset="0"/>
            </a:endParaRPr>
          </a:p>
        </p:txBody>
      </p:sp>
      <p:sp>
        <p:nvSpPr>
          <p:cNvPr id="15" name="TextBox 14">
            <a:extLst>
              <a:ext uri="{FF2B5EF4-FFF2-40B4-BE49-F238E27FC236}">
                <a16:creationId xmlns:a16="http://schemas.microsoft.com/office/drawing/2014/main" id="{37442B33-D530-FDF2-C6FB-211A70953FEC}"/>
              </a:ext>
            </a:extLst>
          </p:cNvPr>
          <p:cNvSpPr txBox="1"/>
          <p:nvPr/>
        </p:nvSpPr>
        <p:spPr>
          <a:xfrm>
            <a:off x="6555532" y="2884086"/>
            <a:ext cx="5475707" cy="2185214"/>
          </a:xfrm>
          <a:prstGeom prst="rect">
            <a:avLst/>
          </a:prstGeom>
          <a:solidFill>
            <a:schemeClr val="accent1">
              <a:lumMod val="20000"/>
              <a:lumOff val="80000"/>
            </a:schemeClr>
          </a:solid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effectLst/>
                <a:latin typeface="Gadugi" panose="020B0502040204020203" pitchFamily="34" charset="0"/>
                <a:ea typeface="Gadugi" panose="020B0502040204020203" pitchFamily="34" charset="0"/>
              </a:rPr>
              <a:t>Post: </a:t>
            </a:r>
            <a:r>
              <a:rPr lang="en-US" sz="1700">
                <a:effectLst/>
                <a:latin typeface="Gadugi" panose="020B0502040204020203" pitchFamily="34" charset="0"/>
                <a:ea typeface="Gadugi" panose="020B0502040204020203" pitchFamily="34" charset="0"/>
              </a:rPr>
              <a:t>Physical activity is one of the best things people can do to improve their health. In partnership with @National Recreation and Park Association, the Active People, Healthy </a:t>
            </a:r>
            <a:r>
              <a:rPr lang="en-US" sz="1700" err="1">
                <a:effectLst/>
                <a:latin typeface="Gadugi" panose="020B0502040204020203" pitchFamily="34" charset="0"/>
                <a:ea typeface="Gadugi" panose="020B0502040204020203" pitchFamily="34" charset="0"/>
              </a:rPr>
              <a:t>Nation</a:t>
            </a:r>
            <a:r>
              <a:rPr lang="en-US" sz="1700" baseline="30000" err="1">
                <a:effectLst/>
                <a:latin typeface="Gadugi" panose="020B0502040204020203" pitchFamily="34" charset="0"/>
                <a:ea typeface="Gadugi" panose="020B0502040204020203" pitchFamily="34" charset="0"/>
              </a:rPr>
              <a:t>SM</a:t>
            </a:r>
            <a:r>
              <a:rPr lang="en-US" sz="1700">
                <a:effectLst/>
                <a:latin typeface="Gadugi" panose="020B0502040204020203" pitchFamily="34" charset="0"/>
                <a:ea typeface="Gadugi" panose="020B0502040204020203" pitchFamily="34" charset="0"/>
              </a:rPr>
              <a:t> Initiative has developed guidance to support public health and park and recreation professionals increase the use of parks, trails, and greenways for safe physical activity. Access the guide here. #ActivePeople #ActiveParks</a:t>
            </a:r>
            <a:endParaRPr lang="en-US" sz="1700">
              <a:latin typeface="Gadugi" panose="020B0502040204020203" pitchFamily="34" charset="0"/>
              <a:ea typeface="Gadugi" panose="020B0502040204020203" pitchFamily="34" charset="0"/>
              <a:cs typeface="Calibri"/>
            </a:endParaRPr>
          </a:p>
        </p:txBody>
      </p:sp>
      <p:sp>
        <p:nvSpPr>
          <p:cNvPr id="7" name="Title 2">
            <a:extLst>
              <a:ext uri="{FF2B5EF4-FFF2-40B4-BE49-F238E27FC236}">
                <a16:creationId xmlns:a16="http://schemas.microsoft.com/office/drawing/2014/main" id="{4CA5F901-23E9-5FC1-5695-FF1A613FE6AC}"/>
              </a:ext>
            </a:extLst>
          </p:cNvPr>
          <p:cNvSpPr txBox="1">
            <a:spLocks/>
          </p:cNvSpPr>
          <p:nvPr/>
        </p:nvSpPr>
        <p:spPr>
          <a:xfrm>
            <a:off x="2491863" y="216463"/>
            <a:ext cx="8861937" cy="1129981"/>
          </a:xfrm>
          <a:prstGeom prst="rect">
            <a:avLst/>
          </a:prstGeom>
        </p:spPr>
        <p:txBody>
          <a:bodyPr lIns="91440" tIns="45720" rIns="91440" bIns="45720" anchor="ctr" anchorCtr="0"/>
          <a:lstStyle>
            <a:lvl1pPr algn="ctr" defTabSz="914400" rtl="0" eaLnBrk="1" latinLnBrk="0" hangingPunct="1">
              <a:lnSpc>
                <a:spcPct val="90000"/>
              </a:lnSpc>
              <a:spcBef>
                <a:spcPct val="0"/>
              </a:spcBef>
              <a:buNone/>
              <a:defRPr sz="6000" kern="1200">
                <a:solidFill>
                  <a:schemeClr val="tx1"/>
                </a:solidFill>
                <a:latin typeface="Rockwell" panose="02060603020205020403" pitchFamily="18" charset="0"/>
                <a:ea typeface="+mj-ea"/>
                <a:cs typeface="+mj-cs"/>
              </a:defRPr>
            </a:lvl1pPr>
          </a:lstStyle>
          <a:p>
            <a:pPr algn="l"/>
            <a:r>
              <a:rPr lang="en-US" sz="2800" b="1">
                <a:solidFill>
                  <a:schemeClr val="bg1"/>
                </a:solidFill>
                <a:latin typeface="Rockwell"/>
              </a:rPr>
              <a:t>Sample Facebook Promotion for the</a:t>
            </a:r>
          </a:p>
          <a:p>
            <a:pPr algn="l"/>
            <a:r>
              <a:rPr lang="en-US" sz="2800" b="1" i="1">
                <a:solidFill>
                  <a:schemeClr val="bg1"/>
                </a:solidFill>
                <a:latin typeface="Rockwell"/>
              </a:rPr>
              <a:t>Active Parks! R</a:t>
            </a:r>
            <a:r>
              <a:rPr lang="en-US" sz="2800" b="1">
                <a:solidFill>
                  <a:schemeClr val="bg1"/>
                </a:solidFill>
                <a:latin typeface="Rockwell"/>
              </a:rPr>
              <a:t>ecommendation</a:t>
            </a:r>
            <a:endParaRPr lang="en-US" sz="2800" b="1">
              <a:solidFill>
                <a:schemeClr val="bg1"/>
              </a:solidFill>
            </a:endParaRPr>
          </a:p>
        </p:txBody>
      </p:sp>
    </p:spTree>
    <p:extLst>
      <p:ext uri="{BB962C8B-B14F-4D97-AF65-F5344CB8AC3E}">
        <p14:creationId xmlns:p14="http://schemas.microsoft.com/office/powerpoint/2010/main" val="944307020"/>
      </p:ext>
    </p:extLst>
  </p:cSld>
  <p:clrMapOvr>
    <a:masterClrMapping/>
  </p:clrMapOvr>
</p:sld>
</file>

<file path=ppt/theme/theme1.xml><?xml version="1.0" encoding="utf-8"?>
<a:theme xmlns:a="http://schemas.openxmlformats.org/drawingml/2006/main" name="3_Office Theme">
  <a:themeElements>
    <a:clrScheme name="Active People">
      <a:dk1>
        <a:sysClr val="windowText" lastClr="000000"/>
      </a:dk1>
      <a:lt1>
        <a:sysClr val="window" lastClr="FFFFFF"/>
      </a:lt1>
      <a:dk2>
        <a:srgbClr val="44546A"/>
      </a:dk2>
      <a:lt2>
        <a:srgbClr val="E7E6E6"/>
      </a:lt2>
      <a:accent1>
        <a:srgbClr val="005DAA"/>
      </a:accent1>
      <a:accent2>
        <a:srgbClr val="00B1C2"/>
      </a:accent2>
      <a:accent3>
        <a:srgbClr val="EAA731"/>
      </a:accent3>
      <a:accent4>
        <a:srgbClr val="8E3074"/>
      </a:accent4>
      <a:accent5>
        <a:srgbClr val="8DC63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F86393E0B576448CD5A8E967EF83E5" ma:contentTypeVersion="16" ma:contentTypeDescription="Create a new document." ma:contentTypeScope="" ma:versionID="41e06cf5123974f0e9ece641c6f44e10">
  <xsd:schema xmlns:xsd="http://www.w3.org/2001/XMLSchema" xmlns:xs="http://www.w3.org/2001/XMLSchema" xmlns:p="http://schemas.microsoft.com/office/2006/metadata/properties" xmlns:ns1="http://schemas.microsoft.com/sharepoint/v3" xmlns:ns2="603e4f84-8849-480d-80a9-5bfb0272fb18" xmlns:ns3="294e1a6b-fd4a-4673-a683-93155129879e" targetNamespace="http://schemas.microsoft.com/office/2006/metadata/properties" ma:root="true" ma:fieldsID="e817ff8b285848ecdeabaee537c1f055" ns1:_="" ns2:_="" ns3:_="">
    <xsd:import namespace="http://schemas.microsoft.com/sharepoint/v3"/>
    <xsd:import namespace="603e4f84-8849-480d-80a9-5bfb0272fb18"/>
    <xsd:import namespace="294e1a6b-fd4a-4673-a683-9315512987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3e4f84-8849-480d-80a9-5bfb0272f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4e1a6b-fd4a-4673-a683-9315512987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b9f365-7a2f-4356-9a6c-2d1437425a9d}" ma:internalName="TaxCatchAll" ma:showField="CatchAllData" ma:web="294e1a6b-fd4a-4673-a683-9315512987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94e1a6b-fd4a-4673-a683-93155129879e" xsi:nil="true"/>
    <lcf76f155ced4ddcb4097134ff3c332f xmlns="603e4f84-8849-480d-80a9-5bfb0272fb18">
      <Terms xmlns="http://schemas.microsoft.com/office/infopath/2007/PartnerControls"/>
    </lcf76f155ced4ddcb4097134ff3c332f>
    <SharedWithUsers xmlns="294e1a6b-fd4a-4673-a683-93155129879e">
      <UserInfo>
        <DisplayName>Rose, Ken (CDC/DDNID/NCCDPHP/DNPAO)</DisplayName>
        <AccountId>17</AccountId>
        <AccountType/>
      </UserInfo>
      <UserInfo>
        <DisplayName>Zaganjor, Hatidza (CDC/DDNID/NCCDPHP/DNPAO)</DisplayName>
        <AccountId>128</AccountId>
        <AccountType/>
      </UserInfo>
    </SharedWithUsers>
  </documentManagement>
</p:properties>
</file>

<file path=customXml/itemProps1.xml><?xml version="1.0" encoding="utf-8"?>
<ds:datastoreItem xmlns:ds="http://schemas.openxmlformats.org/officeDocument/2006/customXml" ds:itemID="{7FB2FD09-9E31-4F47-849A-7EBD7EB4A85B}">
  <ds:schemaRefs>
    <ds:schemaRef ds:uri="http://schemas.microsoft.com/sharepoint/v3/contenttype/forms"/>
  </ds:schemaRefs>
</ds:datastoreItem>
</file>

<file path=customXml/itemProps2.xml><?xml version="1.0" encoding="utf-8"?>
<ds:datastoreItem xmlns:ds="http://schemas.openxmlformats.org/officeDocument/2006/customXml" ds:itemID="{C8882437-F918-4335-AC4B-0C6F4C318771}">
  <ds:schemaRefs>
    <ds:schemaRef ds:uri="294e1a6b-fd4a-4673-a683-93155129879e"/>
    <ds:schemaRef ds:uri="603e4f84-8849-480d-80a9-5bfb0272fb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470821-AFE3-4C8E-A138-EC6AF72BBAE2}">
  <ds:schemaRefs>
    <ds:schemaRef ds:uri="294e1a6b-fd4a-4673-a683-93155129879e"/>
    <ds:schemaRef ds:uri="603e4f84-8849-480d-80a9-5bfb0272fb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101</TotalTime>
  <Words>1455</Words>
  <Application>Microsoft Office PowerPoint</Application>
  <PresentationFormat>Widescreen</PresentationFormat>
  <Paragraphs>58</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Gadugi</vt:lpstr>
      <vt:lpstr>Mulish</vt:lpstr>
      <vt:lpstr>Rockwell</vt:lpstr>
      <vt:lpstr>Symbol</vt:lpstr>
      <vt:lpstr>3_Office Theme</vt:lpstr>
      <vt:lpstr>Custom Design</vt:lpstr>
      <vt:lpstr>PowerPoint Presentation</vt:lpstr>
      <vt:lpstr>The new Active Parks! Increasing Physical Activity Through Parks, Trails, and Greenways recommendation indicates that public health and park and recreation professionals can increase physical activity and the use of parks, trails, and greenways by combining 1) essential infrastructure improvements with 2) additional activities like community engagement, programming, public awareness, and other access enhancements.1</vt:lpstr>
      <vt:lpstr>Active Parks! Recommendation</vt:lpstr>
      <vt:lpstr>PowerPoint Presentation</vt:lpstr>
      <vt:lpstr>Advancing Health Equity through Active Parks!</vt:lpstr>
      <vt:lpstr>Advancing Health Equity through Active Parks!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Kathleen B. (CDC/DDNID/NCCDPHP/DNPAO)</dc:creator>
  <cp:lastModifiedBy>Jennifer Nguyen</cp:lastModifiedBy>
  <cp:revision>4</cp:revision>
  <dcterms:created xsi:type="dcterms:W3CDTF">2021-03-17T17:46:30Z</dcterms:created>
  <dcterms:modified xsi:type="dcterms:W3CDTF">2022-11-03T15:53:45Z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2021-03-17T18:08:18Z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806aefac-4b85-4f42-bd16-55551fd7af4d</vt:lpwstr>
  </property>
  <property fmtid="{D5CDD505-2E9C-101B-9397-08002B2CF9AE}" pid="8" name="MSIP_Label_8af03ff0-41c5-4c41-b55e-fabb8fae94be_ContentBits">
    <vt:lpwstr>0</vt:lpwstr>
  </property>
  <property fmtid="{D5CDD505-2E9C-101B-9397-08002B2CF9AE}" pid="9" name="ContentTypeId">
    <vt:lpwstr>0x01010061F86393E0B576448CD5A8E967EF83E5</vt:lpwstr>
  </property>
  <property fmtid="{D5CDD505-2E9C-101B-9397-08002B2CF9AE}" pid="10" name="MediaServiceImageTags">
    <vt:lpwstr/>
  </property>
</Properties>
</file>