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BE4"/>
    <a:srgbClr val="A82E2B"/>
    <a:srgbClr val="E16369"/>
    <a:srgbClr val="D4DA61"/>
    <a:srgbClr val="2B723A"/>
    <a:srgbClr val="CDCC6C"/>
    <a:srgbClr val="EDA7A5"/>
    <a:srgbClr val="FBCAC3"/>
    <a:srgbClr val="D77537"/>
    <a:srgbClr val="D0663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32" autoAdjust="0"/>
    <p:restoredTop sz="65789" autoAdjust="0"/>
  </p:normalViewPr>
  <p:slideViewPr>
    <p:cSldViewPr snapToGrid="0">
      <p:cViewPr>
        <p:scale>
          <a:sx n="75" d="100"/>
          <a:sy n="75" d="100"/>
        </p:scale>
        <p:origin x="-100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>
            <a:lvl1pPr marL="0" marR="0" indent="0" algn="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625530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activelivingresearch.org/making-case-designing-active-cities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dirty="0" smtClean="0"/>
              <a:t>References: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2008), 2015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(NRPA Report, 2010), 2015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(White, 2013), 2015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consulting, 2013), 2015</a:t>
            </a:r>
          </a:p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(King’s Fund, 2013), 2015</a:t>
            </a:r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0" name="Shape 90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90390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Maller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2008),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2496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(NRPA Report, 2010), 2015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5905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(White, 2013),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2000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(King’s Fund, 2013),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8763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Making the Case for Designing Active Cities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Active Living Research (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BoP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consulting, 2013), 2015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1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Shape 17"/>
          <p:cNvPicPr preferRelativeResize="0"/>
          <p:nvPr/>
        </p:nvPicPr>
        <p:blipFill rotWithShape="1">
          <a:blip r:embed="rId2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Shape 1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chemeClr val="dk1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ftr" idx="11"/>
          </p:nvPr>
        </p:nvSpPr>
        <p:spPr>
          <a:xfrm>
            <a:off x="3124200" y="601980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4802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6" name="Shape 26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hape 9"/>
          <p:cNvPicPr preferRelativeResize="0"/>
          <p:nvPr/>
        </p:nvPicPr>
        <p:blipFill rotWithShape="1">
          <a:blip r:embed="rId13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0"/>
          <p:cNvSpPr/>
          <p:nvPr/>
        </p:nvSpPr>
        <p:spPr>
          <a:xfrm>
            <a:off x="304800" y="1219200"/>
            <a:ext cx="8534399" cy="4800600"/>
          </a:xfrm>
          <a:prstGeom prst="rect">
            <a:avLst/>
          </a:prstGeom>
          <a:solidFill>
            <a:srgbClr val="FFFFFF">
              <a:alpha val="38823"/>
            </a:srgb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 baseline="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rgbClr val="17365D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3716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ftr" idx="11"/>
          </p:nvPr>
        </p:nvSpPr>
        <p:spPr>
          <a:xfrm>
            <a:off x="5943600" y="6317966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3505200" y="640080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>
            <a:lvl1pPr marL="0" marR="0" indent="0" algn="ctr" rtl="0">
              <a:spcBef>
                <a:spcPts val="0"/>
              </a:spcBef>
              <a:buNone/>
              <a:defRPr sz="12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marL="0" lvl="0" indent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pic>
        <p:nvPicPr>
          <p:cNvPr id="15" name="Shape 15"/>
          <p:cNvPicPr preferRelativeResize="0"/>
          <p:nvPr/>
        </p:nvPicPr>
        <p:blipFill rotWithShape="1">
          <a:blip r:embed="rId14" cstate="screen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4736" y="6248400"/>
            <a:ext cx="2570864" cy="423635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ctrTitle"/>
          </p:nvPr>
        </p:nvSpPr>
        <p:spPr>
          <a:xfrm>
            <a:off x="528950" y="1520700"/>
            <a:ext cx="7772400" cy="7622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17365D"/>
              </a:buClr>
              <a:buSzPct val="25000"/>
              <a:buFont typeface="Calibri"/>
              <a:buNone/>
            </a:pPr>
            <a:r>
              <a:rPr lang="en-US" sz="24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Parks and Improved Mental Health and Quality of Life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subTitle" idx="1"/>
          </p:nvPr>
        </p:nvSpPr>
        <p:spPr>
          <a:xfrm>
            <a:off x="603750" y="2283000"/>
            <a:ext cx="8398207" cy="35171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lvl="0" indent="-323850" algn="l" rt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Several studies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have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confirmed that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separation from nature is detrimental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 human development, health and well being, and that regular contact with nature is required for </a:t>
            </a:r>
            <a:r>
              <a:rPr lang="en-US" sz="1500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good mental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health.</a:t>
            </a:r>
          </a:p>
          <a:p>
            <a:pPr lvl="0" algn="l" rtl="0">
              <a:lnSpc>
                <a:spcPct val="115000"/>
              </a:lnSpc>
              <a:spcBef>
                <a:spcPts val="0"/>
              </a:spcBef>
              <a:buNone/>
            </a:pPr>
            <a:r>
              <a:rPr lang="en-US" sz="1500" dirty="0">
                <a:solidFill>
                  <a:schemeClr val="dk1"/>
                </a:solidFill>
              </a:rPr>
              <a:t> </a:t>
            </a:r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Physician-diagnosed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depression was 33 percent lower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in the residential areas with the most green spaces, compared to the neighborhoods with the least.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Individuals reported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less mental distress and higher life satisfaction 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when they were living in greener areas.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strong body of evidence suggests that physical activity in green spaces has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stronger mental health benefits</a:t>
            </a: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than physical activity in non-green spaces.</a:t>
            </a:r>
          </a:p>
          <a:p>
            <a:pPr marR="0" lvl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500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alibri"/>
              <a:buChar char="●"/>
            </a:pPr>
            <a:r>
              <a:rPr lang="en-US" sz="15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Use of green spaces is associated with improved blood pressure and cholesterol levels, reduced stress, </a:t>
            </a:r>
            <a:r>
              <a:rPr lang="en-US" sz="15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improved general health perceptions and a greater ability to face problems.</a:t>
            </a:r>
          </a:p>
        </p:txBody>
      </p:sp>
      <p:sp>
        <p:nvSpPr>
          <p:cNvPr id="87" name="Shape 87"/>
          <p:cNvSpPr txBox="1">
            <a:spLocks noGrp="1"/>
          </p:cNvSpPr>
          <p:nvPr>
            <p:ph type="ftr" idx="11"/>
          </p:nvPr>
        </p:nvSpPr>
        <p:spPr>
          <a:xfrm>
            <a:off x="3111750" y="6196125"/>
            <a:ext cx="2895600" cy="36509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SzPct val="25000"/>
              <a:buNone/>
            </a:pPr>
            <a:r>
              <a:rPr lang="en-US" sz="1300" b="1" i="0" u="none" strike="noStrike" cap="none" baseline="0">
                <a:solidFill>
                  <a:srgbClr val="17365D"/>
                </a:solidFill>
                <a:latin typeface="Calibri"/>
                <a:ea typeface="Calibri"/>
                <a:cs typeface="Calibri"/>
                <a:sym typeface="Calibri"/>
              </a:rPr>
              <a:t>www.nrpa.org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1938" y="285186"/>
            <a:ext cx="4000125" cy="1128650"/>
          </a:xfrm>
          <a:prstGeom prst="rect">
            <a:avLst/>
          </a:prstGeom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851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2567" y="640014"/>
            <a:ext cx="2297723" cy="4021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Several studies have confirmed that </a:t>
            </a:r>
            <a:r>
              <a:rPr lang="en-US" sz="2000" b="1" dirty="0">
                <a:solidFill>
                  <a:srgbClr val="CDCC6C"/>
                </a:solidFill>
                <a:latin typeface="Calibri"/>
                <a:ea typeface="Calibri"/>
                <a:cs typeface="Calibri"/>
                <a:sym typeface="Calibri"/>
              </a:rPr>
              <a:t>separation from nature is detrimental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to human development, health and well being, and that regular contact with nature is required for good mental health.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875967" y="-14514"/>
            <a:ext cx="6282547" cy="69233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877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B723A"/>
          </a:solidFill>
          <a:ln>
            <a:solidFill>
              <a:srgbClr val="2B7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5976" y="1089648"/>
            <a:ext cx="2092848" cy="370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Physician-diagnosed </a:t>
            </a:r>
            <a:r>
              <a:rPr lang="en-US" sz="2000" b="1" dirty="0">
                <a:solidFill>
                  <a:srgbClr val="D77537"/>
                </a:solidFill>
                <a:latin typeface="Calibri"/>
                <a:ea typeface="Calibri"/>
                <a:cs typeface="Calibri"/>
                <a:sym typeface="Calibri"/>
              </a:rPr>
              <a:t>depression was 33 percent lower</a:t>
            </a:r>
            <a:r>
              <a:rPr lang="en-US" sz="1800" dirty="0">
                <a:solidFill>
                  <a:srgbClr val="D77537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 the residential areas with the most green spaces, compared to the neighborhoods with the least.</a:t>
            </a:r>
          </a:p>
        </p:txBody>
      </p:sp>
      <p:pic>
        <p:nvPicPr>
          <p:cNvPr id="4100" name="Picture 4" descr="0 : Stock Photo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844800" y="-29029"/>
            <a:ext cx="6322446" cy="6896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39"/>
          <a:stretch/>
        </p:blipFill>
        <p:spPr>
          <a:xfrm>
            <a:off x="2858827" y="14514"/>
            <a:ext cx="6299688" cy="68675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32988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514"/>
            <a:ext cx="9144000" cy="6858000"/>
          </a:xfrm>
          <a:prstGeom prst="rect">
            <a:avLst/>
          </a:prstGeom>
          <a:solidFill>
            <a:srgbClr val="93242A"/>
          </a:solidFill>
          <a:ln>
            <a:solidFill>
              <a:srgbClr val="93242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1051" y="1273067"/>
            <a:ext cx="2145323" cy="24637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Individuals reported </a:t>
            </a:r>
            <a:r>
              <a:rPr lang="en-US" sz="2000" b="1" dirty="0">
                <a:solidFill>
                  <a:srgbClr val="D4DA61"/>
                </a:solidFill>
                <a:latin typeface="Calibri"/>
                <a:ea typeface="Calibri"/>
                <a:cs typeface="Calibri"/>
                <a:sym typeface="Calibri"/>
              </a:rPr>
              <a:t>less mental distress and higher life satisfaction</a:t>
            </a:r>
            <a:r>
              <a:rPr lang="en-US" sz="1800" b="1" dirty="0">
                <a:solidFill>
                  <a:srgbClr val="D4DA6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when they were living in greener areas.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50268" y="-45531"/>
            <a:ext cx="6222761" cy="693874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086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B723A"/>
          </a:solidFill>
          <a:ln>
            <a:solidFill>
              <a:srgbClr val="2B723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0" dirty="0" smtClean="0">
                <a:effectLst/>
              </a:rPr>
              <a:t>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97482" y="809846"/>
            <a:ext cx="2074985" cy="4445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1800" dirty="0">
                <a:solidFill>
                  <a:schemeClr val="bg1"/>
                </a:solidFill>
                <a:latin typeface="Calibri"/>
                <a:ea typeface="Calibri"/>
                <a:cs typeface="Calibri"/>
                <a:sym typeface="Calibri"/>
              </a:rPr>
              <a:t>Use of green spaces is associated with improved blood pressure and cholesterol levels, reduced stress, </a:t>
            </a:r>
            <a:r>
              <a:rPr lang="en-US" sz="2000" b="1" dirty="0">
                <a:solidFill>
                  <a:srgbClr val="A8DBE4"/>
                </a:solidFill>
                <a:latin typeface="Calibri"/>
                <a:ea typeface="Calibri"/>
                <a:cs typeface="Calibri"/>
                <a:sym typeface="Calibri"/>
              </a:rPr>
              <a:t>improved general health perceptions and a greater ability to face problems.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70"/>
          <a:stretch/>
        </p:blipFill>
        <p:spPr>
          <a:xfrm>
            <a:off x="2888343" y="-43544"/>
            <a:ext cx="6270171" cy="693783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55883" y="5844758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38572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144"/>
          <a:stretch/>
        </p:blipFill>
        <p:spPr>
          <a:xfrm>
            <a:off x="0" y="-58057"/>
            <a:ext cx="9202057" cy="6916057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3974124" y="1112055"/>
            <a:ext cx="4572000" cy="154349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33350" lvl="0">
              <a:lnSpc>
                <a:spcPct val="115000"/>
              </a:lnSpc>
              <a:buClr>
                <a:schemeClr val="dk1"/>
              </a:buClr>
              <a:buSzPct val="100000"/>
            </a:pP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strong body of evidence suggests that physical activity in green spaces has </a:t>
            </a:r>
            <a:r>
              <a:rPr lang="en-US" sz="2200" b="1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stronger mental health benefits</a:t>
            </a:r>
            <a:r>
              <a:rPr lang="en-US" sz="22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200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than physical activity in non-green spaces.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28" y="5951367"/>
            <a:ext cx="1324792" cy="860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6422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446</Words>
  <Application>Microsoft Office PowerPoint</Application>
  <PresentationFormat>On-screen Show (4:3)</PresentationFormat>
  <Paragraphs>36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Parks and Improved Mental Health and Quality of Life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Parks and Improved Mental Health and Quality of Life</dc:title>
  <dc:creator>Shelby Krick</dc:creator>
  <cp:lastModifiedBy>Shayla Dhingra</cp:lastModifiedBy>
  <cp:revision>22</cp:revision>
  <dcterms:modified xsi:type="dcterms:W3CDTF">2016-07-14T14:18:15Z</dcterms:modified>
</cp:coreProperties>
</file>