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7"/>
  </p:notesMasterIdLst>
  <p:sldIdLst>
    <p:sldId id="256" r:id="rId2"/>
    <p:sldId id="262" r:id="rId3"/>
    <p:sldId id="263" r:id="rId4"/>
    <p:sldId id="264" r:id="rId5"/>
    <p:sldId id="260" r:id="rId6"/>
  </p:sldIdLst>
  <p:sldSz cx="9144000" cy="6858000" type="screen4x3"/>
  <p:notesSz cx="6858000" cy="9144000"/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7CD87"/>
    <a:srgbClr val="0E0D12"/>
    <a:srgbClr val="B1BA50"/>
    <a:srgbClr val="EFCEBB"/>
    <a:srgbClr val="BCD8F0"/>
    <a:srgbClr val="CDE1F6"/>
    <a:srgbClr val="F1B205"/>
    <a:srgbClr val="2B723A"/>
    <a:srgbClr val="9324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927" autoAdjust="0"/>
    <p:restoredTop sz="83841" autoAdjust="0"/>
  </p:normalViewPr>
  <p:slideViewPr>
    <p:cSldViewPr snapToGrid="0">
      <p:cViewPr>
        <p:scale>
          <a:sx n="66" d="100"/>
          <a:sy n="66" d="100"/>
        </p:scale>
        <p:origin x="-1044" y="-6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>
            <a:lvl1pPr marL="0" marR="0" indent="0" algn="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8844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activelivingresearch.org/making-case-designing-active-cities" TargetMode="External"/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www.nrpa.org/uploadedFiles/nrpaorg/Professional_Development/Innovation_Labs/miami-florida-innovation-lab-resource-guide.pdf" TargetMode="Externa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activelivingresearch.org/making-case-designing-active-cities" TargetMode="External"/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ctivelivingresearch.org/making-case-designing-active-cities" TargetMode="External"/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rpa.org/uploadedFiles/nrpaorg/Professional_Development/Innovation_Labs/miami-florida-innovation-lab-resource-guide.pdf" TargetMode="External"/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activelivingresearch.org/making-case-designing-active-cities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 smtClean="0"/>
              <a:t>References:</a:t>
            </a:r>
          </a:p>
          <a:p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Making the Case for Designing Active Cities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Active Living Research (NRPA Report, 2010), 2015</a:t>
            </a:r>
          </a:p>
          <a:p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Making the Case for Designing Active Cities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Active Living Research (Richardson &amp; Mitchell, 2010), 2015</a:t>
            </a:r>
          </a:p>
          <a:p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Making the Case for Designing Active Cities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Active Living Research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Bolund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1999), 2015</a:t>
            </a:r>
          </a:p>
          <a:p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4"/>
              </a:rPr>
              <a:t>How Parks Create Healthier Communities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NRPA 2015</a:t>
            </a:r>
            <a:endParaRPr dirty="0"/>
          </a:p>
        </p:txBody>
      </p:sp>
      <p:sp>
        <p:nvSpPr>
          <p:cNvPr id="90" name="Shape 9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  <p:extLst>
      <p:ext uri="{BB962C8B-B14F-4D97-AF65-F5344CB8AC3E}">
        <p14:creationId xmlns:p14="http://schemas.microsoft.com/office/powerpoint/2010/main" val="2906604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Making the Case for Designing Active Cities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Active Living Research (NRPA Report, 2010), 2015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54726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Making the Case for Designing Active Cities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Active Living Research (Richardson &amp; Mitchell, 2010), 2015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8279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How Parks Create Healthier Communities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NRPA 2015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332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hlinkClick r:id="rId3"/>
              </a:rPr>
              <a:t>Making the Case for Designing Active Cities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Active Living Research (</a:t>
            </a:r>
            <a:r>
              <a:rPr lang="en-US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Bolund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1999), 2015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6202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Shape 17"/>
          <p:cNvPicPr preferRelativeResize="0"/>
          <p:nvPr/>
        </p:nvPicPr>
        <p:blipFill rotWithShape="1">
          <a:blip r:embed="rId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Shape 1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>
              <a:alpha val="38823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" name="Shape 19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rgbClr val="17365D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0" name="Shape 20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ctr" rtl="0">
              <a:spcBef>
                <a:spcPts val="640"/>
              </a:spcBef>
              <a:buClr>
                <a:schemeClr val="dk1"/>
              </a:buClr>
              <a:buFont typeface="Arial"/>
              <a:buNone/>
              <a:defRPr/>
            </a:lvl1pPr>
            <a:lvl2pPr marL="457200" marR="0" indent="0" algn="ctr" rtl="0">
              <a:spcBef>
                <a:spcPts val="560"/>
              </a:spcBef>
              <a:buClr>
                <a:srgbClr val="888888"/>
              </a:buClr>
              <a:buFont typeface="Arial"/>
              <a:buNone/>
              <a:defRPr/>
            </a:lvl2pPr>
            <a:lvl3pPr marL="914400" marR="0" indent="0" algn="ctr" rtl="0">
              <a:spcBef>
                <a:spcPts val="480"/>
              </a:spcBef>
              <a:buClr>
                <a:srgbClr val="888888"/>
              </a:buClr>
              <a:buFont typeface="Arial"/>
              <a:buNone/>
              <a:defRPr/>
            </a:lvl3pPr>
            <a:lvl4pPr marL="13716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4pPr>
            <a:lvl5pPr marL="18288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5pPr>
            <a:lvl6pPr marL="22860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6pPr>
            <a:lvl7pPr marL="27432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7pPr>
            <a:lvl8pPr marL="32004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8pPr>
            <a:lvl9pPr marL="3657600" marR="0" indent="0" algn="ctr" rtl="0">
              <a:spcBef>
                <a:spcPts val="400"/>
              </a:spcBef>
              <a:buClr>
                <a:srgbClr val="888888"/>
              </a:buClr>
              <a:buFont typeface="Arial"/>
              <a:buNone/>
              <a:defRPr/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ftr" idx="11"/>
          </p:nvPr>
        </p:nvSpPr>
        <p:spPr>
          <a:xfrm>
            <a:off x="3124200" y="601980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Vertical Title and 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Shape 78"/>
          <p:cNvSpPr txBox="1">
            <a:spLocks noGrp="1"/>
          </p:cNvSpPr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rgbClr val="17365D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9" name="Shape 79"/>
          <p:cNvSpPr txBox="1">
            <a:spLocks noGrp="1"/>
          </p:cNvSpPr>
          <p:nvPr>
            <p:ph type="body" idx="1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Section Header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Clr>
                <a:srgbClr val="888888"/>
              </a:buClr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31" name="Shape 3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2" name="Shape 32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 txBox="1"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rgbClr val="17365D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7" name="Shape 37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8" name="Shape 3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Comparis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 txBox="1"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4" name="Shape 44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5" name="Shape 45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Shape 51"/>
          <p:cNvSpPr txBox="1"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rgbClr val="17365D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3" name="Shape 53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Content with Caption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59" name="Shape 5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Picture with Caption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hape 65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algn="l" rtl="0">
              <a:spcBef>
                <a:spcPts val="0"/>
              </a:spcBef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6" name="Shape 66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7" name="Shape 67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indent="0" rtl="0">
              <a:spcBef>
                <a:spcPts val="0"/>
              </a:spcBef>
              <a:buFont typeface="Calibri"/>
              <a:buNone/>
              <a:defRPr/>
            </a:lvl1pPr>
            <a:lvl2pPr marL="457200" indent="0" rtl="0">
              <a:spcBef>
                <a:spcPts val="0"/>
              </a:spcBef>
              <a:buFont typeface="Calibri"/>
              <a:buNone/>
              <a:defRPr/>
            </a:lvl2pPr>
            <a:lvl3pPr marL="914400" indent="0" rtl="0">
              <a:spcBef>
                <a:spcPts val="0"/>
              </a:spcBef>
              <a:buFont typeface="Calibri"/>
              <a:buNone/>
              <a:defRPr/>
            </a:lvl3pPr>
            <a:lvl4pPr marL="1371600" indent="0" rtl="0">
              <a:spcBef>
                <a:spcPts val="0"/>
              </a:spcBef>
              <a:buFont typeface="Calibri"/>
              <a:buNone/>
              <a:defRPr/>
            </a:lvl4pPr>
            <a:lvl5pPr marL="1828800" indent="0" rtl="0">
              <a:spcBef>
                <a:spcPts val="0"/>
              </a:spcBef>
              <a:buFont typeface="Calibri"/>
              <a:buNone/>
              <a:defRPr/>
            </a:lvl5pPr>
            <a:lvl6pPr marL="2286000" indent="0" rtl="0">
              <a:spcBef>
                <a:spcPts val="0"/>
              </a:spcBef>
              <a:buFont typeface="Calibri"/>
              <a:buNone/>
              <a:defRPr/>
            </a:lvl6pPr>
            <a:lvl7pPr marL="2743200" indent="0" rtl="0">
              <a:spcBef>
                <a:spcPts val="0"/>
              </a:spcBef>
              <a:buFont typeface="Calibri"/>
              <a:buNone/>
              <a:defRPr/>
            </a:lvl7pPr>
            <a:lvl8pPr marL="3200400" indent="0" rtl="0">
              <a:spcBef>
                <a:spcPts val="0"/>
              </a:spcBef>
              <a:buFont typeface="Calibri"/>
              <a:buNone/>
              <a:defRPr/>
            </a:lvl8pPr>
            <a:lvl9pPr marL="3657600" indent="0" rtl="0">
              <a:spcBef>
                <a:spcPts val="0"/>
              </a:spcBef>
              <a:buFont typeface="Calibri"/>
              <a:buNone/>
              <a:defRPr/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Title and Vertical 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Shape 72"/>
          <p:cNvSpPr txBox="1"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algn="ctr" rtl="0">
              <a:spcBef>
                <a:spcPts val="0"/>
              </a:spcBef>
              <a:buClr>
                <a:srgbClr val="17365D"/>
              </a:buClr>
              <a:buFont typeface="Calibri"/>
              <a:buNone/>
              <a:defRPr/>
            </a:lvl1pPr>
            <a:lvl2pPr rtl="0">
              <a:spcBef>
                <a:spcPts val="0"/>
              </a:spcBef>
              <a:defRPr/>
            </a:lvl2pPr>
            <a:lvl3pPr rtl="0">
              <a:spcBef>
                <a:spcPts val="0"/>
              </a:spcBef>
              <a:defRPr/>
            </a:lvl3pPr>
            <a:lvl4pPr rtl="0">
              <a:spcBef>
                <a:spcPts val="0"/>
              </a:spcBef>
              <a:defRPr/>
            </a:lvl4pPr>
            <a:lvl5pPr rtl="0">
              <a:spcBef>
                <a:spcPts val="0"/>
              </a:spcBef>
              <a:defRPr/>
            </a:lvl5pPr>
            <a:lvl6pPr rtl="0">
              <a:spcBef>
                <a:spcPts val="0"/>
              </a:spcBef>
              <a:defRPr/>
            </a:lvl6pPr>
            <a:lvl7pPr rtl="0">
              <a:spcBef>
                <a:spcPts val="0"/>
              </a:spcBef>
              <a:defRPr/>
            </a:lvl7pPr>
            <a:lvl8pPr rtl="0">
              <a:spcBef>
                <a:spcPts val="0"/>
              </a:spcBef>
              <a:defRPr/>
            </a:lvl8pPr>
            <a:lvl9pPr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3" name="Shape 73"/>
          <p:cNvSpPr txBox="1">
            <a:spLocks noGrp="1"/>
          </p:cNvSpPr>
          <p:nvPr>
            <p:ph type="body" idx="1"/>
          </p:nvPr>
        </p:nvSpPr>
        <p:spPr>
          <a:xfrm rot="5400000">
            <a:off x="2309018" y="-4802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Shape 9"/>
          <p:cNvPicPr preferRelativeResize="0"/>
          <p:nvPr/>
        </p:nvPicPr>
        <p:blipFill rotWithShape="1">
          <a:blip r:embed="rId12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Shape 10"/>
          <p:cNvSpPr/>
          <p:nvPr/>
        </p:nvSpPr>
        <p:spPr>
          <a:xfrm>
            <a:off x="304800" y="1219200"/>
            <a:ext cx="8534399" cy="4800600"/>
          </a:xfrm>
          <a:prstGeom prst="rect">
            <a:avLst/>
          </a:prstGeom>
          <a:solidFill>
            <a:srgbClr val="FFFFFF">
              <a:alpha val="38823"/>
            </a:srgb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None/>
            </a:pPr>
            <a:endParaRPr sz="1800" b="0" i="0" u="none" strike="noStrike" cap="none" baseline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Shape 11"/>
          <p:cNvSpPr txBox="1"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ctr" rtl="0">
              <a:spcBef>
                <a:spcPts val="0"/>
              </a:spcBef>
              <a:buClr>
                <a:srgbClr val="17365D"/>
              </a:buClr>
              <a:buFont typeface="Calibri"/>
              <a:buNone/>
              <a:defRPr/>
            </a:lvl1pPr>
            <a:lvl2pPr marL="0" marR="0" indent="0" algn="l" rtl="0">
              <a:spcBef>
                <a:spcPts val="0"/>
              </a:spcBef>
              <a:defRPr/>
            </a:lvl2pPr>
            <a:lvl3pPr marL="0" marR="0" indent="0" algn="l" rtl="0">
              <a:spcBef>
                <a:spcPts val="0"/>
              </a:spcBef>
              <a:defRPr/>
            </a:lvl3pPr>
            <a:lvl4pPr marL="0" marR="0" indent="0" algn="l" rtl="0">
              <a:spcBef>
                <a:spcPts val="0"/>
              </a:spcBef>
              <a:defRPr/>
            </a:lvl4pPr>
            <a:lvl5pPr marL="0" marR="0" indent="0" algn="l" rtl="0">
              <a:spcBef>
                <a:spcPts val="0"/>
              </a:spcBef>
              <a:defRPr/>
            </a:lvl5pPr>
            <a:lvl6pPr marL="0" marR="0" indent="0" algn="l" rtl="0">
              <a:spcBef>
                <a:spcPts val="0"/>
              </a:spcBef>
              <a:defRPr/>
            </a:lvl6pPr>
            <a:lvl7pPr marL="0" marR="0" indent="0" algn="l" rtl="0">
              <a:spcBef>
                <a:spcPts val="0"/>
              </a:spcBef>
              <a:defRPr/>
            </a:lvl7pPr>
            <a:lvl8pPr marL="0" marR="0" indent="0" algn="l" rtl="0">
              <a:spcBef>
                <a:spcPts val="0"/>
              </a:spcBef>
              <a:defRPr/>
            </a:lvl8pPr>
            <a:lvl9pPr marL="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2" name="Shape 12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139700" algn="l" rtl="0">
              <a:spcBef>
                <a:spcPts val="640"/>
              </a:spcBef>
              <a:buClr>
                <a:schemeClr val="dk1"/>
              </a:buClr>
              <a:buFont typeface="Arial"/>
              <a:buChar char="•"/>
              <a:defRPr/>
            </a:lvl1pPr>
            <a:lvl2pPr marL="742950" marR="0" indent="-107950" algn="l" rtl="0">
              <a:spcBef>
                <a:spcPts val="560"/>
              </a:spcBef>
              <a:buClr>
                <a:schemeClr val="dk1"/>
              </a:buClr>
              <a:buFont typeface="Arial"/>
              <a:buChar char="–"/>
              <a:defRPr/>
            </a:lvl2pPr>
            <a:lvl3pPr marL="1143000" marR="0" indent="-76200" algn="l" rtl="0">
              <a:spcBef>
                <a:spcPts val="480"/>
              </a:spcBef>
              <a:buClr>
                <a:schemeClr val="dk1"/>
              </a:buClr>
              <a:buFont typeface="Arial"/>
              <a:buChar char="•"/>
              <a:defRPr/>
            </a:lvl3pPr>
            <a:lvl4pPr marL="16002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–"/>
              <a:defRPr/>
            </a:lvl4pPr>
            <a:lvl5pPr marL="20574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»"/>
              <a:defRPr/>
            </a:lvl5pPr>
            <a:lvl6pPr marL="25146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6pPr>
            <a:lvl7pPr marL="29718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7pPr>
            <a:lvl8pPr marL="34290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8pPr>
            <a:lvl9pPr marL="3886200" marR="0" indent="-101600" algn="l" rtl="0">
              <a:spcBef>
                <a:spcPts val="400"/>
              </a:spcBef>
              <a:buClr>
                <a:schemeClr val="dk1"/>
              </a:buClr>
              <a:buFont typeface="Arial"/>
              <a:buChar char="•"/>
              <a:defRPr/>
            </a:lvl9pPr>
          </a:lstStyle>
          <a:p>
            <a:endParaRPr/>
          </a:p>
        </p:txBody>
      </p:sp>
      <p:sp>
        <p:nvSpPr>
          <p:cNvPr id="13" name="Shape 13"/>
          <p:cNvSpPr txBox="1">
            <a:spLocks noGrp="1"/>
          </p:cNvSpPr>
          <p:nvPr>
            <p:ph type="ftr" idx="11"/>
          </p:nvPr>
        </p:nvSpPr>
        <p:spPr>
          <a:xfrm>
            <a:off x="5943600" y="6317966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indent="0" algn="r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14" name="Shape 14"/>
          <p:cNvSpPr txBox="1">
            <a:spLocks noGrp="1"/>
          </p:cNvSpPr>
          <p:nvPr>
            <p:ph type="sldNum" idx="12"/>
          </p:nvPr>
        </p:nvSpPr>
        <p:spPr>
          <a:xfrm>
            <a:off x="3505200" y="640080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>
            <a:lvl1pPr marL="0" marR="0" indent="0" algn="ctr" rtl="0">
              <a:spcBef>
                <a:spcPts val="0"/>
              </a:spcBef>
              <a:buNone/>
              <a:defRPr sz="1200" b="0" i="0" u="none" strike="noStrike" cap="none" baseline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</a:lstStyle>
          <a:p>
            <a:pPr marL="0" lvl="0" indent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en-US"/>
              <a:t>‹#›</a:t>
            </a:fld>
            <a:endParaRPr lang="en-US"/>
          </a:p>
        </p:txBody>
      </p:sp>
      <p:pic>
        <p:nvPicPr>
          <p:cNvPr id="15" name="Shape 15"/>
          <p:cNvPicPr preferRelativeResize="0"/>
          <p:nvPr/>
        </p:nvPicPr>
        <p:blipFill rotWithShape="1">
          <a:blip r:embed="rId13" cstate="screen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24736" y="6248400"/>
            <a:ext cx="2570864" cy="423635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hf sldNum="0"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Shape 84"/>
          <p:cNvSpPr txBox="1">
            <a:spLocks noGrp="1"/>
          </p:cNvSpPr>
          <p:nvPr>
            <p:ph type="ctrTitle"/>
          </p:nvPr>
        </p:nvSpPr>
        <p:spPr>
          <a:xfrm>
            <a:off x="528950" y="1520700"/>
            <a:ext cx="7772400" cy="7622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Clr>
                <a:srgbClr val="17365D"/>
              </a:buClr>
              <a:buSzPct val="25000"/>
              <a:buFont typeface="Calibri"/>
              <a:buNone/>
            </a:pPr>
            <a:r>
              <a:rPr lang="en-US" sz="24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Parks </a:t>
            </a:r>
            <a:r>
              <a:rPr lang="en-US" sz="2400" b="1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Chronic </a:t>
            </a:r>
            <a:r>
              <a:rPr lang="en-US" sz="2400" b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Disease Management</a:t>
            </a:r>
            <a:endParaRPr lang="en-US" sz="24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Shape 85"/>
          <p:cNvSpPr txBox="1">
            <a:spLocks noGrp="1"/>
          </p:cNvSpPr>
          <p:nvPr>
            <p:ph type="subTitle" idx="1"/>
          </p:nvPr>
        </p:nvSpPr>
        <p:spPr>
          <a:xfrm>
            <a:off x="603750" y="2283000"/>
            <a:ext cx="8084999" cy="37862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Diabetic individuals taking 30-minute walks in a forest experienced much </a:t>
            </a:r>
            <a:r>
              <a:rPr lang="en-US" sz="1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lower blood glucose levels</a:t>
            </a: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than the same amount of time spent walking in other settings.</a:t>
            </a:r>
          </a:p>
          <a:p>
            <a:pPr lvl="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5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Males living in the greenest urban areas in the UK had a 5 percent </a:t>
            </a:r>
            <a:r>
              <a:rPr lang="en-US" sz="1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lower risk of cardiovascular disease mortality </a:t>
            </a: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11 percent </a:t>
            </a:r>
            <a:r>
              <a:rPr lang="en-US" sz="1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lower risk of respiratory disease mortality</a:t>
            </a: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than those in the least green areas.</a:t>
            </a:r>
          </a:p>
          <a:p>
            <a:pPr lvl="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500" i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Patients in hospital rooms facing a park had a 10 percent </a:t>
            </a:r>
            <a:r>
              <a:rPr lang="en-US" sz="1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faster recovery </a:t>
            </a: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needed 50 percent less strong pain medication, compared to patients whose rooms faced a building wall.</a:t>
            </a:r>
          </a:p>
          <a:p>
            <a:pPr lvl="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Font typeface="Arial"/>
              <a:buNone/>
            </a:pPr>
            <a:endParaRPr sz="15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lvl="0" indent="-323850" algn="l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Calibri"/>
              <a:buChar char="●"/>
            </a:pP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Children today experience record levels of obesity and preventable diseases like hypertension and Type II Diabetes, caused in part by a decrease in physical activity and increase in processed food consumption. Park programming </a:t>
            </a:r>
            <a:r>
              <a:rPr lang="en-US" sz="15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helps children move more and eat more healthy foods </a:t>
            </a:r>
            <a:r>
              <a:rPr lang="en-US" sz="1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 fight these diseases.</a:t>
            </a:r>
          </a:p>
        </p:txBody>
      </p:sp>
      <p:sp>
        <p:nvSpPr>
          <p:cNvPr id="87" name="Shape 87"/>
          <p:cNvSpPr txBox="1">
            <a:spLocks noGrp="1"/>
          </p:cNvSpPr>
          <p:nvPr>
            <p:ph type="ftr" idx="11"/>
          </p:nvPr>
        </p:nvSpPr>
        <p:spPr>
          <a:xfrm>
            <a:off x="3111750" y="6196125"/>
            <a:ext cx="2895600" cy="3650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buSzPct val="25000"/>
              <a:buNone/>
            </a:pPr>
            <a:r>
              <a:rPr lang="en-US" sz="1300" b="1" i="0" u="none" strike="noStrike" cap="none" baseline="0">
                <a:solidFill>
                  <a:srgbClr val="17365D"/>
                </a:solidFill>
                <a:latin typeface="Calibri"/>
                <a:ea typeface="Calibri"/>
                <a:cs typeface="Calibri"/>
                <a:sym typeface="Calibri"/>
              </a:rPr>
              <a:t>www.nrpa.org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71938" y="285186"/>
            <a:ext cx="4000125" cy="1128650"/>
          </a:xfrm>
          <a:prstGeom prst="rect">
            <a:avLst/>
          </a:prstGeom>
        </p:spPr>
      </p:pic>
    </p:spTree>
  </p:cSld>
  <p:clrMapOvr>
    <a:masterClrMapping/>
  </p:clrMapOvr>
  <p:transition spd="slow">
    <p:cut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8519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0" dirty="0" smtClean="0">
                <a:effectLst/>
              </a:rPr>
              <a:t> 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293376" y="1150181"/>
            <a:ext cx="2423886" cy="30300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3350" lvl="0">
              <a:lnSpc>
                <a:spcPct val="115000"/>
              </a:lnSpc>
              <a:buClr>
                <a:schemeClr val="dk1"/>
              </a:buClr>
              <a:buSzPct val="100000"/>
            </a:pP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Diabetic individuals taking 30-minute walks in a forest experienced much </a:t>
            </a:r>
            <a:r>
              <a:rPr lang="en-US" sz="2000" b="1" dirty="0">
                <a:solidFill>
                  <a:srgbClr val="F1B205"/>
                </a:solidFill>
                <a:latin typeface="Calibri"/>
                <a:ea typeface="Calibri"/>
                <a:cs typeface="Calibri"/>
                <a:sym typeface="Calibri"/>
              </a:rPr>
              <a:t>lower blood glucose levels</a:t>
            </a:r>
            <a:r>
              <a:rPr lang="en-US" sz="2000" dirty="0">
                <a:solidFill>
                  <a:srgbClr val="F1B205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than the same amount of time spent walking in other settings.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209" b="-1"/>
          <a:stretch/>
        </p:blipFill>
        <p:spPr>
          <a:xfrm>
            <a:off x="2917371" y="-29028"/>
            <a:ext cx="6255658" cy="691329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5883" y="5844758"/>
            <a:ext cx="1324792" cy="86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795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2B723A"/>
          </a:solidFill>
          <a:ln>
            <a:solidFill>
              <a:srgbClr val="2B723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0" dirty="0" smtClean="0">
                <a:effectLst/>
              </a:rPr>
              <a:t> 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94463" y="851801"/>
            <a:ext cx="2220686" cy="44812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3350" lvl="0">
              <a:lnSpc>
                <a:spcPct val="115000"/>
              </a:lnSpc>
              <a:buClr>
                <a:schemeClr val="dk1"/>
              </a:buClr>
              <a:buSzPct val="100000"/>
            </a:pP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Males living in the greenest urban areas in the UK had a 5 </a:t>
            </a:r>
            <a:r>
              <a:rPr lang="en-US" sz="20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percent </a:t>
            </a:r>
            <a:r>
              <a:rPr lang="en-US" sz="2000" b="1" dirty="0">
                <a:solidFill>
                  <a:srgbClr val="D7CD87"/>
                </a:solidFill>
                <a:latin typeface="Calibri"/>
                <a:ea typeface="Calibri"/>
                <a:cs typeface="Calibri"/>
                <a:sym typeface="Calibri"/>
              </a:rPr>
              <a:t>lower risk of cardiovascular disease mortality </a:t>
            </a: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and 11 percent </a:t>
            </a:r>
            <a:r>
              <a:rPr lang="en-US" sz="2000" b="1" dirty="0">
                <a:solidFill>
                  <a:srgbClr val="D7CD87"/>
                </a:solidFill>
                <a:latin typeface="Calibri"/>
                <a:ea typeface="Calibri"/>
                <a:cs typeface="Calibri"/>
                <a:sym typeface="Calibri"/>
              </a:rPr>
              <a:t>lower risk of respiratory disease mortality</a:t>
            </a:r>
            <a:r>
              <a:rPr lang="en-US" sz="1800" dirty="0">
                <a:solidFill>
                  <a:srgbClr val="D7CD87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than those in the least green areas.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40"/>
          <a:stretch/>
        </p:blipFill>
        <p:spPr>
          <a:xfrm>
            <a:off x="2909827" y="-43543"/>
            <a:ext cx="6248687" cy="690154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5883" y="5844758"/>
            <a:ext cx="1324792" cy="86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0129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93242A"/>
          </a:solidFill>
          <a:ln>
            <a:solidFill>
              <a:srgbClr val="93242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0" dirty="0" smtClean="0">
                <a:effectLst/>
              </a:rPr>
              <a:t> 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59657" y="519935"/>
            <a:ext cx="2590514" cy="50121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3350" lvl="0">
              <a:lnSpc>
                <a:spcPct val="115000"/>
              </a:lnSpc>
              <a:buClr>
                <a:schemeClr val="dk1"/>
              </a:buClr>
              <a:buSzPct val="100000"/>
            </a:pP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Children today experience record levels of obesity and preventable diseases like hypertension and Type II Diabetes, caused in part by a decrease in physical activity and increase in processed food consumption. Park programming </a:t>
            </a:r>
            <a:r>
              <a:rPr lang="en-US" sz="2000" b="1" dirty="0">
                <a:solidFill>
                  <a:srgbClr val="B1BA50"/>
                </a:solidFill>
                <a:latin typeface="Calibri"/>
                <a:ea typeface="Calibri"/>
                <a:cs typeface="Calibri"/>
                <a:sym typeface="Calibri"/>
              </a:rPr>
              <a:t>helps children move more and eat more healthy foods </a:t>
            </a:r>
            <a:r>
              <a:rPr lang="en-US" sz="1800" dirty="0">
                <a:solidFill>
                  <a:schemeClr val="bg1"/>
                </a:solidFill>
                <a:latin typeface="Calibri"/>
                <a:ea typeface="Calibri"/>
                <a:cs typeface="Calibri"/>
                <a:sym typeface="Calibri"/>
              </a:rPr>
              <a:t>to fight these diseases.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893"/>
          <a:stretch/>
        </p:blipFill>
        <p:spPr>
          <a:xfrm>
            <a:off x="2909828" y="-145142"/>
            <a:ext cx="6263201" cy="702940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55883" y="5844758"/>
            <a:ext cx="1324792" cy="86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8163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87543" cy="6879771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3758730" y="1058602"/>
            <a:ext cx="5181600" cy="22867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3350" lvl="0" algn="r">
              <a:lnSpc>
                <a:spcPct val="115000"/>
              </a:lnSpc>
              <a:buClr>
                <a:schemeClr val="dk1"/>
              </a:buClr>
              <a:buSzPct val="100000"/>
            </a:pP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Patients in hospital rooms facing a park had a 10 percent </a:t>
            </a:r>
            <a:r>
              <a:rPr lang="en-US" sz="2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faster recovery </a:t>
            </a:r>
            <a:r>
              <a:rPr lang="en-US" sz="2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 needed 50 percent less strong pain medication, compared to patients whose rooms faced a building wall.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9028" y="5951367"/>
            <a:ext cx="1324792" cy="860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77367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</TotalTime>
  <Words>424</Words>
  <Application>Microsoft Office PowerPoint</Application>
  <PresentationFormat>On-screen Show (4:3)</PresentationFormat>
  <Paragraphs>29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Parks and Chronic Disease Management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Parks help manage chronic diseases</dc:title>
  <dc:creator>Shelby Krick</dc:creator>
  <cp:lastModifiedBy>Shayla Dhingra</cp:lastModifiedBy>
  <cp:revision>19</cp:revision>
  <dcterms:modified xsi:type="dcterms:W3CDTF">2016-07-14T14:16:28Z</dcterms:modified>
</cp:coreProperties>
</file>