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8" r:id="rId4"/>
    <p:sldId id="261" r:id="rId5"/>
    <p:sldId id="259" r:id="rId6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B03A"/>
    <a:srgbClr val="D58726"/>
    <a:srgbClr val="DDCC4B"/>
    <a:srgbClr val="8CD5E4"/>
    <a:srgbClr val="2B723A"/>
    <a:srgbClr val="9324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11" autoAdjust="0"/>
    <p:restoredTop sz="78833" autoAdjust="0"/>
  </p:normalViewPr>
  <p:slideViewPr>
    <p:cSldViewPr snapToGrid="0">
      <p:cViewPr>
        <p:scale>
          <a:sx n="66" d="100"/>
          <a:sy n="66" d="100"/>
        </p:scale>
        <p:origin x="-1266" y="-5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" name="Shape 3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" name="Shape 4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" name="Shape 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610513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rpa.org/uploadedFiles/nrpa.org/Publications_and_Research/Research/ActiveTransportation_Final.HIGH.pdf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activelivingresearch.org/blog/2012/10/infographic-role-parks-and-recreation-promoting-physical-activity" TargetMode="Externa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rpa.org/uploadedFiles/nrpa.org/Publications_and_Research/Research/ActiveTransportation_Final.HIGH.pdf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activelivingresearch.org/blog/2012/10/infographic-role-parks-and-recreation-promoting-physical-activity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rpa.org/uploadedFiles/nrpa.org/Publications_and_Research/Research/ActiveTransportation_Final.HIGH.pdf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rpa.org/uploadedFiles/nrpa.org/Publications_and_Research/Research/ActiveTransportation_Final.HIGH.pdf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dirty="0" smtClean="0"/>
              <a:t>References:</a:t>
            </a:r>
          </a:p>
          <a:p>
            <a:r>
              <a:rPr lang="en-US" sz="1200" i="1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Active Transportation and Parks and Recreation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NRPA</a:t>
            </a:r>
          </a:p>
          <a:p>
            <a:r>
              <a:rPr lang="en-US" sz="1200" i="1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Active Transportation and Parks and Recreation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NRPA</a:t>
            </a:r>
          </a:p>
          <a:p>
            <a:r>
              <a:rPr lang="en-US" sz="1200" i="1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Infographic: the Role of Parks and Recreation in Promoting Physical Activity</a:t>
            </a:r>
            <a:r>
              <a:rPr lang="en-US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Active Living Research</a:t>
            </a:r>
          </a:p>
          <a:p>
            <a:r>
              <a:rPr lang="en-US" sz="1200" i="1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Active Transportation and Parks and Recreation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NRPA</a:t>
            </a:r>
          </a:p>
        </p:txBody>
      </p:sp>
      <p:sp>
        <p:nvSpPr>
          <p:cNvPr id="90" name="Shape 9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2344711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i="1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Active Transportation and Parks and Recreation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NRPA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0808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i="1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Infographic: the Role of Parks and Recreation in Promoting Physical Activity</a:t>
            </a:r>
            <a:r>
              <a:rPr lang="en-US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Active Living Research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3512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i="1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Active Transportation and Parks and Recreation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NRPA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4733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i="1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Active Transportation and Parks and Recreation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NRPA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894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Shape 17"/>
          <p:cNvPicPr preferRelativeResize="0"/>
          <p:nvPr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Shap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alpha val="38823"/>
            </a:srgb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Shape 19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buClr>
                <a:srgbClr val="17365D"/>
              </a:buClr>
              <a:buFont typeface="Calibri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/>
            </a:lvl1pPr>
            <a:lvl2pPr marL="457200" marR="0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/>
            </a:lvl2pPr>
            <a:lvl3pPr marL="914400" marR="0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/>
            </a:lvl3pPr>
            <a:lvl4pPr marL="13716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/>
            </a:lvl4pPr>
            <a:lvl5pPr marL="18288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/>
            </a:lvl5pPr>
            <a:lvl6pPr marL="22860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/>
            </a:lvl6pPr>
            <a:lvl7pPr marL="27432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/>
            </a:lvl7pPr>
            <a:lvl8pPr marL="32004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/>
            </a:lvl8pPr>
            <a:lvl9pPr marL="36576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ftr" idx="11"/>
          </p:nvPr>
        </p:nvSpPr>
        <p:spPr>
          <a:xfrm>
            <a:off x="3124200" y="601980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sldNum" idx="12"/>
          </p:nvPr>
        </p:nvSpPr>
        <p:spPr>
          <a:xfrm>
            <a:off x="3505200" y="640080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ctr" rtl="0">
              <a:spcBef>
                <a:spcPts val="0"/>
              </a:spcBef>
              <a:buNone/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rgbClr val="17365D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/>
            </a:lvl1pPr>
            <a:lvl2pPr marL="742950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/>
            </a:lvl2pPr>
            <a:lvl3pPr marL="1143000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/>
            </a:lvl3pPr>
            <a:lvl4pPr marL="16002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/>
            </a:lvl4pPr>
            <a:lvl5pPr marL="20574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/>
            </a:lvl5pPr>
            <a:lvl6pPr marL="25146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6pPr>
            <a:lvl7pPr marL="29718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7pPr>
            <a:lvl8pPr marL="34290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8pPr>
            <a:lvl9pPr marL="38862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ftr" idx="11"/>
          </p:nvPr>
        </p:nvSpPr>
        <p:spPr>
          <a:xfrm>
            <a:off x="5943600" y="6317966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3505200" y="640080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ctr" rtl="0">
              <a:spcBef>
                <a:spcPts val="0"/>
              </a:spcBef>
              <a:buNone/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5943600" y="6317966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3505200" y="640080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ctr" rtl="0">
              <a:spcBef>
                <a:spcPts val="0"/>
              </a:spcBef>
              <a:buNone/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rgbClr val="17365D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ftr" idx="11"/>
          </p:nvPr>
        </p:nvSpPr>
        <p:spPr>
          <a:xfrm>
            <a:off x="5943600" y="6317966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3505200" y="640080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ctr" rtl="0">
              <a:spcBef>
                <a:spcPts val="0"/>
              </a:spcBef>
              <a:buNone/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ftr" idx="11"/>
          </p:nvPr>
        </p:nvSpPr>
        <p:spPr>
          <a:xfrm>
            <a:off x="5943600" y="6317966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3505200" y="640080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ctr" rtl="0">
              <a:spcBef>
                <a:spcPts val="0"/>
              </a:spcBef>
              <a:buNone/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rgbClr val="17365D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ftr" idx="11"/>
          </p:nvPr>
        </p:nvSpPr>
        <p:spPr>
          <a:xfrm>
            <a:off x="5943600" y="6317966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3505200" y="640080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ctr" rtl="0">
              <a:spcBef>
                <a:spcPts val="0"/>
              </a:spcBef>
              <a:buNone/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ftr" idx="11"/>
          </p:nvPr>
        </p:nvSpPr>
        <p:spPr>
          <a:xfrm>
            <a:off x="5943600" y="6317966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3505200" y="640080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ctr" rtl="0">
              <a:spcBef>
                <a:spcPts val="0"/>
              </a:spcBef>
              <a:buNone/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ftr" idx="11"/>
          </p:nvPr>
        </p:nvSpPr>
        <p:spPr>
          <a:xfrm>
            <a:off x="5943600" y="6317966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3505200" y="640080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ctr" rtl="0">
              <a:spcBef>
                <a:spcPts val="0"/>
              </a:spcBef>
              <a:buNone/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ftr" idx="11"/>
          </p:nvPr>
        </p:nvSpPr>
        <p:spPr>
          <a:xfrm>
            <a:off x="5943600" y="6317966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3505200" y="640080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ctr" rtl="0">
              <a:spcBef>
                <a:spcPts val="0"/>
              </a:spcBef>
              <a:buNone/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rgbClr val="17365D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 rot="5400000">
            <a:off x="2309018" y="-4802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/>
            </a:lvl1pPr>
            <a:lvl2pPr marL="742950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/>
            </a:lvl2pPr>
            <a:lvl3pPr marL="1143000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/>
            </a:lvl3pPr>
            <a:lvl4pPr marL="16002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/>
            </a:lvl4pPr>
            <a:lvl5pPr marL="20574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/>
            </a:lvl5pPr>
            <a:lvl6pPr marL="25146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6pPr>
            <a:lvl7pPr marL="29718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7pPr>
            <a:lvl8pPr marL="34290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8pPr>
            <a:lvl9pPr marL="38862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xfrm>
            <a:off x="5943600" y="6317966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3505200" y="640080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ctr" rtl="0">
              <a:spcBef>
                <a:spcPts val="0"/>
              </a:spcBef>
              <a:buNone/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Shape 9"/>
          <p:cNvPicPr preferRelativeResize="0"/>
          <p:nvPr/>
        </p:nvPicPr>
        <p:blipFill rotWithShape="1">
          <a:blip r:embed="rId1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Shape 10"/>
          <p:cNvSpPr/>
          <p:nvPr/>
        </p:nvSpPr>
        <p:spPr>
          <a:xfrm>
            <a:off x="304800" y="1219200"/>
            <a:ext cx="8534399" cy="4800600"/>
          </a:xfrm>
          <a:prstGeom prst="rect">
            <a:avLst/>
          </a:prstGeom>
          <a:solidFill>
            <a:srgbClr val="FFFFFF">
              <a:alpha val="38823"/>
            </a:srgb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buClr>
                <a:srgbClr val="17365D"/>
              </a:buClr>
              <a:buFont typeface="Calibri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457200" y="13716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/>
            </a:lvl1pPr>
            <a:lvl2pPr marL="742950" marR="0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/>
            </a:lvl2pPr>
            <a:lvl3pPr marL="1143000" marR="0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/>
            </a:lvl3pPr>
            <a:lvl4pPr marL="16002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/>
            </a:lvl4pPr>
            <a:lvl5pPr marL="20574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/>
            </a:lvl5pPr>
            <a:lvl6pPr marL="25146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6pPr>
            <a:lvl7pPr marL="29718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7pPr>
            <a:lvl8pPr marL="34290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8pPr>
            <a:lvl9pPr marL="38862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5943600" y="6317966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3505200" y="640080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ctr" rtl="0">
              <a:spcBef>
                <a:spcPts val="0"/>
              </a:spcBef>
              <a:buNone/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  <p:pic>
        <p:nvPicPr>
          <p:cNvPr id="15" name="Shape 15"/>
          <p:cNvPicPr preferRelativeResize="0"/>
          <p:nvPr/>
        </p:nvPicPr>
        <p:blipFill rotWithShape="1">
          <a:blip r:embed="rId1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24736" y="6248400"/>
            <a:ext cx="2570864" cy="423635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ctrTitle"/>
          </p:nvPr>
        </p:nvSpPr>
        <p:spPr>
          <a:xfrm>
            <a:off x="528950" y="1444500"/>
            <a:ext cx="7772400" cy="7622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17365D"/>
              </a:buClr>
              <a:buSzPct val="25000"/>
              <a:buFont typeface="Calibri"/>
              <a:buNone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Active Transportation, Parks and Public Health</a:t>
            </a:r>
          </a:p>
        </p:txBody>
      </p:sp>
      <p:sp>
        <p:nvSpPr>
          <p:cNvPr id="85" name="Shape 85"/>
          <p:cNvSpPr txBox="1">
            <a:spLocks noGrp="1"/>
          </p:cNvSpPr>
          <p:nvPr>
            <p:ph type="subTitle" idx="1"/>
          </p:nvPr>
        </p:nvSpPr>
        <p:spPr>
          <a:xfrm>
            <a:off x="572500" y="2156500"/>
            <a:ext cx="8084999" cy="3517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●"/>
            </a:pPr>
            <a:r>
              <a:rPr lang="en-US" sz="15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Maintaining or expanding active transportation systems often relies on recreation and park agencies for initial infrastructure development, maintenance, promotional programs and marketing. Recreation and park programs are helping to </a:t>
            </a:r>
            <a:r>
              <a:rPr lang="en-US" sz="15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create a culture shift</a:t>
            </a:r>
            <a:r>
              <a:rPr lang="en-US" sz="15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toward increased active transportation.</a:t>
            </a:r>
          </a:p>
          <a:p>
            <a:pPr lvl="0" algn="l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1500" dirty="0">
                <a:solidFill>
                  <a:schemeClr val="dk1"/>
                </a:solidFill>
              </a:rPr>
              <a:t> </a:t>
            </a:r>
          </a:p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●"/>
            </a:pPr>
            <a:r>
              <a:rPr lang="en-US" sz="15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study showed that people who walk a few times per week filed 14 percent fewer health care claims, spent 30 percent fewer days at a hospital, and had 40 percent fewer claims over $5,000. If people reduced automobile use by 1 percent and walked to do nearby appointments or errands, they could </a:t>
            </a:r>
            <a:r>
              <a:rPr lang="en-US" sz="15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lower obesity, saving tens of millions of dollars in medical expenses. </a:t>
            </a:r>
          </a:p>
          <a:p>
            <a:pPr lvl="0" algn="l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1500" dirty="0">
                <a:solidFill>
                  <a:schemeClr val="dk1"/>
                </a:solidFill>
              </a:rPr>
              <a:t>  </a:t>
            </a:r>
          </a:p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●"/>
            </a:pPr>
            <a:r>
              <a:rPr lang="en-US" sz="15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Lincoln, Nebraska, every $1 spent on trails accounted for $3</a:t>
            </a:r>
            <a:r>
              <a:rPr lang="en-US" sz="15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saved in direct medical costs</a:t>
            </a:r>
            <a:r>
              <a:rPr lang="en-US" sz="15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over time.</a:t>
            </a:r>
          </a:p>
          <a:p>
            <a:pPr lvl="0" algn="l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1500" dirty="0">
                <a:solidFill>
                  <a:schemeClr val="dk1"/>
                </a:solidFill>
              </a:rPr>
              <a:t> </a:t>
            </a:r>
          </a:p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●"/>
            </a:pPr>
            <a:r>
              <a:rPr lang="en-US" sz="15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Residents living in areas with more active transportation had </a:t>
            </a:r>
            <a:r>
              <a:rPr lang="en-US" sz="15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lower obesity rates</a:t>
            </a:r>
            <a:r>
              <a:rPr lang="en-US" sz="15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than areas without a local culture or infrastructure that supports active transportation.</a:t>
            </a:r>
          </a:p>
        </p:txBody>
      </p:sp>
      <p:sp>
        <p:nvSpPr>
          <p:cNvPr id="87" name="Shape 87"/>
          <p:cNvSpPr txBox="1">
            <a:spLocks noGrp="1"/>
          </p:cNvSpPr>
          <p:nvPr>
            <p:ph type="ftr" idx="11"/>
          </p:nvPr>
        </p:nvSpPr>
        <p:spPr>
          <a:xfrm>
            <a:off x="3111750" y="6272325"/>
            <a:ext cx="28956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300" b="1" i="0" u="none" strike="noStrike" cap="none" baseline="0">
                <a:solidFill>
                  <a:srgbClr val="17365D"/>
                </a:solidFill>
                <a:latin typeface="Calibri"/>
                <a:ea typeface="Calibri"/>
                <a:cs typeface="Calibri"/>
                <a:sym typeface="Calibri"/>
              </a:rPr>
              <a:t>www.nrpa.org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71938" y="285186"/>
            <a:ext cx="4000125" cy="112865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8519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0" dirty="0" smtClean="0">
                <a:effectLst/>
              </a:rPr>
              <a:t> 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55587" y="512706"/>
            <a:ext cx="2362200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A study showed that people who walk a few times per week filed 14 percent fewer health care claims, spent 30 percent fewer days at a hospital, and had 40 percent fewer claims over $5,000. </a:t>
            </a:r>
            <a:r>
              <a:rPr lang="en-US" sz="1800" dirty="0" smtClean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If </a:t>
            </a:r>
            <a:r>
              <a:rPr lang="en-US" sz="18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people reduced automobile use by 1 percent and walked to </a:t>
            </a:r>
            <a:r>
              <a:rPr lang="en-US" sz="1800" dirty="0" smtClean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do nearby appointments </a:t>
            </a:r>
            <a:r>
              <a:rPr lang="en-US" sz="18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or errands, they could </a:t>
            </a:r>
            <a:r>
              <a:rPr lang="en-US" sz="2000" b="1" dirty="0">
                <a:solidFill>
                  <a:srgbClr val="8CD5E4"/>
                </a:solidFill>
                <a:latin typeface="Calibri"/>
                <a:ea typeface="Calibri"/>
                <a:cs typeface="Calibri"/>
                <a:sym typeface="Calibri"/>
              </a:rPr>
              <a:t>lower obesity, saving tens of millions of dollars in medical expenses. </a:t>
            </a:r>
            <a:endParaRPr lang="en-US" sz="2000" dirty="0">
              <a:solidFill>
                <a:srgbClr val="8CD5E4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873373" y="-29028"/>
            <a:ext cx="6284685" cy="690880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55883" y="5844758"/>
            <a:ext cx="1324792" cy="860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761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2B723A"/>
          </a:solidFill>
          <a:ln>
            <a:solidFill>
              <a:srgbClr val="2B72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0" dirty="0" smtClean="0">
                <a:effectLst/>
              </a:rPr>
              <a:t> 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55132" y="1862586"/>
            <a:ext cx="2394857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3350" lvl="0">
              <a:lnSpc>
                <a:spcPct val="115000"/>
              </a:lnSpc>
              <a:buClr>
                <a:schemeClr val="dk1"/>
              </a:buClr>
              <a:buSzPct val="100000"/>
            </a:pPr>
            <a:r>
              <a:rPr lang="en-US" sz="18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In Lincoln, Nebraska, every $1 spent on trails accounted for $3</a:t>
            </a:r>
            <a:r>
              <a:rPr lang="en-US" sz="1800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1" dirty="0">
                <a:solidFill>
                  <a:srgbClr val="DDCC4B"/>
                </a:solidFill>
                <a:latin typeface="Calibri"/>
                <a:ea typeface="Calibri"/>
                <a:cs typeface="Calibri"/>
                <a:sym typeface="Calibri"/>
              </a:rPr>
              <a:t>saved in direct medical </a:t>
            </a:r>
            <a:r>
              <a:rPr lang="en-US" sz="2000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costs</a:t>
            </a:r>
            <a:r>
              <a:rPr lang="en-US" sz="18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 over time.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896049" y="-29028"/>
            <a:ext cx="6244321" cy="690879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55883" y="5844758"/>
            <a:ext cx="1324792" cy="860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0299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93242A"/>
          </a:solidFill>
          <a:ln>
            <a:solidFill>
              <a:srgbClr val="9324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0" dirty="0" smtClean="0">
                <a:effectLst/>
              </a:rPr>
              <a:t> 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259669" y="1277183"/>
            <a:ext cx="2362200" cy="334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3350" lvl="0">
              <a:lnSpc>
                <a:spcPct val="115000"/>
              </a:lnSpc>
              <a:buClr>
                <a:schemeClr val="dk1"/>
              </a:buClr>
              <a:buSzPct val="100000"/>
            </a:pPr>
            <a:r>
              <a:rPr lang="en-US" sz="18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Residents living in areas with more active transportation had </a:t>
            </a:r>
            <a:r>
              <a:rPr lang="en-US" sz="2000" b="1" dirty="0">
                <a:solidFill>
                  <a:srgbClr val="EEB03A"/>
                </a:solidFill>
                <a:latin typeface="Calibri"/>
                <a:ea typeface="Calibri"/>
                <a:cs typeface="Calibri"/>
                <a:sym typeface="Calibri"/>
              </a:rPr>
              <a:t>lower obesity rates</a:t>
            </a:r>
            <a:r>
              <a:rPr lang="en-US" sz="1800" dirty="0">
                <a:solidFill>
                  <a:srgbClr val="EEB03A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than areas without a local culture or infrastructure that supports active transportation.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910565" y="-14514"/>
            <a:ext cx="6247949" cy="688702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55883" y="5844758"/>
            <a:ext cx="1324792" cy="860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533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87543" cy="68957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962400" y="293915"/>
            <a:ext cx="4887686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3350" lvl="0" algn="r">
              <a:lnSpc>
                <a:spcPct val="115000"/>
              </a:lnSpc>
              <a:buClr>
                <a:schemeClr val="dk1"/>
              </a:buClr>
              <a:buSzPct val="100000"/>
            </a:pPr>
            <a:r>
              <a:rPr lang="en-US" sz="18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Maintaining or expanding active transportation systems often relies on recreation and park agencies for initial infrastructure development, maintenance, promotional programs and marketing. Recreation and park programs are helping to </a:t>
            </a:r>
            <a:r>
              <a:rPr lang="en-US" sz="20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create a culture shift</a:t>
            </a:r>
            <a:r>
              <a:rPr lang="en-US" sz="18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toward increased active transportation.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028" y="5951367"/>
            <a:ext cx="1324792" cy="860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8758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</TotalTime>
  <Words>417</Words>
  <Application>Microsoft Office PowerPoint</Application>
  <PresentationFormat>On-screen Show (4:3)</PresentationFormat>
  <Paragraphs>29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Active Transportation, Parks and Public Health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Active Transportation, Parks and Public Health</dc:title>
  <dc:creator>Shelby Krick</dc:creator>
  <cp:lastModifiedBy>Shayla Dhingra</cp:lastModifiedBy>
  <cp:revision>20</cp:revision>
  <dcterms:modified xsi:type="dcterms:W3CDTF">2016-07-14T14:14:34Z</dcterms:modified>
</cp:coreProperties>
</file>