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notesMasterIdLst>
    <p:notesMasterId r:id="rId11"/>
  </p:notesMasterIdLst>
  <p:handoutMasterIdLst>
    <p:handoutMasterId r:id="rId12"/>
  </p:handoutMasterIdLst>
  <p:sldIdLst>
    <p:sldId id="274" r:id="rId2"/>
    <p:sldId id="257" r:id="rId3"/>
    <p:sldId id="266" r:id="rId4"/>
    <p:sldId id="269" r:id="rId5"/>
    <p:sldId id="270" r:id="rId6"/>
    <p:sldId id="271" r:id="rId7"/>
    <p:sldId id="272" r:id="rId8"/>
    <p:sldId id="273" r:id="rId9"/>
    <p:sldId id="264" r:id="rId1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pencer Allen Shanholtz" initials="SAS" lastIdx="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24"/>
    <a:srgbClr val="FEDEE1"/>
    <a:srgbClr val="3F762B"/>
    <a:srgbClr val="002060"/>
    <a:srgbClr val="549E39"/>
    <a:srgbClr val="0070C0"/>
    <a:srgbClr val="00B050"/>
    <a:srgbClr val="0070C4"/>
    <a:srgbClr val="FF0000"/>
    <a:srgbClr val="FF9E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79" autoAdjust="0"/>
    <p:restoredTop sz="80000" autoAdjust="0"/>
  </p:normalViewPr>
  <p:slideViewPr>
    <p:cSldViewPr snapToGrid="0">
      <p:cViewPr varScale="1">
        <p:scale>
          <a:sx n="45" d="100"/>
          <a:sy n="45" d="100"/>
        </p:scale>
        <p:origin x="1296" y="43"/>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66" d="100"/>
          <a:sy n="66" d="100"/>
        </p:scale>
        <p:origin x="-1200" y="-108"/>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09028A-4FC9-4253-AE67-4F3E0958D6BC}"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B2156939-AC16-4881-8AE0-78349C8D79C9}">
      <dgm:prSet phldrT="[Text]"/>
      <dgm:spPr>
        <a:solidFill>
          <a:srgbClr val="002060"/>
        </a:solidFill>
        <a:ln>
          <a:solidFill>
            <a:schemeClr val="tx1"/>
          </a:solidFill>
        </a:ln>
      </dgm:spPr>
      <dgm:t>
        <a:bodyPr/>
        <a:lstStyle/>
        <a:p>
          <a:r>
            <a:rPr lang="en-US" b="1" dirty="0"/>
            <a:t>1. Identify candidate cities</a:t>
          </a:r>
        </a:p>
      </dgm:t>
    </dgm:pt>
    <dgm:pt modelId="{6DDEC4A0-8029-45BD-903C-2A2199C3C0D9}" type="parTrans" cxnId="{95D1E017-C5B1-437A-BC1B-62BEBB80AFF3}">
      <dgm:prSet/>
      <dgm:spPr/>
      <dgm:t>
        <a:bodyPr/>
        <a:lstStyle/>
        <a:p>
          <a:endParaRPr lang="en-US"/>
        </a:p>
      </dgm:t>
    </dgm:pt>
    <dgm:pt modelId="{539E0DE4-E5CA-436C-A415-4EBF9F437C59}" type="sibTrans" cxnId="{95D1E017-C5B1-437A-BC1B-62BEBB80AFF3}">
      <dgm:prSet/>
      <dgm:spPr/>
      <dgm:t>
        <a:bodyPr/>
        <a:lstStyle/>
        <a:p>
          <a:endParaRPr lang="en-US"/>
        </a:p>
      </dgm:t>
    </dgm:pt>
    <dgm:pt modelId="{1A46FD4F-808B-433F-98C9-2C1EC408DBE5}">
      <dgm:prSet phldrT="[Text]" custT="1"/>
      <dgm:spPr>
        <a:solidFill>
          <a:schemeClr val="bg1"/>
        </a:solidFill>
      </dgm:spPr>
      <dgm:t>
        <a:bodyPr/>
        <a:lstStyle/>
        <a:p>
          <a:r>
            <a:rPr lang="en-US" sz="1600" dirty="0"/>
            <a:t>Basic quality of life measures</a:t>
          </a:r>
        </a:p>
      </dgm:t>
    </dgm:pt>
    <dgm:pt modelId="{91326772-E162-4851-9D54-7D0D392B3121}" type="parTrans" cxnId="{00301251-9BCE-4707-8ACD-F88F8B040327}">
      <dgm:prSet/>
      <dgm:spPr/>
      <dgm:t>
        <a:bodyPr/>
        <a:lstStyle/>
        <a:p>
          <a:endParaRPr lang="en-US"/>
        </a:p>
      </dgm:t>
    </dgm:pt>
    <dgm:pt modelId="{3D366BEC-3CF3-4926-B3BD-3868C74E8AC4}" type="sibTrans" cxnId="{00301251-9BCE-4707-8ACD-F88F8B040327}">
      <dgm:prSet/>
      <dgm:spPr/>
      <dgm:t>
        <a:bodyPr/>
        <a:lstStyle/>
        <a:p>
          <a:endParaRPr lang="en-US"/>
        </a:p>
      </dgm:t>
    </dgm:pt>
    <dgm:pt modelId="{FF44DFD6-40AF-4E5F-9B0B-979D98B8B480}">
      <dgm:prSet phldrT="[Text]"/>
      <dgm:spPr>
        <a:solidFill>
          <a:srgbClr val="002060"/>
        </a:solidFill>
        <a:ln>
          <a:solidFill>
            <a:schemeClr val="tx1"/>
          </a:solidFill>
        </a:ln>
      </dgm:spPr>
      <dgm:t>
        <a:bodyPr/>
        <a:lstStyle/>
        <a:p>
          <a:r>
            <a:rPr lang="en-US" b="1" dirty="0"/>
            <a:t>2. Reputation and marketing</a:t>
          </a:r>
        </a:p>
      </dgm:t>
    </dgm:pt>
    <dgm:pt modelId="{F642D177-A118-4CA8-A50C-8356549E4ACA}" type="parTrans" cxnId="{C9DC492C-3CA5-401F-BCB7-1B7B3A8ADC2A}">
      <dgm:prSet/>
      <dgm:spPr/>
      <dgm:t>
        <a:bodyPr/>
        <a:lstStyle/>
        <a:p>
          <a:endParaRPr lang="en-US"/>
        </a:p>
      </dgm:t>
    </dgm:pt>
    <dgm:pt modelId="{AF3E8180-B559-49A6-9EE8-59C14D147076}" type="sibTrans" cxnId="{C9DC492C-3CA5-401F-BCB7-1B7B3A8ADC2A}">
      <dgm:prSet/>
      <dgm:spPr/>
      <dgm:t>
        <a:bodyPr/>
        <a:lstStyle/>
        <a:p>
          <a:endParaRPr lang="en-US"/>
        </a:p>
      </dgm:t>
    </dgm:pt>
    <dgm:pt modelId="{985DFF8F-B597-4FF1-A109-9B881EE1AE85}">
      <dgm:prSet phldrT="[Text]" custT="1"/>
      <dgm:spPr>
        <a:solidFill>
          <a:schemeClr val="bg1"/>
        </a:solidFill>
      </dgm:spPr>
      <dgm:t>
        <a:bodyPr/>
        <a:lstStyle/>
        <a:p>
          <a:r>
            <a:rPr lang="en-US" sz="1600" dirty="0"/>
            <a:t>Outdoor &amp; rec. assets</a:t>
          </a:r>
        </a:p>
      </dgm:t>
    </dgm:pt>
    <dgm:pt modelId="{C5A21738-0BE4-413B-B71E-505C5B27DC6B}" type="parTrans" cxnId="{07A609CB-8309-4798-8945-5107273AB270}">
      <dgm:prSet/>
      <dgm:spPr/>
      <dgm:t>
        <a:bodyPr/>
        <a:lstStyle/>
        <a:p>
          <a:endParaRPr lang="en-US"/>
        </a:p>
      </dgm:t>
    </dgm:pt>
    <dgm:pt modelId="{C2E02887-18C1-4788-B794-5F297B28E63F}" type="sibTrans" cxnId="{07A609CB-8309-4798-8945-5107273AB270}">
      <dgm:prSet/>
      <dgm:spPr/>
      <dgm:t>
        <a:bodyPr/>
        <a:lstStyle/>
        <a:p>
          <a:endParaRPr lang="en-US"/>
        </a:p>
      </dgm:t>
    </dgm:pt>
    <dgm:pt modelId="{E95D457A-85B7-4856-A772-90BF5D90572B}">
      <dgm:prSet phldrT="[Text]"/>
      <dgm:spPr>
        <a:solidFill>
          <a:srgbClr val="002060"/>
        </a:solidFill>
        <a:ln>
          <a:solidFill>
            <a:schemeClr val="tx1"/>
          </a:solidFill>
        </a:ln>
      </dgm:spPr>
      <dgm:t>
        <a:bodyPr/>
        <a:lstStyle/>
        <a:p>
          <a:r>
            <a:rPr lang="en-US" b="1" dirty="0"/>
            <a:t>3. Site visits and finding the right fit</a:t>
          </a:r>
        </a:p>
      </dgm:t>
    </dgm:pt>
    <dgm:pt modelId="{5F344926-8642-4A74-BC7A-96A9E53FF408}" type="parTrans" cxnId="{3BBC5DFD-86AC-4197-885E-AD48E3BBACCC}">
      <dgm:prSet/>
      <dgm:spPr/>
      <dgm:t>
        <a:bodyPr/>
        <a:lstStyle/>
        <a:p>
          <a:endParaRPr lang="en-US"/>
        </a:p>
      </dgm:t>
    </dgm:pt>
    <dgm:pt modelId="{53B3B38E-2FE5-4808-9AB5-4446919259E4}" type="sibTrans" cxnId="{3BBC5DFD-86AC-4197-885E-AD48E3BBACCC}">
      <dgm:prSet/>
      <dgm:spPr/>
      <dgm:t>
        <a:bodyPr/>
        <a:lstStyle/>
        <a:p>
          <a:endParaRPr lang="en-US"/>
        </a:p>
      </dgm:t>
    </dgm:pt>
    <dgm:pt modelId="{98E0E395-3D8D-4C3F-A53F-B62E72B2FE2D}">
      <dgm:prSet phldrT="[Text]" custT="1"/>
      <dgm:spPr>
        <a:solidFill>
          <a:schemeClr val="bg1"/>
        </a:solidFill>
      </dgm:spPr>
      <dgm:t>
        <a:bodyPr/>
        <a:lstStyle/>
        <a:p>
          <a:r>
            <a:rPr lang="en-US" sz="1600" dirty="0"/>
            <a:t>First impressions and ‘Curb Appeal’</a:t>
          </a:r>
        </a:p>
      </dgm:t>
    </dgm:pt>
    <dgm:pt modelId="{CA454467-9B91-4435-83A6-CBD2EC77D8D5}" type="parTrans" cxnId="{19AC105C-ADDF-4837-BC9C-8F908241A584}">
      <dgm:prSet/>
      <dgm:spPr/>
      <dgm:t>
        <a:bodyPr/>
        <a:lstStyle/>
        <a:p>
          <a:endParaRPr lang="en-US"/>
        </a:p>
      </dgm:t>
    </dgm:pt>
    <dgm:pt modelId="{7A4F709B-44CE-45CD-84D9-E7B3841F5C72}" type="sibTrans" cxnId="{19AC105C-ADDF-4837-BC9C-8F908241A584}">
      <dgm:prSet/>
      <dgm:spPr/>
      <dgm:t>
        <a:bodyPr/>
        <a:lstStyle/>
        <a:p>
          <a:endParaRPr lang="en-US"/>
        </a:p>
      </dgm:t>
    </dgm:pt>
    <dgm:pt modelId="{E4C1573F-AA68-402E-993D-A9E646350F57}">
      <dgm:prSet phldrT="[Text]" custT="1"/>
      <dgm:spPr>
        <a:solidFill>
          <a:schemeClr val="bg1"/>
        </a:solidFill>
      </dgm:spPr>
      <dgm:t>
        <a:bodyPr/>
        <a:lstStyle/>
        <a:p>
          <a:r>
            <a:rPr lang="en-US" sz="1600" dirty="0"/>
            <a:t>Cultural fit with company needs</a:t>
          </a:r>
        </a:p>
      </dgm:t>
    </dgm:pt>
    <dgm:pt modelId="{138E4971-8ADF-438E-A335-97CB2E2D3293}" type="parTrans" cxnId="{74DE6681-CA0E-491E-8AF6-8978A8C3CF2B}">
      <dgm:prSet/>
      <dgm:spPr/>
      <dgm:t>
        <a:bodyPr/>
        <a:lstStyle/>
        <a:p>
          <a:endParaRPr lang="en-US"/>
        </a:p>
      </dgm:t>
    </dgm:pt>
    <dgm:pt modelId="{50E7E931-700D-461D-8A3B-C5FBBAAC15A7}" type="sibTrans" cxnId="{74DE6681-CA0E-491E-8AF6-8978A8C3CF2B}">
      <dgm:prSet/>
      <dgm:spPr/>
      <dgm:t>
        <a:bodyPr/>
        <a:lstStyle/>
        <a:p>
          <a:endParaRPr lang="en-US"/>
        </a:p>
      </dgm:t>
    </dgm:pt>
    <dgm:pt modelId="{891242DB-DB19-4CF4-B2D8-D9AB9735E8F9}">
      <dgm:prSet phldrT="[Text]" custT="1"/>
      <dgm:spPr>
        <a:solidFill>
          <a:schemeClr val="bg1"/>
        </a:solidFill>
      </dgm:spPr>
      <dgm:t>
        <a:bodyPr/>
        <a:lstStyle/>
        <a:p>
          <a:r>
            <a:rPr lang="en-US" sz="1600" dirty="0"/>
            <a:t>Cost of living</a:t>
          </a:r>
        </a:p>
      </dgm:t>
    </dgm:pt>
    <dgm:pt modelId="{53562CC8-8C8F-46C3-87FE-4062388E84C3}" type="parTrans" cxnId="{544AE9A6-E84B-4187-A66D-F4613BBE20D5}">
      <dgm:prSet/>
      <dgm:spPr/>
      <dgm:t>
        <a:bodyPr/>
        <a:lstStyle/>
        <a:p>
          <a:endParaRPr lang="en-US"/>
        </a:p>
      </dgm:t>
    </dgm:pt>
    <dgm:pt modelId="{90CCB14C-873E-4A26-989D-9E6344D9CF54}" type="sibTrans" cxnId="{544AE9A6-E84B-4187-A66D-F4613BBE20D5}">
      <dgm:prSet/>
      <dgm:spPr/>
      <dgm:t>
        <a:bodyPr/>
        <a:lstStyle/>
        <a:p>
          <a:endParaRPr lang="en-US"/>
        </a:p>
      </dgm:t>
    </dgm:pt>
    <dgm:pt modelId="{9A0ADFFD-65AC-4C7F-8CC6-3D49B24B7BED}">
      <dgm:prSet phldrT="[Text]" custT="1"/>
      <dgm:spPr>
        <a:solidFill>
          <a:schemeClr val="bg1"/>
        </a:solidFill>
      </dgm:spPr>
      <dgm:t>
        <a:bodyPr/>
        <a:lstStyle/>
        <a:p>
          <a:r>
            <a:rPr lang="en-US" sz="1600" dirty="0"/>
            <a:t>Crime rates</a:t>
          </a:r>
        </a:p>
      </dgm:t>
    </dgm:pt>
    <dgm:pt modelId="{9CF4A660-E583-4891-822F-3E5D286C4195}" type="sibTrans" cxnId="{5C635C0C-215D-4159-A275-5424818685EC}">
      <dgm:prSet/>
      <dgm:spPr/>
      <dgm:t>
        <a:bodyPr/>
        <a:lstStyle/>
        <a:p>
          <a:endParaRPr lang="en-US"/>
        </a:p>
      </dgm:t>
    </dgm:pt>
    <dgm:pt modelId="{8DFEC6B8-B8FC-4358-BFCC-903BC0DC7AB1}" type="parTrans" cxnId="{5C635C0C-215D-4159-A275-5424818685EC}">
      <dgm:prSet/>
      <dgm:spPr/>
      <dgm:t>
        <a:bodyPr/>
        <a:lstStyle/>
        <a:p>
          <a:endParaRPr lang="en-US"/>
        </a:p>
      </dgm:t>
    </dgm:pt>
    <dgm:pt modelId="{241707D2-7A91-4C43-82A2-05F088A38424}">
      <dgm:prSet phldrT="[Text]" custT="1"/>
      <dgm:spPr>
        <a:solidFill>
          <a:schemeClr val="bg1"/>
        </a:solidFill>
      </dgm:spPr>
      <dgm:t>
        <a:bodyPr/>
        <a:lstStyle/>
        <a:p>
          <a:r>
            <a:rPr lang="en-US" sz="1600" dirty="0"/>
            <a:t>Housing costs</a:t>
          </a:r>
        </a:p>
      </dgm:t>
    </dgm:pt>
    <dgm:pt modelId="{869E1C31-6769-4FEB-8D1B-172A709E7D70}" type="sibTrans" cxnId="{6D8FCB9B-E4BF-4EF9-AF05-21ECB5C3DC79}">
      <dgm:prSet/>
      <dgm:spPr/>
      <dgm:t>
        <a:bodyPr/>
        <a:lstStyle/>
        <a:p>
          <a:endParaRPr lang="en-US"/>
        </a:p>
      </dgm:t>
    </dgm:pt>
    <dgm:pt modelId="{740D2A2D-318D-40D2-B545-29AF89ACBB81}" type="parTrans" cxnId="{6D8FCB9B-E4BF-4EF9-AF05-21ECB5C3DC79}">
      <dgm:prSet/>
      <dgm:spPr/>
      <dgm:t>
        <a:bodyPr/>
        <a:lstStyle/>
        <a:p>
          <a:endParaRPr lang="en-US"/>
        </a:p>
      </dgm:t>
    </dgm:pt>
    <dgm:pt modelId="{F84FB2C0-9684-4CC0-AE5A-96C19F804C7A}">
      <dgm:prSet phldrT="[Text]" custT="1"/>
      <dgm:spPr>
        <a:solidFill>
          <a:schemeClr val="bg1"/>
        </a:solidFill>
      </dgm:spPr>
      <dgm:t>
        <a:bodyPr/>
        <a:lstStyle/>
        <a:p>
          <a:r>
            <a:rPr lang="en-US" sz="1600" dirty="0"/>
            <a:t>School quality</a:t>
          </a:r>
        </a:p>
      </dgm:t>
    </dgm:pt>
    <dgm:pt modelId="{3182FF3E-72D2-4ADF-93B6-E6DF03BCB356}" type="sibTrans" cxnId="{3076CB23-9DC8-48F5-8BC2-A4665FC30ED4}">
      <dgm:prSet/>
      <dgm:spPr/>
      <dgm:t>
        <a:bodyPr/>
        <a:lstStyle/>
        <a:p>
          <a:endParaRPr lang="en-US"/>
        </a:p>
      </dgm:t>
    </dgm:pt>
    <dgm:pt modelId="{14E35F94-8B15-4905-9821-D60EC2082916}" type="parTrans" cxnId="{3076CB23-9DC8-48F5-8BC2-A4665FC30ED4}">
      <dgm:prSet/>
      <dgm:spPr/>
      <dgm:t>
        <a:bodyPr/>
        <a:lstStyle/>
        <a:p>
          <a:endParaRPr lang="en-US"/>
        </a:p>
      </dgm:t>
    </dgm:pt>
    <dgm:pt modelId="{EDD4025D-E9B8-47A6-80DB-ADC0C7988447}">
      <dgm:prSet phldrT="[Text]" custT="1"/>
      <dgm:spPr>
        <a:solidFill>
          <a:schemeClr val="bg1"/>
        </a:solidFill>
      </dgm:spPr>
      <dgm:t>
        <a:bodyPr/>
        <a:lstStyle/>
        <a:p>
          <a:r>
            <a:rPr lang="en-US" sz="1600" dirty="0"/>
            <a:t>Availability of specific sites &amp; facilities</a:t>
          </a:r>
        </a:p>
      </dgm:t>
    </dgm:pt>
    <dgm:pt modelId="{99575AE0-9281-4015-B065-4E62A24C3A0D}" type="parTrans" cxnId="{68849A19-A8D0-4869-88C1-0A01D856DA6C}">
      <dgm:prSet/>
      <dgm:spPr/>
      <dgm:t>
        <a:bodyPr/>
        <a:lstStyle/>
        <a:p>
          <a:endParaRPr lang="en-US"/>
        </a:p>
      </dgm:t>
    </dgm:pt>
    <dgm:pt modelId="{CFFB6CD0-FCCB-4543-A7CC-8CB4EA871B37}" type="sibTrans" cxnId="{68849A19-A8D0-4869-88C1-0A01D856DA6C}">
      <dgm:prSet/>
      <dgm:spPr/>
      <dgm:t>
        <a:bodyPr/>
        <a:lstStyle/>
        <a:p>
          <a:endParaRPr lang="en-US"/>
        </a:p>
      </dgm:t>
    </dgm:pt>
    <dgm:pt modelId="{1E0EEBF6-7140-4DF6-BF4F-DD8E7B7E7B31}">
      <dgm:prSet phldrT="[Text]" custT="1"/>
      <dgm:spPr>
        <a:solidFill>
          <a:schemeClr val="bg1"/>
        </a:solidFill>
      </dgm:spPr>
      <dgm:t>
        <a:bodyPr/>
        <a:lstStyle/>
        <a:p>
          <a:r>
            <a:rPr lang="en-US" sz="1600" dirty="0"/>
            <a:t>Experience of other similar companies</a:t>
          </a:r>
        </a:p>
      </dgm:t>
    </dgm:pt>
    <dgm:pt modelId="{82F79393-A338-4376-A958-D56A2F2ECD64}" type="parTrans" cxnId="{28EA19D4-7C94-44F3-9CD9-F0F51A8B6388}">
      <dgm:prSet/>
      <dgm:spPr/>
      <dgm:t>
        <a:bodyPr/>
        <a:lstStyle/>
        <a:p>
          <a:endParaRPr lang="en-US"/>
        </a:p>
      </dgm:t>
    </dgm:pt>
    <dgm:pt modelId="{AFF357C8-8F89-4B89-9546-62538EDC38E0}" type="sibTrans" cxnId="{28EA19D4-7C94-44F3-9CD9-F0F51A8B6388}">
      <dgm:prSet/>
      <dgm:spPr/>
      <dgm:t>
        <a:bodyPr/>
        <a:lstStyle/>
        <a:p>
          <a:endParaRPr lang="en-US"/>
        </a:p>
      </dgm:t>
    </dgm:pt>
    <dgm:pt modelId="{6A5E3BAD-F2CF-4CD2-A472-328EB1801553}">
      <dgm:prSet phldrT="[Text]" custT="1"/>
      <dgm:spPr>
        <a:solidFill>
          <a:schemeClr val="bg1"/>
        </a:solidFill>
      </dgm:spPr>
      <dgm:t>
        <a:bodyPr/>
        <a:lstStyle/>
        <a:p>
          <a:r>
            <a:rPr lang="en-US" sz="1600" dirty="0"/>
            <a:t>Validating marketing messages</a:t>
          </a:r>
        </a:p>
      </dgm:t>
    </dgm:pt>
    <dgm:pt modelId="{0C29F881-C524-4B92-8359-1569B70EF2FE}" type="parTrans" cxnId="{0F82F73E-3055-453C-A786-93B197A5D450}">
      <dgm:prSet/>
      <dgm:spPr/>
      <dgm:t>
        <a:bodyPr/>
        <a:lstStyle/>
        <a:p>
          <a:endParaRPr lang="en-US"/>
        </a:p>
      </dgm:t>
    </dgm:pt>
    <dgm:pt modelId="{F2801AF8-8A8D-4992-93EF-C2BA9F9D993D}" type="sibTrans" cxnId="{0F82F73E-3055-453C-A786-93B197A5D450}">
      <dgm:prSet/>
      <dgm:spPr/>
      <dgm:t>
        <a:bodyPr/>
        <a:lstStyle/>
        <a:p>
          <a:endParaRPr lang="en-US"/>
        </a:p>
      </dgm:t>
    </dgm:pt>
    <dgm:pt modelId="{6BD21A49-187F-4EF6-A53E-8FAEF8AC1BDD}" type="pres">
      <dgm:prSet presAssocID="{2009028A-4FC9-4253-AE67-4F3E0958D6BC}" presName="rootnode" presStyleCnt="0">
        <dgm:presLayoutVars>
          <dgm:chMax/>
          <dgm:chPref/>
          <dgm:dir/>
          <dgm:animLvl val="lvl"/>
        </dgm:presLayoutVars>
      </dgm:prSet>
      <dgm:spPr/>
    </dgm:pt>
    <dgm:pt modelId="{0AEF752B-0722-4697-8F71-279D8819E40C}" type="pres">
      <dgm:prSet presAssocID="{B2156939-AC16-4881-8AE0-78349C8D79C9}" presName="composite" presStyleCnt="0"/>
      <dgm:spPr/>
    </dgm:pt>
    <dgm:pt modelId="{F0EB8546-7A81-4AD6-A232-59179446DEAD}" type="pres">
      <dgm:prSet presAssocID="{B2156939-AC16-4881-8AE0-78349C8D79C9}" presName="bentUpArrow1" presStyleLbl="alignImgPlace1" presStyleIdx="0" presStyleCnt="2"/>
      <dgm:spPr>
        <a:ln>
          <a:solidFill>
            <a:schemeClr val="tx1"/>
          </a:solidFill>
        </a:ln>
      </dgm:spPr>
    </dgm:pt>
    <dgm:pt modelId="{0CF59050-BF2C-434E-9C95-AC2B3C000098}" type="pres">
      <dgm:prSet presAssocID="{B2156939-AC16-4881-8AE0-78349C8D79C9}" presName="ParentText" presStyleLbl="node1" presStyleIdx="0" presStyleCnt="3">
        <dgm:presLayoutVars>
          <dgm:chMax val="1"/>
          <dgm:chPref val="1"/>
          <dgm:bulletEnabled val="1"/>
        </dgm:presLayoutVars>
      </dgm:prSet>
      <dgm:spPr/>
    </dgm:pt>
    <dgm:pt modelId="{FE23BD62-F742-4A2E-AEB8-96C31082CD4C}" type="pres">
      <dgm:prSet presAssocID="{B2156939-AC16-4881-8AE0-78349C8D79C9}" presName="ChildText" presStyleLbl="revTx" presStyleIdx="0" presStyleCnt="3" custScaleX="274193" custLinFactNeighborX="90780" custLinFactNeighborY="686">
        <dgm:presLayoutVars>
          <dgm:chMax val="0"/>
          <dgm:chPref val="0"/>
          <dgm:bulletEnabled val="1"/>
        </dgm:presLayoutVars>
      </dgm:prSet>
      <dgm:spPr/>
    </dgm:pt>
    <dgm:pt modelId="{46CC11C8-1EB8-4FFA-9551-76F235DC52FD}" type="pres">
      <dgm:prSet presAssocID="{539E0DE4-E5CA-436C-A415-4EBF9F437C59}" presName="sibTrans" presStyleCnt="0"/>
      <dgm:spPr/>
    </dgm:pt>
    <dgm:pt modelId="{E20908C3-CC39-4ED9-A5F9-02E4799D2D0E}" type="pres">
      <dgm:prSet presAssocID="{FF44DFD6-40AF-4E5F-9B0B-979D98B8B480}" presName="composite" presStyleCnt="0"/>
      <dgm:spPr/>
    </dgm:pt>
    <dgm:pt modelId="{A3987904-1BB0-420F-A999-10FF8941E492}" type="pres">
      <dgm:prSet presAssocID="{FF44DFD6-40AF-4E5F-9B0B-979D98B8B480}" presName="bentUpArrow1" presStyleLbl="alignImgPlace1" presStyleIdx="1" presStyleCnt="2" custLinFactNeighborX="-50410"/>
      <dgm:spPr>
        <a:ln>
          <a:solidFill>
            <a:schemeClr val="tx1"/>
          </a:solidFill>
        </a:ln>
      </dgm:spPr>
    </dgm:pt>
    <dgm:pt modelId="{CC0CAA66-2CC1-4A32-837E-EAD6216C83F4}" type="pres">
      <dgm:prSet presAssocID="{FF44DFD6-40AF-4E5F-9B0B-979D98B8B480}" presName="ParentText" presStyleLbl="node1" presStyleIdx="1" presStyleCnt="3" custLinFactNeighborX="-34100">
        <dgm:presLayoutVars>
          <dgm:chMax val="1"/>
          <dgm:chPref val="1"/>
          <dgm:bulletEnabled val="1"/>
        </dgm:presLayoutVars>
      </dgm:prSet>
      <dgm:spPr/>
    </dgm:pt>
    <dgm:pt modelId="{303651B2-9504-438F-B24C-F7F99AA8FF80}" type="pres">
      <dgm:prSet presAssocID="{FF44DFD6-40AF-4E5F-9B0B-979D98B8B480}" presName="ChildText" presStyleLbl="revTx" presStyleIdx="1" presStyleCnt="3" custScaleX="231098" custLinFactNeighborX="19596" custLinFactNeighborY="2703">
        <dgm:presLayoutVars>
          <dgm:chMax val="0"/>
          <dgm:chPref val="0"/>
          <dgm:bulletEnabled val="1"/>
        </dgm:presLayoutVars>
      </dgm:prSet>
      <dgm:spPr/>
    </dgm:pt>
    <dgm:pt modelId="{7E881027-27B7-44B0-925E-2591DA1C1462}" type="pres">
      <dgm:prSet presAssocID="{AF3E8180-B559-49A6-9EE8-59C14D147076}" presName="sibTrans" presStyleCnt="0"/>
      <dgm:spPr/>
    </dgm:pt>
    <dgm:pt modelId="{35E46AE9-DBFF-410F-88B6-ED6CD766A570}" type="pres">
      <dgm:prSet presAssocID="{E95D457A-85B7-4856-A772-90BF5D90572B}" presName="composite" presStyleCnt="0"/>
      <dgm:spPr/>
    </dgm:pt>
    <dgm:pt modelId="{D6653C00-A4FC-47E6-95E0-4198C12738A5}" type="pres">
      <dgm:prSet presAssocID="{E95D457A-85B7-4856-A772-90BF5D90572B}" presName="ParentText" presStyleLbl="node1" presStyleIdx="2" presStyleCnt="3" custScaleX="100006" custLinFactNeighborX="-68820">
        <dgm:presLayoutVars>
          <dgm:chMax val="1"/>
          <dgm:chPref val="1"/>
          <dgm:bulletEnabled val="1"/>
        </dgm:presLayoutVars>
      </dgm:prSet>
      <dgm:spPr/>
    </dgm:pt>
    <dgm:pt modelId="{11B3C019-D037-4177-B7AD-22EBC3E82B2A}" type="pres">
      <dgm:prSet presAssocID="{E95D457A-85B7-4856-A772-90BF5D90572B}" presName="FinalChildText" presStyleLbl="revTx" presStyleIdx="2" presStyleCnt="3" custScaleX="235598" custLinFactNeighborX="-14390" custLinFactNeighborY="-1517">
        <dgm:presLayoutVars>
          <dgm:chMax val="0"/>
          <dgm:chPref val="0"/>
          <dgm:bulletEnabled val="1"/>
        </dgm:presLayoutVars>
      </dgm:prSet>
      <dgm:spPr/>
    </dgm:pt>
  </dgm:ptLst>
  <dgm:cxnLst>
    <dgm:cxn modelId="{408FEC01-DCEE-46C9-BBC7-D26A64F0191B}" type="presOf" srcId="{9A0ADFFD-65AC-4C7F-8CC6-3D49B24B7BED}" destId="{FE23BD62-F742-4A2E-AEB8-96C31082CD4C}" srcOrd="0" destOrd="4" presId="urn:microsoft.com/office/officeart/2005/8/layout/StepDownProcess"/>
    <dgm:cxn modelId="{5C635C0C-215D-4159-A275-5424818685EC}" srcId="{1A46FD4F-808B-433F-98C9-2C1EC408DBE5}" destId="{9A0ADFFD-65AC-4C7F-8CC6-3D49B24B7BED}" srcOrd="3" destOrd="0" parTransId="{8DFEC6B8-B8FC-4358-BFCC-903BC0DC7AB1}" sibTransId="{9CF4A660-E583-4891-822F-3E5D286C4195}"/>
    <dgm:cxn modelId="{95D1E017-C5B1-437A-BC1B-62BEBB80AFF3}" srcId="{2009028A-4FC9-4253-AE67-4F3E0958D6BC}" destId="{B2156939-AC16-4881-8AE0-78349C8D79C9}" srcOrd="0" destOrd="0" parTransId="{6DDEC4A0-8029-45BD-903C-2A2199C3C0D9}" sibTransId="{539E0DE4-E5CA-436C-A415-4EBF9F437C59}"/>
    <dgm:cxn modelId="{68849A19-A8D0-4869-88C1-0A01D856DA6C}" srcId="{FF44DFD6-40AF-4E5F-9B0B-979D98B8B480}" destId="{EDD4025D-E9B8-47A6-80DB-ADC0C7988447}" srcOrd="2" destOrd="0" parTransId="{99575AE0-9281-4015-B065-4E62A24C3A0D}" sibTransId="{CFFB6CD0-FCCB-4543-A7CC-8CB4EA871B37}"/>
    <dgm:cxn modelId="{3076CB23-9DC8-48F5-8BC2-A4665FC30ED4}" srcId="{1A46FD4F-808B-433F-98C9-2C1EC408DBE5}" destId="{F84FB2C0-9684-4CC0-AE5A-96C19F804C7A}" srcOrd="1" destOrd="0" parTransId="{14E35F94-8B15-4905-9821-D60EC2082916}" sibTransId="{3182FF3E-72D2-4ADF-93B6-E6DF03BCB356}"/>
    <dgm:cxn modelId="{85349E25-42D1-43BA-ADC7-5331131C8DFF}" type="presOf" srcId="{1E0EEBF6-7140-4DF6-BF4F-DD8E7B7E7B31}" destId="{303651B2-9504-438F-B24C-F7F99AA8FF80}" srcOrd="0" destOrd="1" presId="urn:microsoft.com/office/officeart/2005/8/layout/StepDownProcess"/>
    <dgm:cxn modelId="{83C0372B-FEA6-4989-89B6-9E11708F46E6}" type="presOf" srcId="{1A46FD4F-808B-433F-98C9-2C1EC408DBE5}" destId="{FE23BD62-F742-4A2E-AEB8-96C31082CD4C}" srcOrd="0" destOrd="0" presId="urn:microsoft.com/office/officeart/2005/8/layout/StepDownProcess"/>
    <dgm:cxn modelId="{F895B82B-2250-4ED7-A36B-22181CE985EA}" type="presOf" srcId="{6A5E3BAD-F2CF-4CD2-A472-328EB1801553}" destId="{11B3C019-D037-4177-B7AD-22EBC3E82B2A}" srcOrd="0" destOrd="2" presId="urn:microsoft.com/office/officeart/2005/8/layout/StepDownProcess"/>
    <dgm:cxn modelId="{C9DC492C-3CA5-401F-BCB7-1B7B3A8ADC2A}" srcId="{2009028A-4FC9-4253-AE67-4F3E0958D6BC}" destId="{FF44DFD6-40AF-4E5F-9B0B-979D98B8B480}" srcOrd="1" destOrd="0" parTransId="{F642D177-A118-4CA8-A50C-8356549E4ACA}" sibTransId="{AF3E8180-B559-49A6-9EE8-59C14D147076}"/>
    <dgm:cxn modelId="{FB8AD43E-8996-4DA1-BD65-76D3540E229E}" type="presOf" srcId="{241707D2-7A91-4C43-82A2-05F088A38424}" destId="{FE23BD62-F742-4A2E-AEB8-96C31082CD4C}" srcOrd="0" destOrd="3" presId="urn:microsoft.com/office/officeart/2005/8/layout/StepDownProcess"/>
    <dgm:cxn modelId="{0F82F73E-3055-453C-A786-93B197A5D450}" srcId="{E95D457A-85B7-4856-A772-90BF5D90572B}" destId="{6A5E3BAD-F2CF-4CD2-A472-328EB1801553}" srcOrd="2" destOrd="0" parTransId="{0C29F881-C524-4B92-8359-1569B70EF2FE}" sibTransId="{F2801AF8-8A8D-4992-93EF-C2BA9F9D993D}"/>
    <dgm:cxn modelId="{19AC105C-ADDF-4837-BC9C-8F908241A584}" srcId="{E95D457A-85B7-4856-A772-90BF5D90572B}" destId="{98E0E395-3D8D-4C3F-A53F-B62E72B2FE2D}" srcOrd="0" destOrd="0" parTransId="{CA454467-9B91-4435-83A6-CBD2EC77D8D5}" sibTransId="{7A4F709B-44CE-45CD-84D9-E7B3841F5C72}"/>
    <dgm:cxn modelId="{54D94370-6707-406F-974F-E5EED3FAA422}" type="presOf" srcId="{B2156939-AC16-4881-8AE0-78349C8D79C9}" destId="{0CF59050-BF2C-434E-9C95-AC2B3C000098}" srcOrd="0" destOrd="0" presId="urn:microsoft.com/office/officeart/2005/8/layout/StepDownProcess"/>
    <dgm:cxn modelId="{00301251-9BCE-4707-8ACD-F88F8B040327}" srcId="{B2156939-AC16-4881-8AE0-78349C8D79C9}" destId="{1A46FD4F-808B-433F-98C9-2C1EC408DBE5}" srcOrd="0" destOrd="0" parTransId="{91326772-E162-4851-9D54-7D0D392B3121}" sibTransId="{3D366BEC-3CF3-4926-B3BD-3868C74E8AC4}"/>
    <dgm:cxn modelId="{74DE6681-CA0E-491E-8AF6-8978A8C3CF2B}" srcId="{E95D457A-85B7-4856-A772-90BF5D90572B}" destId="{E4C1573F-AA68-402E-993D-A9E646350F57}" srcOrd="1" destOrd="0" parTransId="{138E4971-8ADF-438E-A335-97CB2E2D3293}" sibTransId="{50E7E931-700D-461D-8A3B-C5FBBAAC15A7}"/>
    <dgm:cxn modelId="{462CFA9A-3C5E-4574-A8EA-08CC57291357}" type="presOf" srcId="{98E0E395-3D8D-4C3F-A53F-B62E72B2FE2D}" destId="{11B3C019-D037-4177-B7AD-22EBC3E82B2A}" srcOrd="0" destOrd="0" presId="urn:microsoft.com/office/officeart/2005/8/layout/StepDownProcess"/>
    <dgm:cxn modelId="{6D8FCB9B-E4BF-4EF9-AF05-21ECB5C3DC79}" srcId="{1A46FD4F-808B-433F-98C9-2C1EC408DBE5}" destId="{241707D2-7A91-4C43-82A2-05F088A38424}" srcOrd="2" destOrd="0" parTransId="{740D2A2D-318D-40D2-B545-29AF89ACBB81}" sibTransId="{869E1C31-6769-4FEB-8D1B-172A709E7D70}"/>
    <dgm:cxn modelId="{BC0A7DA6-130A-497F-99B2-2B297E48F711}" type="presOf" srcId="{891242DB-DB19-4CF4-B2D8-D9AB9735E8F9}" destId="{FE23BD62-F742-4A2E-AEB8-96C31082CD4C}" srcOrd="0" destOrd="1" presId="urn:microsoft.com/office/officeart/2005/8/layout/StepDownProcess"/>
    <dgm:cxn modelId="{544AE9A6-E84B-4187-A66D-F4613BBE20D5}" srcId="{1A46FD4F-808B-433F-98C9-2C1EC408DBE5}" destId="{891242DB-DB19-4CF4-B2D8-D9AB9735E8F9}" srcOrd="0" destOrd="0" parTransId="{53562CC8-8C8F-46C3-87FE-4062388E84C3}" sibTransId="{90CCB14C-873E-4A26-989D-9E6344D9CF54}"/>
    <dgm:cxn modelId="{CC65FEAA-7B4E-4224-8F45-F11FC353A151}" type="presOf" srcId="{F84FB2C0-9684-4CC0-AE5A-96C19F804C7A}" destId="{FE23BD62-F742-4A2E-AEB8-96C31082CD4C}" srcOrd="0" destOrd="2" presId="urn:microsoft.com/office/officeart/2005/8/layout/StepDownProcess"/>
    <dgm:cxn modelId="{27769FAB-9D87-4B82-872A-F01B9B5BF7B1}" type="presOf" srcId="{E95D457A-85B7-4856-A772-90BF5D90572B}" destId="{D6653C00-A4FC-47E6-95E0-4198C12738A5}" srcOrd="0" destOrd="0" presId="urn:microsoft.com/office/officeart/2005/8/layout/StepDownProcess"/>
    <dgm:cxn modelId="{36C443B4-81AD-4494-B708-FE953281DDC7}" type="presOf" srcId="{FF44DFD6-40AF-4E5F-9B0B-979D98B8B480}" destId="{CC0CAA66-2CC1-4A32-837E-EAD6216C83F4}" srcOrd="0" destOrd="0" presId="urn:microsoft.com/office/officeart/2005/8/layout/StepDownProcess"/>
    <dgm:cxn modelId="{07A609CB-8309-4798-8945-5107273AB270}" srcId="{FF44DFD6-40AF-4E5F-9B0B-979D98B8B480}" destId="{985DFF8F-B597-4FF1-A109-9B881EE1AE85}" srcOrd="0" destOrd="0" parTransId="{C5A21738-0BE4-413B-B71E-505C5B27DC6B}" sibTransId="{C2E02887-18C1-4788-B794-5F297B28E63F}"/>
    <dgm:cxn modelId="{28EA19D4-7C94-44F3-9CD9-F0F51A8B6388}" srcId="{FF44DFD6-40AF-4E5F-9B0B-979D98B8B480}" destId="{1E0EEBF6-7140-4DF6-BF4F-DD8E7B7E7B31}" srcOrd="1" destOrd="0" parTransId="{82F79393-A338-4376-A958-D56A2F2ECD64}" sibTransId="{AFF357C8-8F89-4B89-9546-62538EDC38E0}"/>
    <dgm:cxn modelId="{84E84DDC-1CA7-4C25-810B-FE82941522EC}" type="presOf" srcId="{2009028A-4FC9-4253-AE67-4F3E0958D6BC}" destId="{6BD21A49-187F-4EF6-A53E-8FAEF8AC1BDD}" srcOrd="0" destOrd="0" presId="urn:microsoft.com/office/officeart/2005/8/layout/StepDownProcess"/>
    <dgm:cxn modelId="{D188D5E1-D0A4-4EF2-978E-3225FE914CD0}" type="presOf" srcId="{E4C1573F-AA68-402E-993D-A9E646350F57}" destId="{11B3C019-D037-4177-B7AD-22EBC3E82B2A}" srcOrd="0" destOrd="1" presId="urn:microsoft.com/office/officeart/2005/8/layout/StepDownProcess"/>
    <dgm:cxn modelId="{40639DFB-0911-44BA-95BE-4A7A40C6CC71}" type="presOf" srcId="{EDD4025D-E9B8-47A6-80DB-ADC0C7988447}" destId="{303651B2-9504-438F-B24C-F7F99AA8FF80}" srcOrd="0" destOrd="2" presId="urn:microsoft.com/office/officeart/2005/8/layout/StepDownProcess"/>
    <dgm:cxn modelId="{893511FC-278F-4D7F-9F40-E6A5F478AB99}" type="presOf" srcId="{985DFF8F-B597-4FF1-A109-9B881EE1AE85}" destId="{303651B2-9504-438F-B24C-F7F99AA8FF80}" srcOrd="0" destOrd="0" presId="urn:microsoft.com/office/officeart/2005/8/layout/StepDownProcess"/>
    <dgm:cxn modelId="{3BBC5DFD-86AC-4197-885E-AD48E3BBACCC}" srcId="{2009028A-4FC9-4253-AE67-4F3E0958D6BC}" destId="{E95D457A-85B7-4856-A772-90BF5D90572B}" srcOrd="2" destOrd="0" parTransId="{5F344926-8642-4A74-BC7A-96A9E53FF408}" sibTransId="{53B3B38E-2FE5-4808-9AB5-4446919259E4}"/>
    <dgm:cxn modelId="{60C713DB-C94B-4784-8125-5F2D964B2359}" type="presParOf" srcId="{6BD21A49-187F-4EF6-A53E-8FAEF8AC1BDD}" destId="{0AEF752B-0722-4697-8F71-279D8819E40C}" srcOrd="0" destOrd="0" presId="urn:microsoft.com/office/officeart/2005/8/layout/StepDownProcess"/>
    <dgm:cxn modelId="{A1DEE139-6A91-464F-8E35-AC30A248F4A0}" type="presParOf" srcId="{0AEF752B-0722-4697-8F71-279D8819E40C}" destId="{F0EB8546-7A81-4AD6-A232-59179446DEAD}" srcOrd="0" destOrd="0" presId="urn:microsoft.com/office/officeart/2005/8/layout/StepDownProcess"/>
    <dgm:cxn modelId="{0BC5FBA3-11B0-4B0C-ADC8-B2597FA6017D}" type="presParOf" srcId="{0AEF752B-0722-4697-8F71-279D8819E40C}" destId="{0CF59050-BF2C-434E-9C95-AC2B3C000098}" srcOrd="1" destOrd="0" presId="urn:microsoft.com/office/officeart/2005/8/layout/StepDownProcess"/>
    <dgm:cxn modelId="{1F488CA5-1857-4298-A58A-4DE539D4A70C}" type="presParOf" srcId="{0AEF752B-0722-4697-8F71-279D8819E40C}" destId="{FE23BD62-F742-4A2E-AEB8-96C31082CD4C}" srcOrd="2" destOrd="0" presId="urn:microsoft.com/office/officeart/2005/8/layout/StepDownProcess"/>
    <dgm:cxn modelId="{86C8E3CD-27B3-4070-BEAF-29BF6E3621B0}" type="presParOf" srcId="{6BD21A49-187F-4EF6-A53E-8FAEF8AC1BDD}" destId="{46CC11C8-1EB8-4FFA-9551-76F235DC52FD}" srcOrd="1" destOrd="0" presId="urn:microsoft.com/office/officeart/2005/8/layout/StepDownProcess"/>
    <dgm:cxn modelId="{B4F86E40-1D5B-4B39-8DC5-76C4B1D2BF11}" type="presParOf" srcId="{6BD21A49-187F-4EF6-A53E-8FAEF8AC1BDD}" destId="{E20908C3-CC39-4ED9-A5F9-02E4799D2D0E}" srcOrd="2" destOrd="0" presId="urn:microsoft.com/office/officeart/2005/8/layout/StepDownProcess"/>
    <dgm:cxn modelId="{A8132204-9178-4A64-964C-3530B1300B0F}" type="presParOf" srcId="{E20908C3-CC39-4ED9-A5F9-02E4799D2D0E}" destId="{A3987904-1BB0-420F-A999-10FF8941E492}" srcOrd="0" destOrd="0" presId="urn:microsoft.com/office/officeart/2005/8/layout/StepDownProcess"/>
    <dgm:cxn modelId="{A10BECB5-DD56-4BEB-BBA6-C65D6477DF66}" type="presParOf" srcId="{E20908C3-CC39-4ED9-A5F9-02E4799D2D0E}" destId="{CC0CAA66-2CC1-4A32-837E-EAD6216C83F4}" srcOrd="1" destOrd="0" presId="urn:microsoft.com/office/officeart/2005/8/layout/StepDownProcess"/>
    <dgm:cxn modelId="{9587D02C-7593-486C-AF29-5278EE47B7CE}" type="presParOf" srcId="{E20908C3-CC39-4ED9-A5F9-02E4799D2D0E}" destId="{303651B2-9504-438F-B24C-F7F99AA8FF80}" srcOrd="2" destOrd="0" presId="urn:microsoft.com/office/officeart/2005/8/layout/StepDownProcess"/>
    <dgm:cxn modelId="{14030AFD-5669-4050-93A9-3536DD2E164D}" type="presParOf" srcId="{6BD21A49-187F-4EF6-A53E-8FAEF8AC1BDD}" destId="{7E881027-27B7-44B0-925E-2591DA1C1462}" srcOrd="3" destOrd="0" presId="urn:microsoft.com/office/officeart/2005/8/layout/StepDownProcess"/>
    <dgm:cxn modelId="{2E9904FD-BC6D-48D9-8DBF-D1D2E8F70EEA}" type="presParOf" srcId="{6BD21A49-187F-4EF6-A53E-8FAEF8AC1BDD}" destId="{35E46AE9-DBFF-410F-88B6-ED6CD766A570}" srcOrd="4" destOrd="0" presId="urn:microsoft.com/office/officeart/2005/8/layout/StepDownProcess"/>
    <dgm:cxn modelId="{91D50796-BA93-421E-8F06-A6D8C343C6C3}" type="presParOf" srcId="{35E46AE9-DBFF-410F-88B6-ED6CD766A570}" destId="{D6653C00-A4FC-47E6-95E0-4198C12738A5}" srcOrd="0" destOrd="0" presId="urn:microsoft.com/office/officeart/2005/8/layout/StepDownProcess"/>
    <dgm:cxn modelId="{CA114329-98FF-4ABB-86A0-F75E5DC2F96F}" type="presParOf" srcId="{35E46AE9-DBFF-410F-88B6-ED6CD766A570}" destId="{11B3C019-D037-4177-B7AD-22EBC3E82B2A}" srcOrd="1"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EB8546-7A81-4AD6-A232-59179446DEAD}">
      <dsp:nvSpPr>
        <dsp:cNvPr id="0" name=""/>
        <dsp:cNvSpPr/>
      </dsp:nvSpPr>
      <dsp:spPr>
        <a:xfrm rot="5400000">
          <a:off x="303292" y="1816920"/>
          <a:ext cx="1130443" cy="1286969"/>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tx1"/>
          </a:solidFill>
          <a:prstDash val="solid"/>
        </a:ln>
        <a:effectLst/>
      </dsp:spPr>
      <dsp:style>
        <a:lnRef idx="2">
          <a:scrgbClr r="0" g="0" b="0"/>
        </a:lnRef>
        <a:fillRef idx="1">
          <a:scrgbClr r="0" g="0" b="0"/>
        </a:fillRef>
        <a:effectRef idx="0">
          <a:scrgbClr r="0" g="0" b="0"/>
        </a:effectRef>
        <a:fontRef idx="minor"/>
      </dsp:style>
    </dsp:sp>
    <dsp:sp modelId="{0CF59050-BF2C-434E-9C95-AC2B3C000098}">
      <dsp:nvSpPr>
        <dsp:cNvPr id="0" name=""/>
        <dsp:cNvSpPr/>
      </dsp:nvSpPr>
      <dsp:spPr>
        <a:xfrm>
          <a:off x="3793" y="563801"/>
          <a:ext cx="1903000" cy="1332038"/>
        </a:xfrm>
        <a:prstGeom prst="roundRect">
          <a:avLst>
            <a:gd name="adj" fmla="val 16670"/>
          </a:avLst>
        </a:prstGeom>
        <a:solidFill>
          <a:srgbClr val="002060"/>
        </a:solidFill>
        <a:ln w="1905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t>1. Identify candidate cities</a:t>
          </a:r>
        </a:p>
      </dsp:txBody>
      <dsp:txXfrm>
        <a:off x="68829" y="628837"/>
        <a:ext cx="1772928" cy="1201966"/>
      </dsp:txXfrm>
    </dsp:sp>
    <dsp:sp modelId="{FE23BD62-F742-4A2E-AEB8-96C31082CD4C}">
      <dsp:nvSpPr>
        <dsp:cNvPr id="0" name=""/>
        <dsp:cNvSpPr/>
      </dsp:nvSpPr>
      <dsp:spPr>
        <a:xfrm>
          <a:off x="1957776" y="698227"/>
          <a:ext cx="3794999" cy="1076612"/>
        </a:xfrm>
        <a:prstGeom prst="rect">
          <a:avLst/>
        </a:prstGeom>
        <a:solidFill>
          <a:schemeClr val="bg1"/>
        </a:solid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Basic quality of life measures</a:t>
          </a:r>
        </a:p>
        <a:p>
          <a:pPr marL="342900" lvl="2" indent="-171450" algn="l" defTabSz="711200">
            <a:lnSpc>
              <a:spcPct val="90000"/>
            </a:lnSpc>
            <a:spcBef>
              <a:spcPct val="0"/>
            </a:spcBef>
            <a:spcAft>
              <a:spcPct val="15000"/>
            </a:spcAft>
            <a:buChar char="•"/>
          </a:pPr>
          <a:r>
            <a:rPr lang="en-US" sz="1600" kern="1200" dirty="0"/>
            <a:t>Cost of living</a:t>
          </a:r>
        </a:p>
        <a:p>
          <a:pPr marL="342900" lvl="2" indent="-171450" algn="l" defTabSz="711200">
            <a:lnSpc>
              <a:spcPct val="90000"/>
            </a:lnSpc>
            <a:spcBef>
              <a:spcPct val="0"/>
            </a:spcBef>
            <a:spcAft>
              <a:spcPct val="15000"/>
            </a:spcAft>
            <a:buChar char="•"/>
          </a:pPr>
          <a:r>
            <a:rPr lang="en-US" sz="1600" kern="1200" dirty="0"/>
            <a:t>School quality</a:t>
          </a:r>
        </a:p>
        <a:p>
          <a:pPr marL="342900" lvl="2" indent="-171450" algn="l" defTabSz="711200">
            <a:lnSpc>
              <a:spcPct val="90000"/>
            </a:lnSpc>
            <a:spcBef>
              <a:spcPct val="0"/>
            </a:spcBef>
            <a:spcAft>
              <a:spcPct val="15000"/>
            </a:spcAft>
            <a:buChar char="•"/>
          </a:pPr>
          <a:r>
            <a:rPr lang="en-US" sz="1600" kern="1200" dirty="0"/>
            <a:t>Housing costs</a:t>
          </a:r>
        </a:p>
        <a:p>
          <a:pPr marL="342900" lvl="2" indent="-171450" algn="l" defTabSz="711200">
            <a:lnSpc>
              <a:spcPct val="90000"/>
            </a:lnSpc>
            <a:spcBef>
              <a:spcPct val="0"/>
            </a:spcBef>
            <a:spcAft>
              <a:spcPct val="15000"/>
            </a:spcAft>
            <a:buChar char="•"/>
          </a:pPr>
          <a:r>
            <a:rPr lang="en-US" sz="1600" kern="1200" dirty="0"/>
            <a:t>Crime rates</a:t>
          </a:r>
        </a:p>
      </dsp:txBody>
      <dsp:txXfrm>
        <a:off x="1957776" y="698227"/>
        <a:ext cx="3794999" cy="1076612"/>
      </dsp:txXfrm>
    </dsp:sp>
    <dsp:sp modelId="{A3987904-1BB0-420F-A999-10FF8941E492}">
      <dsp:nvSpPr>
        <dsp:cNvPr id="0" name=""/>
        <dsp:cNvSpPr/>
      </dsp:nvSpPr>
      <dsp:spPr>
        <a:xfrm rot="5400000">
          <a:off x="1810946" y="3313239"/>
          <a:ext cx="1130443" cy="1286969"/>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tx1"/>
          </a:solidFill>
          <a:prstDash val="solid"/>
        </a:ln>
        <a:effectLst/>
      </dsp:spPr>
      <dsp:style>
        <a:lnRef idx="2">
          <a:scrgbClr r="0" g="0" b="0"/>
        </a:lnRef>
        <a:fillRef idx="1">
          <a:scrgbClr r="0" g="0" b="0"/>
        </a:fillRef>
        <a:effectRef idx="0">
          <a:scrgbClr r="0" g="0" b="0"/>
        </a:effectRef>
        <a:fontRef idx="minor"/>
      </dsp:style>
    </dsp:sp>
    <dsp:sp modelId="{CC0CAA66-2CC1-4A32-837E-EAD6216C83F4}">
      <dsp:nvSpPr>
        <dsp:cNvPr id="0" name=""/>
        <dsp:cNvSpPr/>
      </dsp:nvSpPr>
      <dsp:spPr>
        <a:xfrm>
          <a:off x="1511285" y="2060121"/>
          <a:ext cx="1903000" cy="1332038"/>
        </a:xfrm>
        <a:prstGeom prst="roundRect">
          <a:avLst>
            <a:gd name="adj" fmla="val 16670"/>
          </a:avLst>
        </a:prstGeom>
        <a:solidFill>
          <a:srgbClr val="002060"/>
        </a:solidFill>
        <a:ln w="1905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t>2. Reputation and marketing</a:t>
          </a:r>
        </a:p>
      </dsp:txBody>
      <dsp:txXfrm>
        <a:off x="1576321" y="2125157"/>
        <a:ext cx="1772928" cy="1201966"/>
      </dsp:txXfrm>
    </dsp:sp>
    <dsp:sp modelId="{303651B2-9504-438F-B24C-F7F99AA8FF80}">
      <dsp:nvSpPr>
        <dsp:cNvPr id="0" name=""/>
        <dsp:cNvSpPr/>
      </dsp:nvSpPr>
      <dsp:spPr>
        <a:xfrm>
          <a:off x="3427191" y="2216262"/>
          <a:ext cx="3198538" cy="1076612"/>
        </a:xfrm>
        <a:prstGeom prst="rect">
          <a:avLst/>
        </a:prstGeom>
        <a:solidFill>
          <a:schemeClr val="bg1"/>
        </a:solid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Outdoor &amp; rec. assets</a:t>
          </a:r>
        </a:p>
        <a:p>
          <a:pPr marL="171450" lvl="1" indent="-171450" algn="l" defTabSz="711200">
            <a:lnSpc>
              <a:spcPct val="90000"/>
            </a:lnSpc>
            <a:spcBef>
              <a:spcPct val="0"/>
            </a:spcBef>
            <a:spcAft>
              <a:spcPct val="15000"/>
            </a:spcAft>
            <a:buChar char="•"/>
          </a:pPr>
          <a:r>
            <a:rPr lang="en-US" sz="1600" kern="1200" dirty="0"/>
            <a:t>Experience of other similar companies</a:t>
          </a:r>
        </a:p>
        <a:p>
          <a:pPr marL="171450" lvl="1" indent="-171450" algn="l" defTabSz="711200">
            <a:lnSpc>
              <a:spcPct val="90000"/>
            </a:lnSpc>
            <a:spcBef>
              <a:spcPct val="0"/>
            </a:spcBef>
            <a:spcAft>
              <a:spcPct val="15000"/>
            </a:spcAft>
            <a:buChar char="•"/>
          </a:pPr>
          <a:r>
            <a:rPr lang="en-US" sz="1600" kern="1200" dirty="0"/>
            <a:t>Availability of specific sites &amp; facilities</a:t>
          </a:r>
        </a:p>
      </dsp:txBody>
      <dsp:txXfrm>
        <a:off x="3427191" y="2216262"/>
        <a:ext cx="3198538" cy="1076612"/>
      </dsp:txXfrm>
    </dsp:sp>
    <dsp:sp modelId="{D6653C00-A4FC-47E6-95E0-4198C12738A5}">
      <dsp:nvSpPr>
        <dsp:cNvPr id="0" name=""/>
        <dsp:cNvSpPr/>
      </dsp:nvSpPr>
      <dsp:spPr>
        <a:xfrm>
          <a:off x="3006978" y="3556440"/>
          <a:ext cx="1903114" cy="1332038"/>
        </a:xfrm>
        <a:prstGeom prst="roundRect">
          <a:avLst>
            <a:gd name="adj" fmla="val 16670"/>
          </a:avLst>
        </a:prstGeom>
        <a:solidFill>
          <a:srgbClr val="002060"/>
        </a:solidFill>
        <a:ln w="1905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t>3. Site visits and finding the right fit</a:t>
          </a:r>
        </a:p>
      </dsp:txBody>
      <dsp:txXfrm>
        <a:off x="3072014" y="3621476"/>
        <a:ext cx="1773042" cy="1201966"/>
      </dsp:txXfrm>
    </dsp:sp>
    <dsp:sp modelId="{11B3C019-D037-4177-B7AD-22EBC3E82B2A}">
      <dsp:nvSpPr>
        <dsp:cNvPr id="0" name=""/>
        <dsp:cNvSpPr/>
      </dsp:nvSpPr>
      <dsp:spPr>
        <a:xfrm>
          <a:off x="5082135" y="3667148"/>
          <a:ext cx="3260821" cy="1076612"/>
        </a:xfrm>
        <a:prstGeom prst="rect">
          <a:avLst/>
        </a:prstGeom>
        <a:solidFill>
          <a:schemeClr val="bg1"/>
        </a:solid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First impressions and ‘Curb Appeal’</a:t>
          </a:r>
        </a:p>
        <a:p>
          <a:pPr marL="171450" lvl="1" indent="-171450" algn="l" defTabSz="711200">
            <a:lnSpc>
              <a:spcPct val="90000"/>
            </a:lnSpc>
            <a:spcBef>
              <a:spcPct val="0"/>
            </a:spcBef>
            <a:spcAft>
              <a:spcPct val="15000"/>
            </a:spcAft>
            <a:buChar char="•"/>
          </a:pPr>
          <a:r>
            <a:rPr lang="en-US" sz="1600" kern="1200" dirty="0"/>
            <a:t>Cultural fit with company needs</a:t>
          </a:r>
        </a:p>
        <a:p>
          <a:pPr marL="171450" lvl="1" indent="-171450" algn="l" defTabSz="711200">
            <a:lnSpc>
              <a:spcPct val="90000"/>
            </a:lnSpc>
            <a:spcBef>
              <a:spcPct val="0"/>
            </a:spcBef>
            <a:spcAft>
              <a:spcPct val="15000"/>
            </a:spcAft>
            <a:buChar char="•"/>
          </a:pPr>
          <a:r>
            <a:rPr lang="en-US" sz="1600" kern="1200" dirty="0"/>
            <a:t>Validating marketing messages</a:t>
          </a:r>
        </a:p>
      </dsp:txBody>
      <dsp:txXfrm>
        <a:off x="5082135" y="3667148"/>
        <a:ext cx="3260821" cy="1076612"/>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170764" cy="480388"/>
          </a:xfrm>
          <a:prstGeom prst="rect">
            <a:avLst/>
          </a:prstGeom>
        </p:spPr>
        <p:txBody>
          <a:bodyPr vert="horz" lIns="95601" tIns="47801" rIns="95601" bIns="47801" rtlCol="0"/>
          <a:lstStyle>
            <a:lvl1pPr algn="l">
              <a:defRPr sz="1300"/>
            </a:lvl1pPr>
          </a:lstStyle>
          <a:p>
            <a:endParaRPr lang="en-US"/>
          </a:p>
        </p:txBody>
      </p:sp>
      <p:sp>
        <p:nvSpPr>
          <p:cNvPr id="3" name="Date Placeholder 2"/>
          <p:cNvSpPr>
            <a:spLocks noGrp="1"/>
          </p:cNvSpPr>
          <p:nvPr>
            <p:ph type="dt" sz="quarter" idx="1"/>
          </p:nvPr>
        </p:nvSpPr>
        <p:spPr>
          <a:xfrm>
            <a:off x="4142749" y="0"/>
            <a:ext cx="3170763" cy="480388"/>
          </a:xfrm>
          <a:prstGeom prst="rect">
            <a:avLst/>
          </a:prstGeom>
        </p:spPr>
        <p:txBody>
          <a:bodyPr vert="horz" lIns="95601" tIns="47801" rIns="95601" bIns="47801" rtlCol="0"/>
          <a:lstStyle>
            <a:lvl1pPr algn="r">
              <a:defRPr sz="1300"/>
            </a:lvl1pPr>
          </a:lstStyle>
          <a:p>
            <a:fld id="{0A795B35-D977-4B0B-90E3-7DBFB300F2C0}" type="datetimeFigureOut">
              <a:rPr lang="en-US" smtClean="0"/>
              <a:pPr/>
              <a:t>5/18/2018</a:t>
            </a:fld>
            <a:endParaRPr lang="en-US"/>
          </a:p>
        </p:txBody>
      </p:sp>
      <p:sp>
        <p:nvSpPr>
          <p:cNvPr id="4" name="Footer Placeholder 3"/>
          <p:cNvSpPr>
            <a:spLocks noGrp="1"/>
          </p:cNvSpPr>
          <p:nvPr>
            <p:ph type="ftr" sz="quarter" idx="2"/>
          </p:nvPr>
        </p:nvSpPr>
        <p:spPr>
          <a:xfrm>
            <a:off x="2" y="9119173"/>
            <a:ext cx="3170764" cy="480388"/>
          </a:xfrm>
          <a:prstGeom prst="rect">
            <a:avLst/>
          </a:prstGeom>
        </p:spPr>
        <p:txBody>
          <a:bodyPr vert="horz" lIns="95601" tIns="47801" rIns="95601" bIns="47801" rtlCol="0" anchor="b"/>
          <a:lstStyle>
            <a:lvl1pPr algn="l">
              <a:defRPr sz="1300"/>
            </a:lvl1pPr>
          </a:lstStyle>
          <a:p>
            <a:endParaRPr lang="en-US"/>
          </a:p>
        </p:txBody>
      </p:sp>
      <p:sp>
        <p:nvSpPr>
          <p:cNvPr id="5" name="Slide Number Placeholder 4"/>
          <p:cNvSpPr>
            <a:spLocks noGrp="1"/>
          </p:cNvSpPr>
          <p:nvPr>
            <p:ph type="sldNum" sz="quarter" idx="3"/>
          </p:nvPr>
        </p:nvSpPr>
        <p:spPr>
          <a:xfrm>
            <a:off x="4142749" y="9119173"/>
            <a:ext cx="3170763" cy="480388"/>
          </a:xfrm>
          <a:prstGeom prst="rect">
            <a:avLst/>
          </a:prstGeom>
        </p:spPr>
        <p:txBody>
          <a:bodyPr vert="horz" lIns="95601" tIns="47801" rIns="95601" bIns="47801" rtlCol="0" anchor="b"/>
          <a:lstStyle>
            <a:lvl1pPr algn="r">
              <a:defRPr sz="1300"/>
            </a:lvl1pPr>
          </a:lstStyle>
          <a:p>
            <a:fld id="{7E8694CC-CDC7-487D-A74A-CE3D51A23E75}" type="slidenum">
              <a:rPr lang="en-US" smtClean="0"/>
              <a:pPr/>
              <a:t>‹#›</a:t>
            </a:fld>
            <a:endParaRPr lang="en-US"/>
          </a:p>
        </p:txBody>
      </p:sp>
    </p:spTree>
    <p:extLst>
      <p:ext uri="{BB962C8B-B14F-4D97-AF65-F5344CB8AC3E}">
        <p14:creationId xmlns:p14="http://schemas.microsoft.com/office/powerpoint/2010/main" val="24499439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169920" cy="481727"/>
          </a:xfrm>
          <a:prstGeom prst="rect">
            <a:avLst/>
          </a:prstGeom>
        </p:spPr>
        <p:txBody>
          <a:bodyPr vert="horz" lIns="96653" tIns="48327" rIns="96653" bIns="48327" rtlCol="0"/>
          <a:lstStyle>
            <a:lvl1pPr algn="l">
              <a:defRPr sz="1300"/>
            </a:lvl1pPr>
          </a:lstStyle>
          <a:p>
            <a:endParaRPr lang="en-US"/>
          </a:p>
        </p:txBody>
      </p:sp>
      <p:sp>
        <p:nvSpPr>
          <p:cNvPr id="3" name="Date Placeholder 2"/>
          <p:cNvSpPr>
            <a:spLocks noGrp="1"/>
          </p:cNvSpPr>
          <p:nvPr>
            <p:ph type="dt" idx="1"/>
          </p:nvPr>
        </p:nvSpPr>
        <p:spPr>
          <a:xfrm>
            <a:off x="4143588" y="1"/>
            <a:ext cx="3169920" cy="481727"/>
          </a:xfrm>
          <a:prstGeom prst="rect">
            <a:avLst/>
          </a:prstGeom>
        </p:spPr>
        <p:txBody>
          <a:bodyPr vert="horz" lIns="96653" tIns="48327" rIns="96653" bIns="48327" rtlCol="0"/>
          <a:lstStyle>
            <a:lvl1pPr algn="r">
              <a:defRPr sz="1300"/>
            </a:lvl1pPr>
          </a:lstStyle>
          <a:p>
            <a:fld id="{40115C4F-CD9F-42D5-8A8E-84CF6F2326EF}" type="datetimeFigureOut">
              <a:rPr lang="en-US" smtClean="0"/>
              <a:pPr/>
              <a:t>5/18/2018</a:t>
            </a:fld>
            <a:endParaRPr lang="en-US"/>
          </a:p>
        </p:txBody>
      </p:sp>
      <p:sp>
        <p:nvSpPr>
          <p:cNvPr id="4" name="Slide Image Placeholder 3"/>
          <p:cNvSpPr>
            <a:spLocks noGrp="1" noRot="1" noChangeAspect="1"/>
          </p:cNvSpPr>
          <p:nvPr>
            <p:ph type="sldImg" idx="2"/>
          </p:nvPr>
        </p:nvSpPr>
        <p:spPr>
          <a:xfrm>
            <a:off x="1498600" y="1200150"/>
            <a:ext cx="4319588" cy="32400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1" y="4620577"/>
            <a:ext cx="5852160" cy="3780473"/>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119476"/>
            <a:ext cx="3169920" cy="481726"/>
          </a:xfrm>
          <a:prstGeom prst="rect">
            <a:avLst/>
          </a:prstGeom>
        </p:spPr>
        <p:txBody>
          <a:bodyPr vert="horz" lIns="96653" tIns="48327" rIns="96653" bIns="48327" rtlCol="0" anchor="b"/>
          <a:lstStyle>
            <a:lvl1pPr algn="l">
              <a:defRPr sz="1300"/>
            </a:lvl1pPr>
          </a:lstStyle>
          <a:p>
            <a:endParaRPr lang="en-US"/>
          </a:p>
        </p:txBody>
      </p:sp>
      <p:sp>
        <p:nvSpPr>
          <p:cNvPr id="7" name="Slide Number Placeholder 6"/>
          <p:cNvSpPr>
            <a:spLocks noGrp="1"/>
          </p:cNvSpPr>
          <p:nvPr>
            <p:ph type="sldNum" sz="quarter" idx="5"/>
          </p:nvPr>
        </p:nvSpPr>
        <p:spPr>
          <a:xfrm>
            <a:off x="4143588" y="9119476"/>
            <a:ext cx="3169920" cy="481726"/>
          </a:xfrm>
          <a:prstGeom prst="rect">
            <a:avLst/>
          </a:prstGeom>
        </p:spPr>
        <p:txBody>
          <a:bodyPr vert="horz" lIns="96653" tIns="48327" rIns="96653" bIns="48327" rtlCol="0" anchor="b"/>
          <a:lstStyle>
            <a:lvl1pPr algn="r">
              <a:defRPr sz="1300"/>
            </a:lvl1pPr>
          </a:lstStyle>
          <a:p>
            <a:fld id="{506D79A7-9835-4429-B17D-214351427442}" type="slidenum">
              <a:rPr lang="en-US" smtClean="0"/>
              <a:pPr/>
              <a:t>‹#›</a:t>
            </a:fld>
            <a:endParaRPr lang="en-US"/>
          </a:p>
        </p:txBody>
      </p:sp>
    </p:spTree>
    <p:extLst>
      <p:ext uri="{BB962C8B-B14F-4D97-AF65-F5344CB8AC3E}">
        <p14:creationId xmlns:p14="http://schemas.microsoft.com/office/powerpoint/2010/main" val="473580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http://www.thinkstockphotos.com/image/stock-photo-green-environment/161865156/popup?sq=sustainable/f=CPIHVX/p=2/s=DynamicRank</a:t>
            </a:r>
          </a:p>
          <a:p>
            <a:endParaRPr lang="en-US" dirty="0"/>
          </a:p>
          <a:p>
            <a:r>
              <a:rPr lang="en-US" dirty="0"/>
              <a:t>http://www.thinkstockphotos.com/image/stock-photo-group-of-multi-ethnic-kids-running-together/124425491/popup?sq=diverse%20runners/f=CPIHVX/s=DynamicRank</a:t>
            </a:r>
          </a:p>
          <a:p>
            <a:endParaRPr lang="en-US" dirty="0"/>
          </a:p>
          <a:p>
            <a:r>
              <a:rPr lang="en-US" dirty="0"/>
              <a:t>http://www.thinkstockphotos.com/image/stock-photo-group-of-young-children-running-towards/494209209/popup?sq=diverse%20playground/f=CPIHVX/p=2/s=DynamicRank</a:t>
            </a:r>
          </a:p>
          <a:p>
            <a:endParaRPr lang="en-US" dirty="0"/>
          </a:p>
          <a:p>
            <a:r>
              <a:rPr lang="en-US" dirty="0"/>
              <a:t>http://www.thinkstockphotos.com/image/stock-photo-people-doing-stretching-exercise-in-park/494377511/popup?sq=outdoor%20health/f=CPIHVX/p=3/s=DynamicRank</a:t>
            </a:r>
          </a:p>
          <a:p>
            <a:endParaRPr lang="en-US" dirty="0"/>
          </a:p>
          <a:p>
            <a:r>
              <a:rPr lang="en-US" dirty="0"/>
              <a:t>http://www.thinkstockphotos.com/image/stock-photo-asian-family/158898370/popup?sq=outdoor%20health/f=CPIHVX/p=6/s=DynamicRank</a:t>
            </a:r>
          </a:p>
        </p:txBody>
      </p:sp>
      <p:sp>
        <p:nvSpPr>
          <p:cNvPr id="4" name="Slide Number Placeholder 3"/>
          <p:cNvSpPr>
            <a:spLocks noGrp="1"/>
          </p:cNvSpPr>
          <p:nvPr>
            <p:ph type="sldNum" sz="quarter" idx="10"/>
          </p:nvPr>
        </p:nvSpPr>
        <p:spPr/>
        <p:txBody>
          <a:bodyPr/>
          <a:lstStyle/>
          <a:p>
            <a:fld id="{17399535-32D2-440B-A79A-DA4F72BAE265}" type="slidenum">
              <a:rPr lang="en-US" smtClean="0"/>
              <a:t>1</a:t>
            </a:fld>
            <a:endParaRPr lang="en-US"/>
          </a:p>
        </p:txBody>
      </p:sp>
    </p:spTree>
    <p:extLst>
      <p:ext uri="{BB962C8B-B14F-4D97-AF65-F5344CB8AC3E}">
        <p14:creationId xmlns:p14="http://schemas.microsoft.com/office/powerpoint/2010/main" val="2940879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4"/>
          <p:cNvSpPr>
            <a:spLocks noGrp="1" noChangeArrowheads="1"/>
          </p:cNvSpPr>
          <p:nvPr>
            <p:ph type="ftr" sz="quarter" idx="4"/>
          </p:nvPr>
        </p:nvSpPr>
        <p:spPr bwMode="auto">
          <a:noFill/>
          <a:ln>
            <a:miter lim="800000"/>
            <a:headEnd/>
            <a:tailEnd/>
          </a:ln>
        </p:spPr>
        <p:txBody>
          <a:bodyPr wrap="square" numCol="1" anchorCtr="0" compatLnSpc="1">
            <a:prstTxWarp prst="textNoShape">
              <a:avLst/>
            </a:prstTxWarp>
          </a:bodyPr>
          <a:lstStyle/>
          <a:p>
            <a:pPr defTabSz="1001777"/>
            <a:r>
              <a:rPr lang="en-US" dirty="0"/>
              <a:t>GMU Center for Regional Analysis</a:t>
            </a:r>
          </a:p>
        </p:txBody>
      </p:sp>
      <p:sp>
        <p:nvSpPr>
          <p:cNvPr id="51203" name="Rectangle 5"/>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defTabSz="1001777"/>
            <a:fld id="{712E9F00-78AD-4CB2-A9B4-097E0D27D160}" type="slidenum">
              <a:rPr lang="en-US" smtClean="0"/>
              <a:pPr defTabSz="1001777"/>
              <a:t>2</a:t>
            </a:fld>
            <a:endParaRPr lang="en-US" dirty="0"/>
          </a:p>
        </p:txBody>
      </p:sp>
      <p:sp>
        <p:nvSpPr>
          <p:cNvPr id="51204" name="Rectangle 2"/>
          <p:cNvSpPr>
            <a:spLocks noGrp="1" noRot="1" noChangeAspect="1" noChangeArrowheads="1" noTextEdit="1"/>
          </p:cNvSpPr>
          <p:nvPr>
            <p:ph type="sldImg"/>
          </p:nvPr>
        </p:nvSpPr>
        <p:spPr bwMode="auto">
          <a:xfrm>
            <a:off x="1390650" y="757238"/>
            <a:ext cx="5037138" cy="3778250"/>
          </a:xfrm>
          <a:noFill/>
          <a:ln>
            <a:solidFill>
              <a:srgbClr val="000000"/>
            </a:solidFill>
            <a:miter lim="800000"/>
            <a:headEnd/>
            <a:tailEnd/>
          </a:ln>
        </p:spPr>
      </p:sp>
      <p:sp>
        <p:nvSpPr>
          <p:cNvPr id="5120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228600" indent="-228600" eaLnBrk="1" hangingPunct="1">
              <a:spcBef>
                <a:spcPct val="0"/>
              </a:spcBef>
              <a:buFont typeface="+mj-lt"/>
              <a:buAutoNum type="arabicPeriod"/>
            </a:pPr>
            <a:endParaRPr lang="en-US" dirty="0"/>
          </a:p>
        </p:txBody>
      </p:sp>
    </p:spTree>
    <p:extLst>
      <p:ext uri="{BB962C8B-B14F-4D97-AF65-F5344CB8AC3E}">
        <p14:creationId xmlns:p14="http://schemas.microsoft.com/office/powerpoint/2010/main" val="1020734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6D79A7-9835-4429-B17D-214351427442}" type="slidenum">
              <a:rPr lang="en-US" smtClean="0"/>
              <a:pPr/>
              <a:t>3</a:t>
            </a:fld>
            <a:endParaRPr lang="en-US"/>
          </a:p>
        </p:txBody>
      </p:sp>
    </p:spTree>
    <p:extLst>
      <p:ext uri="{BB962C8B-B14F-4D97-AF65-F5344CB8AC3E}">
        <p14:creationId xmlns:p14="http://schemas.microsoft.com/office/powerpoint/2010/main" val="2369599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6D79A7-9835-4429-B17D-214351427442}" type="slidenum">
              <a:rPr lang="en-US" smtClean="0"/>
              <a:pPr/>
              <a:t>4</a:t>
            </a:fld>
            <a:endParaRPr lang="en-US"/>
          </a:p>
        </p:txBody>
      </p:sp>
    </p:spTree>
    <p:extLst>
      <p:ext uri="{BB962C8B-B14F-4D97-AF65-F5344CB8AC3E}">
        <p14:creationId xmlns:p14="http://schemas.microsoft.com/office/powerpoint/2010/main" val="200735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6D79A7-9835-4429-B17D-214351427442}" type="slidenum">
              <a:rPr lang="en-US" smtClean="0"/>
              <a:pPr/>
              <a:t>5</a:t>
            </a:fld>
            <a:endParaRPr lang="en-US"/>
          </a:p>
        </p:txBody>
      </p:sp>
    </p:spTree>
    <p:extLst>
      <p:ext uri="{BB962C8B-B14F-4D97-AF65-F5344CB8AC3E}">
        <p14:creationId xmlns:p14="http://schemas.microsoft.com/office/powerpoint/2010/main" val="11332024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Reedy River Falls.</a:t>
            </a:r>
            <a:r>
              <a:rPr lang="en-US" baseline="0" dirty="0"/>
              <a:t> Road pulled down in 2002, replaced by pedestrian bridge and park. Local Hospitality Tax</a:t>
            </a:r>
            <a:endParaRPr lang="en-US" dirty="0"/>
          </a:p>
        </p:txBody>
      </p:sp>
      <p:sp>
        <p:nvSpPr>
          <p:cNvPr id="4" name="Slide Number Placeholder 3"/>
          <p:cNvSpPr>
            <a:spLocks noGrp="1"/>
          </p:cNvSpPr>
          <p:nvPr>
            <p:ph type="sldNum" sz="quarter" idx="10"/>
          </p:nvPr>
        </p:nvSpPr>
        <p:spPr/>
        <p:txBody>
          <a:bodyPr/>
          <a:lstStyle/>
          <a:p>
            <a:fld id="{506D79A7-9835-4429-B17D-214351427442}" type="slidenum">
              <a:rPr lang="en-US" smtClean="0"/>
              <a:pPr/>
              <a:t>6</a:t>
            </a:fld>
            <a:endParaRPr lang="en-US"/>
          </a:p>
        </p:txBody>
      </p:sp>
    </p:spTree>
    <p:extLst>
      <p:ext uri="{BB962C8B-B14F-4D97-AF65-F5344CB8AC3E}">
        <p14:creationId xmlns:p14="http://schemas.microsoft.com/office/powerpoint/2010/main" val="25416711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6D79A7-9835-4429-B17D-214351427442}" type="slidenum">
              <a:rPr lang="en-US" smtClean="0"/>
              <a:pPr/>
              <a:t>7</a:t>
            </a:fld>
            <a:endParaRPr lang="en-US"/>
          </a:p>
        </p:txBody>
      </p:sp>
    </p:spTree>
    <p:extLst>
      <p:ext uri="{BB962C8B-B14F-4D97-AF65-F5344CB8AC3E}">
        <p14:creationId xmlns:p14="http://schemas.microsoft.com/office/powerpoint/2010/main" val="3976022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6D79A7-9835-4429-B17D-214351427442}" type="slidenum">
              <a:rPr lang="en-US" smtClean="0"/>
              <a:pPr/>
              <a:t>8</a:t>
            </a:fld>
            <a:endParaRPr lang="en-US"/>
          </a:p>
        </p:txBody>
      </p:sp>
    </p:spTree>
    <p:extLst>
      <p:ext uri="{BB962C8B-B14F-4D97-AF65-F5344CB8AC3E}">
        <p14:creationId xmlns:p14="http://schemas.microsoft.com/office/powerpoint/2010/main" val="4090319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6D79A7-9835-4429-B17D-214351427442}" type="slidenum">
              <a:rPr lang="en-US" smtClean="0"/>
              <a:pPr/>
              <a:t>9</a:t>
            </a:fld>
            <a:endParaRPr lang="en-US"/>
          </a:p>
        </p:txBody>
      </p:sp>
    </p:spTree>
    <p:extLst>
      <p:ext uri="{BB962C8B-B14F-4D97-AF65-F5344CB8AC3E}">
        <p14:creationId xmlns:p14="http://schemas.microsoft.com/office/powerpoint/2010/main" val="6268861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lumMod val="50000"/>
          </a:schemeClr>
        </a:solidFill>
        <a:effectLst/>
      </p:bgPr>
    </p:bg>
    <p:spTree>
      <p:nvGrpSpPr>
        <p:cNvPr id="1" name=""/>
        <p:cNvGrpSpPr/>
        <p:nvPr/>
      </p:nvGrpSpPr>
      <p:grpSpPr>
        <a:xfrm>
          <a:off x="0" y="0"/>
          <a:ext cx="0" cy="0"/>
          <a:chOff x="0" y="0"/>
          <a:chExt cx="0" cy="0"/>
        </a:xfrm>
      </p:grpSpPr>
      <p:sp>
        <p:nvSpPr>
          <p:cNvPr id="9" name="Rectangle 8"/>
          <p:cNvSpPr/>
          <p:nvPr userDrawn="1"/>
        </p:nvSpPr>
        <p:spPr>
          <a:xfrm>
            <a:off x="173421" y="220717"/>
            <a:ext cx="8787796" cy="64323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77008" y="272934"/>
            <a:ext cx="6569338" cy="1098666"/>
          </a:xfrm>
        </p:spPr>
        <p:txBody>
          <a:bodyPr>
            <a:normAutofit/>
          </a:bodyPr>
          <a:lstStyle>
            <a:lvl1pPr algn="ctr">
              <a:defRPr sz="4000" b="0">
                <a:solidFill>
                  <a:srgbClr val="3F762B"/>
                </a:solidFill>
                <a:latin typeface="+mj-lt"/>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3600">
                <a:solidFill>
                  <a:srgbClr val="3F762B"/>
                </a:solidFill>
              </a:defRPr>
            </a:lvl1pPr>
            <a:lvl2pPr>
              <a:defRPr sz="3200">
                <a:solidFill>
                  <a:srgbClr val="3F762B"/>
                </a:solidFill>
              </a:defRPr>
            </a:lvl2pPr>
            <a:lvl3pPr>
              <a:defRPr sz="2800">
                <a:solidFill>
                  <a:srgbClr val="3F762B"/>
                </a:solidFill>
              </a:defRPr>
            </a:lvl3pPr>
            <a:lvl4pPr>
              <a:defRPr sz="2400">
                <a:solidFill>
                  <a:srgbClr val="3F762B"/>
                </a:solidFill>
              </a:defRPr>
            </a:lvl4pPr>
            <a:lvl5pPr>
              <a:defRPr sz="2400">
                <a:solidFill>
                  <a:srgbClr val="3F762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2B82EDF-F15B-4CC9-89D2-0230D0E0570E}" type="datetimeFigureOut">
              <a:rPr lang="en-US" smtClean="0">
                <a:solidFill>
                  <a:srgbClr val="549E39"/>
                </a:solidFill>
              </a:rPr>
              <a:pPr/>
              <a:t>5/18/2018</a:t>
            </a:fld>
            <a:endParaRPr lang="en-US">
              <a:solidFill>
                <a:srgbClr val="549E39"/>
              </a:solidFill>
            </a:endParaRPr>
          </a:p>
        </p:txBody>
      </p:sp>
      <p:sp>
        <p:nvSpPr>
          <p:cNvPr id="5" name="Footer Placeholder 4"/>
          <p:cNvSpPr>
            <a:spLocks noGrp="1"/>
          </p:cNvSpPr>
          <p:nvPr>
            <p:ph type="ftr" sz="quarter" idx="11"/>
          </p:nvPr>
        </p:nvSpPr>
        <p:spPr/>
        <p:txBody>
          <a:bodyPr/>
          <a:lstStyle/>
          <a:p>
            <a:endParaRPr lang="en-US">
              <a:solidFill>
                <a:srgbClr val="549E39"/>
              </a:solidFill>
            </a:endParaRPr>
          </a:p>
        </p:txBody>
      </p:sp>
      <p:sp>
        <p:nvSpPr>
          <p:cNvPr id="6" name="Slide Number Placeholder 5"/>
          <p:cNvSpPr>
            <a:spLocks noGrp="1"/>
          </p:cNvSpPr>
          <p:nvPr>
            <p:ph type="sldNum" sz="quarter" idx="12"/>
          </p:nvPr>
        </p:nvSpPr>
        <p:spPr/>
        <p:txBody>
          <a:bodyPr/>
          <a:lstStyle/>
          <a:p>
            <a:fld id="{A6563412-00D9-4114-A8D3-4596E840221E}" type="slidenum">
              <a:rPr lang="en-US" smtClean="0">
                <a:solidFill>
                  <a:srgbClr val="549E39"/>
                </a:solidFill>
              </a:rPr>
              <a:pPr/>
              <a:t>‹#›</a:t>
            </a:fld>
            <a:endParaRPr lang="en-US">
              <a:solidFill>
                <a:srgbClr val="549E39"/>
              </a:solidFill>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22" y="225408"/>
            <a:ext cx="1103586" cy="710027"/>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25851" y="260234"/>
            <a:ext cx="935366" cy="876305"/>
          </a:xfrm>
          <a:prstGeom prst="rect">
            <a:avLst/>
          </a:prstGeom>
        </p:spPr>
      </p:pic>
    </p:spTree>
    <p:extLst>
      <p:ext uri="{BB962C8B-B14F-4D97-AF65-F5344CB8AC3E}">
        <p14:creationId xmlns:p14="http://schemas.microsoft.com/office/powerpoint/2010/main" val="2182229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lumMod val="50000"/>
          </a:schemeClr>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21411" y="272934"/>
            <a:ext cx="1031735" cy="873940"/>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9031" y="272934"/>
            <a:ext cx="1021291" cy="873940"/>
          </a:xfrm>
          <a:prstGeom prst="rect">
            <a:avLst/>
          </a:prstGeom>
        </p:spPr>
      </p:pic>
      <p:sp>
        <p:nvSpPr>
          <p:cNvPr id="8" name="Rectangle 7"/>
          <p:cNvSpPr/>
          <p:nvPr userDrawn="1"/>
        </p:nvSpPr>
        <p:spPr>
          <a:xfrm>
            <a:off x="173421" y="220717"/>
            <a:ext cx="8787796" cy="64323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62B82EDF-F15B-4CC9-89D2-0230D0E0570E}" type="datetimeFigureOut">
              <a:rPr lang="en-US" smtClean="0">
                <a:solidFill>
                  <a:srgbClr val="549E39"/>
                </a:solidFill>
              </a:rPr>
              <a:pPr/>
              <a:t>5/18/2018</a:t>
            </a:fld>
            <a:endParaRPr lang="en-US">
              <a:solidFill>
                <a:srgbClr val="549E39"/>
              </a:solidFill>
            </a:endParaRPr>
          </a:p>
        </p:txBody>
      </p:sp>
      <p:sp>
        <p:nvSpPr>
          <p:cNvPr id="3" name="Footer Placeholder 2"/>
          <p:cNvSpPr>
            <a:spLocks noGrp="1"/>
          </p:cNvSpPr>
          <p:nvPr>
            <p:ph type="ftr" sz="quarter" idx="11"/>
          </p:nvPr>
        </p:nvSpPr>
        <p:spPr/>
        <p:txBody>
          <a:bodyPr/>
          <a:lstStyle/>
          <a:p>
            <a:endParaRPr lang="en-US">
              <a:solidFill>
                <a:srgbClr val="549E39"/>
              </a:solidFill>
            </a:endParaRPr>
          </a:p>
        </p:txBody>
      </p:sp>
      <p:sp>
        <p:nvSpPr>
          <p:cNvPr id="4" name="Slide Number Placeholder 3"/>
          <p:cNvSpPr>
            <a:spLocks noGrp="1"/>
          </p:cNvSpPr>
          <p:nvPr>
            <p:ph type="sldNum" sz="quarter" idx="12"/>
          </p:nvPr>
        </p:nvSpPr>
        <p:spPr/>
        <p:txBody>
          <a:bodyPr/>
          <a:lstStyle/>
          <a:p>
            <a:fld id="{A6563412-00D9-4114-A8D3-4596E840221E}" type="slidenum">
              <a:rPr lang="en-US" smtClean="0">
                <a:solidFill>
                  <a:srgbClr val="549E39"/>
                </a:solidFill>
              </a:rPr>
              <a:pPr/>
              <a:t>‹#›</a:t>
            </a:fld>
            <a:endParaRPr lang="en-US">
              <a:solidFill>
                <a:srgbClr val="549E39"/>
              </a:solidFill>
            </a:endParaRPr>
          </a:p>
        </p:txBody>
      </p:sp>
    </p:spTree>
    <p:extLst>
      <p:ext uri="{BB962C8B-B14F-4D97-AF65-F5344CB8AC3E}">
        <p14:creationId xmlns:p14="http://schemas.microsoft.com/office/powerpoint/2010/main" val="1327984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0" name="Rectangle 9"/>
          <p:cNvSpPr/>
          <p:nvPr userDrawn="1"/>
        </p:nvSpPr>
        <p:spPr>
          <a:xfrm>
            <a:off x="173421" y="195317"/>
            <a:ext cx="8787796" cy="64323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endParaRPr lang="en-US">
              <a:solidFill>
                <a:srgbClr val="549E39"/>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549E39"/>
                </a:solidFill>
              </a:rPr>
              <a:t>GMU Center for Regional Analysis</a:t>
            </a:r>
          </a:p>
        </p:txBody>
      </p:sp>
      <p:sp>
        <p:nvSpPr>
          <p:cNvPr id="6" name="Slide Number Placeholder 5"/>
          <p:cNvSpPr>
            <a:spLocks noGrp="1"/>
          </p:cNvSpPr>
          <p:nvPr>
            <p:ph type="sldNum" sz="quarter" idx="12"/>
          </p:nvPr>
        </p:nvSpPr>
        <p:spPr/>
        <p:txBody>
          <a:bodyPr/>
          <a:lstStyle>
            <a:lvl1pPr>
              <a:defRPr/>
            </a:lvl1pPr>
          </a:lstStyle>
          <a:p>
            <a:fld id="{17DD7A21-9E32-43B5-8A21-9DEE7762965F}" type="slidenum">
              <a:rPr lang="en-US">
                <a:solidFill>
                  <a:srgbClr val="549E39"/>
                </a:solidFill>
              </a:rPr>
              <a:pPr/>
              <a:t>‹#›</a:t>
            </a:fld>
            <a:endParaRPr lang="en-US">
              <a:solidFill>
                <a:srgbClr val="549E39"/>
              </a:solidFill>
            </a:endParaRP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21" y="220717"/>
            <a:ext cx="1358353" cy="873940"/>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25851" y="218352"/>
            <a:ext cx="935366" cy="876305"/>
          </a:xfrm>
          <a:prstGeom prst="rect">
            <a:avLst/>
          </a:prstGeom>
        </p:spPr>
      </p:pic>
    </p:spTree>
    <p:extLst>
      <p:ext uri="{BB962C8B-B14F-4D97-AF65-F5344CB8AC3E}">
        <p14:creationId xmlns:p14="http://schemas.microsoft.com/office/powerpoint/2010/main" val="195071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bg>
      <p:bgPr>
        <a:solidFill>
          <a:schemeClr val="accent1">
            <a:lumMod val="50000"/>
          </a:schemeClr>
        </a:solidFill>
        <a:effectLst/>
      </p:bgPr>
    </p:bg>
    <p:spTree>
      <p:nvGrpSpPr>
        <p:cNvPr id="1" name=""/>
        <p:cNvGrpSpPr/>
        <p:nvPr/>
      </p:nvGrpSpPr>
      <p:grpSpPr>
        <a:xfrm>
          <a:off x="0" y="0"/>
          <a:ext cx="0" cy="0"/>
          <a:chOff x="0" y="0"/>
          <a:chExt cx="0" cy="0"/>
        </a:xfrm>
      </p:grpSpPr>
      <p:sp>
        <p:nvSpPr>
          <p:cNvPr id="9" name="Rectangle 8"/>
          <p:cNvSpPr/>
          <p:nvPr userDrawn="1"/>
        </p:nvSpPr>
        <p:spPr>
          <a:xfrm>
            <a:off x="173421" y="220717"/>
            <a:ext cx="8787796" cy="64323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77008" y="272934"/>
            <a:ext cx="6569338" cy="1098666"/>
          </a:xfrm>
        </p:spPr>
        <p:txBody>
          <a:bodyPr>
            <a:normAutofit/>
          </a:bodyPr>
          <a:lstStyle>
            <a:lvl1pPr algn="ctr">
              <a:defRPr sz="3600" b="0">
                <a:solidFill>
                  <a:srgbClr val="3F762B"/>
                </a:solidFill>
                <a:latin typeface="+mj-lt"/>
              </a:defRPr>
            </a:lvl1pPr>
          </a:lstStyle>
          <a:p>
            <a:r>
              <a:rPr lang="en-US" dirty="0"/>
              <a:t>Click to edit Master title style</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22" y="225408"/>
            <a:ext cx="1103586" cy="710027"/>
          </a:xfrm>
          <a:prstGeom prst="rect">
            <a:avLst/>
          </a:prstGeom>
        </p:spPr>
      </p:pic>
      <p:sp>
        <p:nvSpPr>
          <p:cNvPr id="12" name="Content Placeholder 2"/>
          <p:cNvSpPr>
            <a:spLocks noGrp="1"/>
          </p:cNvSpPr>
          <p:nvPr>
            <p:ph sz="half" idx="1"/>
          </p:nvPr>
        </p:nvSpPr>
        <p:spPr>
          <a:xfrm>
            <a:off x="457200" y="1600202"/>
            <a:ext cx="4038600" cy="4525963"/>
          </a:xfrm>
        </p:spPr>
        <p:txBody>
          <a:bodyPr/>
          <a:lstStyle>
            <a:lvl1pPr>
              <a:defRPr sz="2800">
                <a:solidFill>
                  <a:srgbClr val="3F762B"/>
                </a:solidFill>
              </a:defRPr>
            </a:lvl1pPr>
            <a:lvl2pPr>
              <a:defRPr sz="2400">
                <a:solidFill>
                  <a:srgbClr val="3F762B"/>
                </a:solidFill>
              </a:defRPr>
            </a:lvl2pPr>
            <a:lvl3pPr>
              <a:defRPr sz="2000">
                <a:solidFill>
                  <a:srgbClr val="3F762B"/>
                </a:solidFill>
              </a:defRPr>
            </a:lvl3pPr>
            <a:lvl4pPr>
              <a:defRPr sz="1800">
                <a:solidFill>
                  <a:srgbClr val="3F762B"/>
                </a:solidFill>
              </a:defRPr>
            </a:lvl4pPr>
            <a:lvl5pPr>
              <a:defRPr sz="1800">
                <a:solidFill>
                  <a:srgbClr val="3F762B"/>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3"/>
          <p:cNvSpPr>
            <a:spLocks noGrp="1"/>
          </p:cNvSpPr>
          <p:nvPr>
            <p:ph sz="half" idx="2"/>
          </p:nvPr>
        </p:nvSpPr>
        <p:spPr>
          <a:xfrm>
            <a:off x="4648200" y="1600202"/>
            <a:ext cx="4038600" cy="4525963"/>
          </a:xfrm>
        </p:spPr>
        <p:txBody>
          <a:bodyPr/>
          <a:lstStyle>
            <a:lvl1pPr>
              <a:defRPr sz="2800">
                <a:solidFill>
                  <a:srgbClr val="3F762B"/>
                </a:solidFill>
              </a:defRPr>
            </a:lvl1pPr>
            <a:lvl2pPr>
              <a:defRPr sz="2400">
                <a:solidFill>
                  <a:srgbClr val="3F762B"/>
                </a:solidFill>
              </a:defRPr>
            </a:lvl2pPr>
            <a:lvl3pPr>
              <a:defRPr sz="2000">
                <a:solidFill>
                  <a:srgbClr val="3F762B"/>
                </a:solidFill>
              </a:defRPr>
            </a:lvl3pPr>
            <a:lvl4pPr>
              <a:defRPr sz="1800">
                <a:solidFill>
                  <a:srgbClr val="3F762B"/>
                </a:solidFill>
              </a:defRPr>
            </a:lvl4pPr>
            <a:lvl5pPr>
              <a:defRPr sz="1800">
                <a:solidFill>
                  <a:srgbClr val="3F762B"/>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25852" y="220717"/>
            <a:ext cx="935366" cy="876305"/>
          </a:xfrm>
          <a:prstGeom prst="rect">
            <a:avLst/>
          </a:prstGeom>
        </p:spPr>
      </p:pic>
    </p:spTree>
    <p:extLst>
      <p:ext uri="{BB962C8B-B14F-4D97-AF65-F5344CB8AC3E}">
        <p14:creationId xmlns:p14="http://schemas.microsoft.com/office/powerpoint/2010/main" val="3023756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94CAB63-83D1-4E68-AC5D-F39DA0C1E7A7}" type="datetimeFigureOut">
              <a:rPr lang="en-US" smtClean="0"/>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13E96C-9738-494C-B256-7BE69228E33E}" type="slidenum">
              <a:rPr lang="en-US" smtClean="0"/>
              <a:t>‹#›</a:t>
            </a:fld>
            <a:endParaRPr lang="en-US"/>
          </a:p>
        </p:txBody>
      </p:sp>
    </p:spTree>
    <p:extLst>
      <p:ext uri="{BB962C8B-B14F-4D97-AF65-F5344CB8AC3E}">
        <p14:creationId xmlns:p14="http://schemas.microsoft.com/office/powerpoint/2010/main" val="37851315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173355" y="243840"/>
            <a:ext cx="879348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8" y="6223832"/>
            <a:ext cx="1746805" cy="365125"/>
          </a:xfrm>
          <a:prstGeom prst="rect">
            <a:avLst/>
          </a:prstGeom>
        </p:spPr>
        <p:txBody>
          <a:bodyPr vert="horz" lIns="91440" tIns="45720" rIns="91440" bIns="45720" rtlCol="0" anchor="ctr"/>
          <a:lstStyle>
            <a:lvl1pPr algn="l">
              <a:defRPr sz="1200">
                <a:solidFill>
                  <a:schemeClr val="accent1"/>
                </a:solidFill>
              </a:defRPr>
            </a:lvl1pPr>
          </a:lstStyle>
          <a:p>
            <a:fld id="{62B82EDF-F15B-4CC9-89D2-0230D0E0570E}" type="datetimeFigureOut">
              <a:rPr lang="en-US" smtClean="0">
                <a:solidFill>
                  <a:srgbClr val="549E39"/>
                </a:solidFill>
              </a:rPr>
              <a:pPr/>
              <a:t>5/18/2018</a:t>
            </a:fld>
            <a:endParaRPr lang="en-US">
              <a:solidFill>
                <a:srgbClr val="549E39"/>
              </a:solidFill>
            </a:endParaRPr>
          </a:p>
        </p:txBody>
      </p:sp>
      <p:sp>
        <p:nvSpPr>
          <p:cNvPr id="5" name="Footer Placeholder 4"/>
          <p:cNvSpPr>
            <a:spLocks noGrp="1"/>
          </p:cNvSpPr>
          <p:nvPr>
            <p:ph type="ftr" sz="quarter" idx="3"/>
          </p:nvPr>
        </p:nvSpPr>
        <p:spPr>
          <a:xfrm>
            <a:off x="2961862" y="6223832"/>
            <a:ext cx="3538331" cy="365125"/>
          </a:xfrm>
          <a:prstGeom prst="rect">
            <a:avLst/>
          </a:prstGeom>
        </p:spPr>
        <p:txBody>
          <a:bodyPr vert="horz" lIns="91440" tIns="45720" rIns="91440" bIns="45720" rtlCol="0" anchor="ctr"/>
          <a:lstStyle>
            <a:lvl1pPr algn="ctr">
              <a:defRPr sz="1200">
                <a:solidFill>
                  <a:schemeClr val="accent1"/>
                </a:solidFill>
              </a:defRPr>
            </a:lvl1pPr>
          </a:lstStyle>
          <a:p>
            <a:endParaRPr lang="en-US">
              <a:solidFill>
                <a:srgbClr val="549E39"/>
              </a:solidFill>
            </a:endParaRPr>
          </a:p>
        </p:txBody>
      </p:sp>
      <p:sp>
        <p:nvSpPr>
          <p:cNvPr id="6" name="Slide Number Placeholder 5"/>
          <p:cNvSpPr>
            <a:spLocks noGrp="1"/>
          </p:cNvSpPr>
          <p:nvPr>
            <p:ph type="sldNum" sz="quarter" idx="4"/>
          </p:nvPr>
        </p:nvSpPr>
        <p:spPr>
          <a:xfrm>
            <a:off x="6997149" y="6223832"/>
            <a:ext cx="1279663" cy="365125"/>
          </a:xfrm>
          <a:prstGeom prst="rect">
            <a:avLst/>
          </a:prstGeom>
        </p:spPr>
        <p:txBody>
          <a:bodyPr vert="horz" lIns="91440" tIns="45720" rIns="91440" bIns="45720" rtlCol="0" anchor="ctr"/>
          <a:lstStyle>
            <a:lvl1pPr algn="r">
              <a:defRPr sz="1200">
                <a:solidFill>
                  <a:schemeClr val="accent1"/>
                </a:solidFill>
              </a:defRPr>
            </a:lvl1pPr>
          </a:lstStyle>
          <a:p>
            <a:fld id="{A6563412-00D9-4114-A8D3-4596E840221E}" type="slidenum">
              <a:rPr lang="en-US" smtClean="0">
                <a:solidFill>
                  <a:srgbClr val="549E39"/>
                </a:solidFill>
              </a:rPr>
              <a:pPr/>
              <a:t>‹#›</a:t>
            </a:fld>
            <a:endParaRPr lang="en-US">
              <a:solidFill>
                <a:srgbClr val="549E39"/>
              </a:solidFill>
            </a:endParaRPr>
          </a:p>
        </p:txBody>
      </p:sp>
    </p:spTree>
    <p:extLst>
      <p:ext uri="{BB962C8B-B14F-4D97-AF65-F5344CB8AC3E}">
        <p14:creationId xmlns:p14="http://schemas.microsoft.com/office/powerpoint/2010/main" val="3397032620"/>
      </p:ext>
    </p:extLst>
  </p:cSld>
  <p:clrMap bg1="lt1" tx1="dk1" bg2="lt2" tx2="dk2" accent1="accent1" accent2="accent2" accent3="accent3" accent4="accent4" accent5="accent5" accent6="accent6" hlink="hlink" folHlink="folHlink"/>
  <p:sldLayoutIdLst>
    <p:sldLayoutId id="2147483791" r:id="rId1"/>
    <p:sldLayoutId id="2147483796" r:id="rId2"/>
    <p:sldLayoutId id="2147483801" r:id="rId3"/>
    <p:sldLayoutId id="2147483811" r:id="rId4"/>
    <p:sldLayoutId id="2147483812" r:id="rId5"/>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mailto:tclower@gmu.edu"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mailto:mwhite34@gm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2668" y="897467"/>
            <a:ext cx="7958666" cy="5825065"/>
          </a:xfrm>
        </p:spPr>
        <p:txBody>
          <a:bodyPr>
            <a:normAutofit/>
          </a:bodyPr>
          <a:lstStyle/>
          <a:p>
            <a:pPr algn="ctr"/>
            <a:r>
              <a:rPr lang="en-US" sz="3200" b="1" dirty="0"/>
              <a:t>Session: Parks and Quality of Life</a:t>
            </a:r>
            <a:br>
              <a:rPr lang="en-US" sz="3200" b="1" dirty="0"/>
            </a:br>
            <a:br>
              <a:rPr lang="en-US" sz="2000" dirty="0"/>
            </a:br>
            <a:r>
              <a:rPr lang="en-US" sz="2000" dirty="0"/>
              <a:t>Terry </a:t>
            </a:r>
            <a:r>
              <a:rPr lang="en-US" sz="2000" dirty="0" err="1"/>
              <a:t>Clower</a:t>
            </a:r>
            <a:r>
              <a:rPr lang="en-US" sz="2000" dirty="0"/>
              <a:t>, Ph.D., Professor of Public Policy and Director, Center for Regional Analysis, George Mason University (GMU) </a:t>
            </a:r>
            <a:br>
              <a:rPr lang="en-US" sz="2000" dirty="0"/>
            </a:br>
            <a:br>
              <a:rPr lang="en-US" sz="2000" dirty="0"/>
            </a:br>
            <a:r>
              <a:rPr lang="en-US" sz="2000" dirty="0"/>
              <a:t>Mark White, Ph.D., Deputy Director, Center for Regional Analysis, GMU</a:t>
            </a:r>
            <a:br>
              <a:rPr lang="en-US" sz="2000" dirty="0"/>
            </a:br>
            <a:endParaRPr lang="en-US" sz="2000" b="1" dirty="0">
              <a:solidFill>
                <a:srgbClr val="6CA439"/>
              </a:solidFill>
              <a:latin typeface="Arial" panose="020B0604020202020204" pitchFamily="34" charset="0"/>
              <a:cs typeface="Arial" panose="020B0604020202020204" pitchFamily="34" charset="0"/>
            </a:endParaRPr>
          </a:p>
        </p:txBody>
      </p:sp>
      <p:sp>
        <p:nvSpPr>
          <p:cNvPr id="6" name="Rectangle 5"/>
          <p:cNvSpPr/>
          <p:nvPr/>
        </p:nvSpPr>
        <p:spPr>
          <a:xfrm>
            <a:off x="1" y="-16933"/>
            <a:ext cx="2895600" cy="178542"/>
          </a:xfrm>
          <a:prstGeom prst="rect">
            <a:avLst/>
          </a:prstGeom>
          <a:solidFill>
            <a:srgbClr val="6CA4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287911" y="-16933"/>
            <a:ext cx="2856089" cy="178542"/>
          </a:xfrm>
          <a:prstGeom prst="rect">
            <a:avLst/>
          </a:prstGeom>
          <a:solidFill>
            <a:srgbClr val="A031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895600" y="-16933"/>
            <a:ext cx="3392311" cy="178542"/>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610B7AF0-9311-4771-B3E2-A9C86D155A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5599" y="248378"/>
            <a:ext cx="3392311" cy="2191315"/>
          </a:xfrm>
          <a:prstGeom prst="rect">
            <a:avLst/>
          </a:prstGeom>
        </p:spPr>
      </p:pic>
    </p:spTree>
    <p:extLst>
      <p:ext uri="{BB962C8B-B14F-4D97-AF65-F5344CB8AC3E}">
        <p14:creationId xmlns:p14="http://schemas.microsoft.com/office/powerpoint/2010/main" val="2697330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Text Box 4"/>
          <p:cNvSpPr txBox="1">
            <a:spLocks noChangeArrowheads="1"/>
          </p:cNvSpPr>
          <p:nvPr/>
        </p:nvSpPr>
        <p:spPr bwMode="auto">
          <a:xfrm>
            <a:off x="3664472" y="6172230"/>
            <a:ext cx="1842557" cy="461665"/>
          </a:xfrm>
          <a:prstGeom prst="rect">
            <a:avLst/>
          </a:prstGeom>
          <a:noFill/>
          <a:ln w="12700">
            <a:noFill/>
            <a:miter lim="800000"/>
            <a:headEnd type="none" w="sm" len="sm"/>
            <a:tailEnd type="none" w="sm" len="sm"/>
          </a:ln>
        </p:spPr>
        <p:txBody>
          <a:bodyPr wrap="none">
            <a:spAutoFit/>
          </a:bodyPr>
          <a:lstStyle/>
          <a:p>
            <a:pPr algn="ctr"/>
            <a:r>
              <a:rPr lang="en-US" sz="2400" dirty="0">
                <a:solidFill>
                  <a:schemeClr val="accent1">
                    <a:lumMod val="75000"/>
                  </a:schemeClr>
                </a:solidFill>
              </a:rPr>
              <a:t>May 18, 2018</a:t>
            </a:r>
          </a:p>
        </p:txBody>
      </p:sp>
      <p:sp>
        <p:nvSpPr>
          <p:cNvPr id="34821" name="TextBox 4"/>
          <p:cNvSpPr txBox="1">
            <a:spLocks noChangeArrowheads="1"/>
          </p:cNvSpPr>
          <p:nvPr/>
        </p:nvSpPr>
        <p:spPr bwMode="auto">
          <a:xfrm>
            <a:off x="1211474" y="1274040"/>
            <a:ext cx="6851696" cy="2308324"/>
          </a:xfrm>
          <a:prstGeom prst="rect">
            <a:avLst/>
          </a:prstGeom>
          <a:noFill/>
          <a:ln w="9525">
            <a:noFill/>
            <a:miter lim="800000"/>
            <a:headEnd/>
            <a:tailEnd/>
          </a:ln>
        </p:spPr>
        <p:txBody>
          <a:bodyPr wrap="square">
            <a:spAutoFit/>
          </a:bodyPr>
          <a:lstStyle/>
          <a:p>
            <a:pPr algn="ctr"/>
            <a:r>
              <a:rPr lang="en-US" sz="3600" b="1" i="1" dirty="0">
                <a:solidFill>
                  <a:schemeClr val="accent1">
                    <a:lumMod val="75000"/>
                  </a:schemeClr>
                </a:solidFill>
              </a:rPr>
              <a:t>Promoting</a:t>
            </a:r>
          </a:p>
          <a:p>
            <a:pPr algn="ctr"/>
            <a:r>
              <a:rPr lang="en-US" sz="3600" b="1" i="1" dirty="0">
                <a:solidFill>
                  <a:schemeClr val="accent1">
                    <a:lumMod val="75000"/>
                  </a:schemeClr>
                </a:solidFill>
              </a:rPr>
              <a:t>Parks and Recreation's</a:t>
            </a:r>
          </a:p>
          <a:p>
            <a:pPr algn="ctr"/>
            <a:r>
              <a:rPr lang="en-US" sz="3600" b="1" i="1" dirty="0">
                <a:solidFill>
                  <a:schemeClr val="accent1">
                    <a:lumMod val="75000"/>
                  </a:schemeClr>
                </a:solidFill>
              </a:rPr>
              <a:t>Role in</a:t>
            </a:r>
          </a:p>
          <a:p>
            <a:pPr algn="ctr"/>
            <a:r>
              <a:rPr lang="en-US" sz="3600" b="1" i="1" dirty="0">
                <a:solidFill>
                  <a:schemeClr val="accent1">
                    <a:lumMod val="75000"/>
                  </a:schemeClr>
                </a:solidFill>
              </a:rPr>
              <a:t>Economic Development</a:t>
            </a:r>
          </a:p>
        </p:txBody>
      </p:sp>
      <p:sp>
        <p:nvSpPr>
          <p:cNvPr id="7" name="TextBox 6"/>
          <p:cNvSpPr txBox="1"/>
          <p:nvPr/>
        </p:nvSpPr>
        <p:spPr>
          <a:xfrm>
            <a:off x="389621" y="4038606"/>
            <a:ext cx="8495403" cy="523220"/>
          </a:xfrm>
          <a:prstGeom prst="rect">
            <a:avLst/>
          </a:prstGeom>
          <a:noFill/>
        </p:spPr>
        <p:txBody>
          <a:bodyPr wrap="none" rtlCol="0">
            <a:spAutoFit/>
          </a:bodyPr>
          <a:lstStyle/>
          <a:p>
            <a:pPr algn="ctr"/>
            <a:r>
              <a:rPr lang="en-US" sz="2800" dirty="0">
                <a:solidFill>
                  <a:schemeClr val="accent1">
                    <a:lumMod val="75000"/>
                  </a:schemeClr>
                </a:solidFill>
              </a:rPr>
              <a:t>Center for Regional Analysis at George Mason University</a:t>
            </a:r>
          </a:p>
        </p:txBody>
      </p:sp>
    </p:spTree>
    <p:extLst>
      <p:ext uri="{BB962C8B-B14F-4D97-AF65-F5344CB8AC3E}">
        <p14:creationId xmlns:p14="http://schemas.microsoft.com/office/powerpoint/2010/main" val="40860701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Parks &amp; Recreation</a:t>
            </a:r>
            <a:br>
              <a:rPr lang="en-US" dirty="0"/>
            </a:br>
            <a:r>
              <a:rPr lang="en-US" dirty="0"/>
              <a:t>Spur Economic Activity</a:t>
            </a:r>
          </a:p>
        </p:txBody>
      </p:sp>
      <p:sp>
        <p:nvSpPr>
          <p:cNvPr id="3" name="Content Placeholder 2"/>
          <p:cNvSpPr>
            <a:spLocks noGrp="1"/>
          </p:cNvSpPr>
          <p:nvPr>
            <p:ph idx="1"/>
          </p:nvPr>
        </p:nvSpPr>
        <p:spPr>
          <a:xfrm>
            <a:off x="584200" y="1711089"/>
            <a:ext cx="8178799" cy="4844954"/>
          </a:xfrm>
        </p:spPr>
        <p:txBody>
          <a:bodyPr>
            <a:normAutofit fontScale="92500" lnSpcReduction="20000"/>
          </a:bodyPr>
          <a:lstStyle/>
          <a:p>
            <a:r>
              <a:rPr lang="en-US" dirty="0"/>
              <a:t>Economic impacts</a:t>
            </a:r>
          </a:p>
          <a:p>
            <a:pPr lvl="1"/>
            <a:r>
              <a:rPr lang="en-US" dirty="0"/>
              <a:t>Park systems can be significant employers</a:t>
            </a:r>
          </a:p>
          <a:p>
            <a:pPr lvl="1"/>
            <a:r>
              <a:rPr lang="en-US" dirty="0"/>
              <a:t>Spending generates positive indirect and induced impacts</a:t>
            </a:r>
          </a:p>
          <a:p>
            <a:pPr lvl="1"/>
            <a:endParaRPr lang="en-US" dirty="0"/>
          </a:p>
          <a:p>
            <a:r>
              <a:rPr lang="en-US" dirty="0"/>
              <a:t>Local parks shape perceptions of quality of life and build a sense of place.</a:t>
            </a:r>
          </a:p>
          <a:p>
            <a:endParaRPr lang="en-US" dirty="0"/>
          </a:p>
          <a:p>
            <a:r>
              <a:rPr lang="en-US" dirty="0"/>
              <a:t>Investments in improving a community’s quality of life can support a virtuous cycle of growth. </a:t>
            </a:r>
          </a:p>
        </p:txBody>
      </p:sp>
    </p:spTree>
    <p:extLst>
      <p:ext uri="{BB962C8B-B14F-4D97-AF65-F5344CB8AC3E}">
        <p14:creationId xmlns:p14="http://schemas.microsoft.com/office/powerpoint/2010/main" val="1193247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7008" y="272934"/>
            <a:ext cx="6569338" cy="1310206"/>
          </a:xfrm>
        </p:spPr>
        <p:txBody>
          <a:bodyPr>
            <a:noAutofit/>
          </a:bodyPr>
          <a:lstStyle/>
          <a:p>
            <a:r>
              <a:rPr lang="en-US" sz="3600" dirty="0"/>
              <a:t>Quality-of-Life</a:t>
            </a:r>
            <a:br>
              <a:rPr lang="en-US" sz="3600" dirty="0"/>
            </a:br>
            <a:r>
              <a:rPr lang="en-US" sz="3600" dirty="0"/>
              <a:t>Supporting Role</a:t>
            </a:r>
            <a:br>
              <a:rPr lang="en-US" sz="3600" dirty="0"/>
            </a:br>
            <a:r>
              <a:rPr lang="en-US" sz="3600" dirty="0"/>
              <a:t>in Site Location Decisions</a:t>
            </a:r>
          </a:p>
        </p:txBody>
      </p:sp>
      <p:sp>
        <p:nvSpPr>
          <p:cNvPr id="3" name="Content Placeholder 2"/>
          <p:cNvSpPr>
            <a:spLocks noGrp="1"/>
          </p:cNvSpPr>
          <p:nvPr>
            <p:ph idx="1"/>
          </p:nvPr>
        </p:nvSpPr>
        <p:spPr>
          <a:xfrm>
            <a:off x="326227" y="1869175"/>
            <a:ext cx="8470899" cy="4708477"/>
          </a:xfrm>
        </p:spPr>
        <p:txBody>
          <a:bodyPr>
            <a:normAutofit fontScale="92500" lnSpcReduction="10000"/>
          </a:bodyPr>
          <a:lstStyle/>
          <a:p>
            <a:r>
              <a:rPr lang="en-US" dirty="0" err="1"/>
              <a:t>QoL</a:t>
            </a:r>
            <a:r>
              <a:rPr lang="en-US" dirty="0"/>
              <a:t> most important to firms that prioritize talent attraction and retention</a:t>
            </a:r>
          </a:p>
          <a:p>
            <a:pPr lvl="1"/>
            <a:r>
              <a:rPr lang="en-US" i="1" dirty="0"/>
              <a:t>Short-term:</a:t>
            </a:r>
            <a:r>
              <a:rPr lang="en-US" dirty="0"/>
              <a:t> relocation of key staff</a:t>
            </a:r>
          </a:p>
          <a:p>
            <a:pPr lvl="1"/>
            <a:r>
              <a:rPr lang="en-US" i="1" dirty="0"/>
              <a:t>Long-term:</a:t>
            </a:r>
            <a:r>
              <a:rPr lang="en-US" dirty="0"/>
              <a:t> ability to attract/retain highly educated, skilled workers</a:t>
            </a:r>
          </a:p>
          <a:p>
            <a:r>
              <a:rPr lang="en-US" dirty="0"/>
              <a:t>Companies that want places that reflect their corporate culture or values.</a:t>
            </a:r>
          </a:p>
          <a:p>
            <a:pPr lvl="1"/>
            <a:r>
              <a:rPr lang="en-US" dirty="0"/>
              <a:t>Small- and medium-sized, entrepreneurial or family-owned</a:t>
            </a:r>
          </a:p>
          <a:p>
            <a:pPr lvl="1"/>
            <a:r>
              <a:rPr lang="en-US" dirty="0"/>
              <a:t>Emphasis on outdoor recreation and lifestyle</a:t>
            </a:r>
          </a:p>
        </p:txBody>
      </p:sp>
    </p:spTree>
    <p:extLst>
      <p:ext uri="{BB962C8B-B14F-4D97-AF65-F5344CB8AC3E}">
        <p14:creationId xmlns:p14="http://schemas.microsoft.com/office/powerpoint/2010/main" val="2273479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3258" y="476134"/>
            <a:ext cx="6569338" cy="1098666"/>
          </a:xfrm>
        </p:spPr>
        <p:txBody>
          <a:bodyPr>
            <a:noAutofit/>
          </a:bodyPr>
          <a:lstStyle/>
          <a:p>
            <a:r>
              <a:rPr lang="en-US" sz="3200" dirty="0"/>
              <a:t>Where Does </a:t>
            </a:r>
            <a:r>
              <a:rPr lang="en-US" sz="3200" dirty="0" err="1"/>
              <a:t>QoL</a:t>
            </a:r>
            <a:r>
              <a:rPr lang="en-US" sz="3200" dirty="0"/>
              <a:t> Fit in the</a:t>
            </a:r>
            <a:br>
              <a:rPr lang="en-US" sz="3200" dirty="0"/>
            </a:br>
            <a:r>
              <a:rPr lang="en-US" sz="3200" dirty="0"/>
              <a:t>Site Location Process?</a:t>
            </a:r>
          </a:p>
        </p:txBody>
      </p:sp>
      <p:graphicFrame>
        <p:nvGraphicFramePr>
          <p:cNvPr id="4" name="Content Placeholder 3">
            <a:extLst>
              <a:ext uri="{FF2B5EF4-FFF2-40B4-BE49-F238E27FC236}">
                <a16:creationId xmlns:a16="http://schemas.microsoft.com/office/drawing/2014/main" id="{7DA6130B-C6EB-4A73-B649-25A4BE063425}"/>
              </a:ext>
            </a:extLst>
          </p:cNvPr>
          <p:cNvGraphicFramePr>
            <a:graphicFrameLocks/>
          </p:cNvGraphicFramePr>
          <p:nvPr>
            <p:extLst>
              <p:ext uri="{D42A27DB-BD31-4B8C-83A1-F6EECF244321}">
                <p14:modId xmlns:p14="http://schemas.microsoft.com/office/powerpoint/2010/main" val="2519358898"/>
              </p:ext>
            </p:extLst>
          </p:nvPr>
        </p:nvGraphicFramePr>
        <p:xfrm>
          <a:off x="264969" y="1405719"/>
          <a:ext cx="8545917" cy="54522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6482687" y="3534769"/>
            <a:ext cx="2306472" cy="1200329"/>
          </a:xfrm>
          <a:prstGeom prst="rect">
            <a:avLst/>
          </a:prstGeom>
          <a:solidFill>
            <a:srgbClr val="005C24">
              <a:alpha val="20000"/>
            </a:srgbClr>
          </a:solidFill>
          <a:ln>
            <a:solidFill>
              <a:srgbClr val="005C24"/>
            </a:solidFill>
          </a:ln>
        </p:spPr>
        <p:txBody>
          <a:bodyPr wrap="square" rtlCol="0">
            <a:spAutoFit/>
          </a:bodyPr>
          <a:lstStyle/>
          <a:p>
            <a:r>
              <a:rPr lang="en-US" i="1" dirty="0"/>
              <a:t>Does your local EDO use parks-related images or data in their marketing materials?</a:t>
            </a:r>
          </a:p>
        </p:txBody>
      </p:sp>
    </p:spTree>
    <p:extLst>
      <p:ext uri="{BB962C8B-B14F-4D97-AF65-F5344CB8AC3E}">
        <p14:creationId xmlns:p14="http://schemas.microsoft.com/office/powerpoint/2010/main" val="94499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You Contribute?</a:t>
            </a:r>
          </a:p>
        </p:txBody>
      </p:sp>
      <p:sp>
        <p:nvSpPr>
          <p:cNvPr id="3" name="Content Placeholder 2"/>
          <p:cNvSpPr>
            <a:spLocks noGrp="1"/>
          </p:cNvSpPr>
          <p:nvPr>
            <p:ph sz="half" idx="1"/>
          </p:nvPr>
        </p:nvSpPr>
        <p:spPr/>
        <p:txBody>
          <a:bodyPr>
            <a:normAutofit fontScale="92500" lnSpcReduction="20000"/>
          </a:bodyPr>
          <a:lstStyle/>
          <a:p>
            <a:r>
              <a:rPr lang="en-US" dirty="0"/>
              <a:t>Business attraction</a:t>
            </a:r>
          </a:p>
          <a:p>
            <a:pPr lvl="1"/>
            <a:r>
              <a:rPr lang="en-US" dirty="0"/>
              <a:t>Place making</a:t>
            </a:r>
          </a:p>
          <a:p>
            <a:pPr lvl="1"/>
            <a:r>
              <a:rPr lang="en-US" dirty="0"/>
              <a:t>Product development</a:t>
            </a:r>
          </a:p>
          <a:p>
            <a:pPr lvl="1"/>
            <a:endParaRPr lang="en-US" dirty="0"/>
          </a:p>
          <a:p>
            <a:r>
              <a:rPr lang="en-US" dirty="0"/>
              <a:t>Business retention and expansion</a:t>
            </a:r>
          </a:p>
          <a:p>
            <a:pPr lvl="1"/>
            <a:r>
              <a:rPr lang="en-US" dirty="0"/>
              <a:t>Engaging existing companies and workers</a:t>
            </a:r>
          </a:p>
          <a:p>
            <a:pPr lvl="1"/>
            <a:endParaRPr lang="en-US" dirty="0"/>
          </a:p>
          <a:p>
            <a:r>
              <a:rPr lang="en-US" dirty="0"/>
              <a:t>Talent attraction</a:t>
            </a:r>
          </a:p>
          <a:p>
            <a:pPr lvl="1"/>
            <a:r>
              <a:rPr lang="en-US" dirty="0"/>
              <a:t>Positive experiences can influence recruitment</a:t>
            </a:r>
          </a:p>
          <a:p>
            <a:pPr lvl="1"/>
            <a:r>
              <a:rPr lang="en-US" dirty="0"/>
              <a:t>First introductions to a place often occurs as visitors</a:t>
            </a:r>
          </a:p>
          <a:p>
            <a:pPr lvl="1"/>
            <a:endParaRPr lang="en-US" dirty="0"/>
          </a:p>
        </p:txBody>
      </p:sp>
      <p:sp>
        <p:nvSpPr>
          <p:cNvPr id="5" name="Content Placeholder 4"/>
          <p:cNvSpPr>
            <a:spLocks noGrp="1"/>
          </p:cNvSpPr>
          <p:nvPr>
            <p:ph sz="half" idx="2"/>
          </p:nvPr>
        </p:nvSpPr>
        <p:spPr>
          <a:xfrm>
            <a:off x="4919453" y="1272657"/>
            <a:ext cx="3848100" cy="633234"/>
          </a:xfrm>
        </p:spPr>
        <p:txBody>
          <a:bodyPr>
            <a:normAutofit fontScale="92500"/>
          </a:bodyPr>
          <a:lstStyle/>
          <a:p>
            <a:pPr marL="45720" indent="0">
              <a:buNone/>
            </a:pPr>
            <a:r>
              <a:rPr lang="en-US" b="1" dirty="0"/>
              <a:t>Falls Park, Greenville, SC</a:t>
            </a:r>
          </a:p>
        </p:txBody>
      </p:sp>
      <p:grpSp>
        <p:nvGrpSpPr>
          <p:cNvPr id="6" name="Group 5"/>
          <p:cNvGrpSpPr/>
          <p:nvPr/>
        </p:nvGrpSpPr>
        <p:grpSpPr>
          <a:xfrm>
            <a:off x="5014703" y="1905890"/>
            <a:ext cx="3657600" cy="4736592"/>
            <a:chOff x="4905233" y="1523753"/>
            <a:chExt cx="3657600" cy="4736592"/>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05233" y="1523753"/>
              <a:ext cx="3657600" cy="236829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05233" y="3892049"/>
              <a:ext cx="3657600" cy="236829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3309488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Engage Key Stakeholders!</a:t>
            </a:r>
          </a:p>
        </p:txBody>
      </p:sp>
      <p:sp>
        <p:nvSpPr>
          <p:cNvPr id="3" name="Content Placeholder 2"/>
          <p:cNvSpPr>
            <a:spLocks noGrp="1"/>
          </p:cNvSpPr>
          <p:nvPr>
            <p:ph sz="half" idx="1"/>
          </p:nvPr>
        </p:nvSpPr>
        <p:spPr>
          <a:xfrm>
            <a:off x="342900" y="1600202"/>
            <a:ext cx="4152900" cy="4525963"/>
          </a:xfrm>
        </p:spPr>
        <p:txBody>
          <a:bodyPr>
            <a:normAutofit/>
          </a:bodyPr>
          <a:lstStyle/>
          <a:p>
            <a:r>
              <a:rPr lang="en-US" dirty="0"/>
              <a:t>Economic development organizations</a:t>
            </a:r>
          </a:p>
          <a:p>
            <a:r>
              <a:rPr lang="en-US" dirty="0"/>
              <a:t>Civic boosters (e.g., chambers, CVBs)</a:t>
            </a:r>
          </a:p>
          <a:p>
            <a:r>
              <a:rPr lang="en-US" dirty="0"/>
              <a:t>Other municipal departments</a:t>
            </a:r>
          </a:p>
        </p:txBody>
      </p:sp>
      <p:sp>
        <p:nvSpPr>
          <p:cNvPr id="4" name="Content Placeholder 3"/>
          <p:cNvSpPr>
            <a:spLocks noGrp="1"/>
          </p:cNvSpPr>
          <p:nvPr>
            <p:ph sz="half" idx="2"/>
          </p:nvPr>
        </p:nvSpPr>
        <p:spPr>
          <a:xfrm>
            <a:off x="4648200" y="1600202"/>
            <a:ext cx="4279900" cy="4525963"/>
          </a:xfrm>
        </p:spPr>
        <p:txBody>
          <a:bodyPr/>
          <a:lstStyle/>
          <a:p>
            <a:r>
              <a:rPr lang="en-US" dirty="0"/>
              <a:t>Shapers of the built environment (e.g., developers)</a:t>
            </a:r>
          </a:p>
          <a:p>
            <a:r>
              <a:rPr lang="en-US" dirty="0"/>
              <a:t>Other P&amp;R organizations</a:t>
            </a:r>
          </a:p>
          <a:p>
            <a:r>
              <a:rPr lang="en-US" dirty="0"/>
              <a:t>Importantly, Park and Rec departments need an </a:t>
            </a:r>
            <a:r>
              <a:rPr lang="en-US" b="1" i="1" dirty="0"/>
              <a:t>engaged citizenry</a:t>
            </a:r>
            <a:r>
              <a:rPr lang="en-US" dirty="0"/>
              <a:t>.</a:t>
            </a:r>
          </a:p>
        </p:txBody>
      </p:sp>
    </p:spTree>
    <p:extLst>
      <p:ext uri="{BB962C8B-B14F-4D97-AF65-F5344CB8AC3E}">
        <p14:creationId xmlns:p14="http://schemas.microsoft.com/office/powerpoint/2010/main" val="1981210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277007" y="526934"/>
            <a:ext cx="6569338" cy="1098666"/>
          </a:xfrm>
        </p:spPr>
        <p:txBody>
          <a:bodyPr>
            <a:normAutofit fontScale="90000"/>
          </a:bodyPr>
          <a:lstStyle/>
          <a:p>
            <a:r>
              <a:rPr lang="en-US" dirty="0"/>
              <a:t>Provide Evidence of Your Value</a:t>
            </a:r>
          </a:p>
        </p:txBody>
      </p:sp>
      <p:sp>
        <p:nvSpPr>
          <p:cNvPr id="6" name="Content Placeholder 5"/>
          <p:cNvSpPr>
            <a:spLocks noGrp="1"/>
          </p:cNvSpPr>
          <p:nvPr>
            <p:ph idx="1"/>
          </p:nvPr>
        </p:nvSpPr>
        <p:spPr>
          <a:xfrm>
            <a:off x="859350" y="1794301"/>
            <a:ext cx="7404653" cy="4581099"/>
          </a:xfrm>
        </p:spPr>
        <p:txBody>
          <a:bodyPr>
            <a:normAutofit fontScale="92500" lnSpcReduction="20000"/>
          </a:bodyPr>
          <a:lstStyle/>
          <a:p>
            <a:pPr>
              <a:lnSpc>
                <a:spcPct val="100000"/>
              </a:lnSpc>
            </a:pPr>
            <a:r>
              <a:rPr lang="en-US" dirty="0"/>
              <a:t>Track and measure impacts</a:t>
            </a:r>
          </a:p>
          <a:p>
            <a:pPr lvl="1"/>
            <a:endParaRPr lang="en-US" dirty="0"/>
          </a:p>
          <a:p>
            <a:pPr>
              <a:lnSpc>
                <a:spcPct val="100000"/>
              </a:lnSpc>
            </a:pPr>
            <a:r>
              <a:rPr lang="en-US" dirty="0"/>
              <a:t>Identify key metrics</a:t>
            </a:r>
          </a:p>
          <a:p>
            <a:pPr lvl="1"/>
            <a:r>
              <a:rPr lang="en-US" dirty="0"/>
              <a:t># of bike commuters,</a:t>
            </a:r>
          </a:p>
          <a:p>
            <a:pPr lvl="1"/>
            <a:r>
              <a:rPr lang="en-US" dirty="0"/>
              <a:t># of park workers being hired for their first job, and/or</a:t>
            </a:r>
          </a:p>
          <a:p>
            <a:pPr lvl="1"/>
            <a:r>
              <a:rPr lang="en-US" dirty="0"/>
              <a:t># of companies and company employees that use parks and recreation facilities. </a:t>
            </a:r>
          </a:p>
          <a:p>
            <a:pPr lvl="1"/>
            <a:endParaRPr lang="en-US" dirty="0"/>
          </a:p>
          <a:p>
            <a:r>
              <a:rPr lang="en-US" dirty="0"/>
              <a:t>Collect compelling anecdotes</a:t>
            </a:r>
          </a:p>
        </p:txBody>
      </p:sp>
    </p:spTree>
    <p:extLst>
      <p:ext uri="{BB962C8B-B14F-4D97-AF65-F5344CB8AC3E}">
        <p14:creationId xmlns:p14="http://schemas.microsoft.com/office/powerpoint/2010/main" val="3469221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idx="1"/>
          </p:nvPr>
        </p:nvSpPr>
        <p:spPr/>
        <p:txBody>
          <a:bodyPr/>
          <a:lstStyle/>
          <a:p>
            <a:r>
              <a:rPr lang="en-US" dirty="0"/>
              <a:t>Dr. Terry Clower (</a:t>
            </a:r>
            <a:r>
              <a:rPr lang="en-US" dirty="0">
                <a:hlinkClick r:id="rId3"/>
              </a:rPr>
              <a:t>tclower@gmu.edu</a:t>
            </a:r>
            <a:r>
              <a:rPr lang="en-US" dirty="0"/>
              <a:t>)</a:t>
            </a:r>
          </a:p>
          <a:p>
            <a:endParaRPr lang="en-US" dirty="0"/>
          </a:p>
          <a:p>
            <a:r>
              <a:rPr lang="en-US" dirty="0"/>
              <a:t>Dr. Mark C. White (</a:t>
            </a:r>
            <a:r>
              <a:rPr lang="en-US" dirty="0">
                <a:hlinkClick r:id="rId4"/>
              </a:rPr>
              <a:t>mwhite34@gmu.edu</a:t>
            </a:r>
            <a:r>
              <a:rPr lang="en-US" dirty="0"/>
              <a:t>)</a:t>
            </a:r>
          </a:p>
          <a:p>
            <a:endParaRPr lang="en-US" dirty="0"/>
          </a:p>
        </p:txBody>
      </p:sp>
    </p:spTree>
    <p:extLst>
      <p:ext uri="{BB962C8B-B14F-4D97-AF65-F5344CB8AC3E}">
        <p14:creationId xmlns:p14="http://schemas.microsoft.com/office/powerpoint/2010/main" val="2813486774"/>
      </p:ext>
    </p:extLst>
  </p:cSld>
  <p:clrMapOvr>
    <a:masterClrMapping/>
  </p:clrMapOvr>
</p:sld>
</file>

<file path=ppt/theme/theme1.xml><?xml version="1.0" encoding="utf-8"?>
<a:theme xmlns:a="http://schemas.openxmlformats.org/drawingml/2006/main" name="4_Basis">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33034</TotalTime>
  <Words>572</Words>
  <Application>Microsoft Office PowerPoint</Application>
  <PresentationFormat>On-screen Show (4:3)</PresentationFormat>
  <Paragraphs>90</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Corbel</vt:lpstr>
      <vt:lpstr>4_Basis</vt:lpstr>
      <vt:lpstr>Session: Parks and Quality of Life  Terry Clower, Ph.D., Professor of Public Policy and Director, Center for Regional Analysis, George Mason University (GMU)   Mark White, Ph.D., Deputy Director, Center for Regional Analysis, GMU </vt:lpstr>
      <vt:lpstr>PowerPoint Presentation</vt:lpstr>
      <vt:lpstr>Parks &amp; Recreation Spur Economic Activity</vt:lpstr>
      <vt:lpstr>Quality-of-Life Supporting Role in Site Location Decisions</vt:lpstr>
      <vt:lpstr>Where Does QoL Fit in the Site Location Process?</vt:lpstr>
      <vt:lpstr>How Can You Contribute?</vt:lpstr>
      <vt:lpstr>Engage Key Stakeholders!</vt:lpstr>
      <vt:lpstr>Provide Evidence of Your Value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Terry L Clower</dc:creator>
  <cp:lastModifiedBy>Jayni Rasmussen</cp:lastModifiedBy>
  <cp:revision>846</cp:revision>
  <cp:lastPrinted>2018-05-08T20:12:23Z</cp:lastPrinted>
  <dcterms:created xsi:type="dcterms:W3CDTF">2016-03-24T18:24:40Z</dcterms:created>
  <dcterms:modified xsi:type="dcterms:W3CDTF">2018-05-18T14:07:03Z</dcterms:modified>
</cp:coreProperties>
</file>