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81" r:id="rId6"/>
    <p:sldMasterId id="2147483695" r:id="rId7"/>
    <p:sldMasterId id="2147483726" r:id="rId8"/>
    <p:sldMasterId id="2147483741" r:id="rId9"/>
  </p:sldMasterIdLst>
  <p:notesMasterIdLst>
    <p:notesMasterId r:id="rId60"/>
  </p:notesMasterIdLst>
  <p:handoutMasterIdLst>
    <p:handoutMasterId r:id="rId61"/>
  </p:handoutMasterIdLst>
  <p:sldIdLst>
    <p:sldId id="339" r:id="rId10"/>
    <p:sldId id="370" r:id="rId11"/>
    <p:sldId id="359" r:id="rId12"/>
    <p:sldId id="363" r:id="rId13"/>
    <p:sldId id="351" r:id="rId14"/>
    <p:sldId id="352" r:id="rId15"/>
    <p:sldId id="347" r:id="rId16"/>
    <p:sldId id="356" r:id="rId17"/>
    <p:sldId id="366" r:id="rId18"/>
    <p:sldId id="373" r:id="rId19"/>
    <p:sldId id="357" r:id="rId20"/>
    <p:sldId id="311" r:id="rId21"/>
    <p:sldId id="358" r:id="rId22"/>
    <p:sldId id="457" r:id="rId23"/>
    <p:sldId id="316" r:id="rId24"/>
    <p:sldId id="317" r:id="rId25"/>
    <p:sldId id="318" r:id="rId26"/>
    <p:sldId id="353" r:id="rId27"/>
    <p:sldId id="354" r:id="rId28"/>
    <p:sldId id="459" r:id="rId29"/>
    <p:sldId id="460" r:id="rId30"/>
    <p:sldId id="362" r:id="rId31"/>
    <p:sldId id="355" r:id="rId32"/>
    <p:sldId id="433" r:id="rId33"/>
    <p:sldId id="430" r:id="rId34"/>
    <p:sldId id="409" r:id="rId35"/>
    <p:sldId id="411" r:id="rId36"/>
    <p:sldId id="412" r:id="rId37"/>
    <p:sldId id="415" r:id="rId38"/>
    <p:sldId id="338" r:id="rId39"/>
    <p:sldId id="413" r:id="rId40"/>
    <p:sldId id="337" r:id="rId41"/>
    <p:sldId id="467" r:id="rId42"/>
    <p:sldId id="408" r:id="rId43"/>
    <p:sldId id="407" r:id="rId44"/>
    <p:sldId id="423" r:id="rId45"/>
    <p:sldId id="348" r:id="rId46"/>
    <p:sldId id="368" r:id="rId47"/>
    <p:sldId id="283" r:id="rId48"/>
    <p:sldId id="303" r:id="rId49"/>
    <p:sldId id="326" r:id="rId50"/>
    <p:sldId id="443" r:id="rId51"/>
    <p:sldId id="456" r:id="rId52"/>
    <p:sldId id="344" r:id="rId53"/>
    <p:sldId id="1754" r:id="rId54"/>
    <p:sldId id="1791" r:id="rId55"/>
    <p:sldId id="2089" r:id="rId56"/>
    <p:sldId id="1570" r:id="rId57"/>
    <p:sldId id="2112" r:id="rId58"/>
    <p:sldId id="46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7700"/>
    <a:srgbClr val="003478"/>
    <a:srgbClr val="00234E"/>
    <a:srgbClr val="002D56"/>
    <a:srgbClr val="7A9C49"/>
    <a:srgbClr val="D57E00"/>
    <a:srgbClr val="5D89B4"/>
    <a:srgbClr val="004C67"/>
    <a:srgbClr val="164D64"/>
    <a:srgbClr val="004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3" autoAdjust="0"/>
  </p:normalViewPr>
  <p:slideViewPr>
    <p:cSldViewPr snapToGrid="0">
      <p:cViewPr varScale="1">
        <p:scale>
          <a:sx n="78" d="100"/>
          <a:sy n="78" d="100"/>
        </p:scale>
        <p:origin x="115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83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0F2426-D76B-440F-A8E3-3195BF37B7E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DEF3DC9-B64C-493D-816B-2F3494BC319B}">
      <dgm:prSet phldrT="[Text]" custT="1"/>
      <dgm:spPr>
        <a:solidFill>
          <a:schemeClr val="accent6">
            <a:lumMod val="60000"/>
            <a:lumOff val="40000"/>
          </a:schemeClr>
        </a:solidFill>
        <a:ln>
          <a:solidFill>
            <a:srgbClr val="005596"/>
          </a:solidFill>
        </a:ln>
      </dgm:spPr>
      <dgm:t>
        <a:bodyPr/>
        <a:lstStyle/>
        <a:p>
          <a:r>
            <a:rPr lang="en-US" sz="2000" dirty="0">
              <a:solidFill>
                <a:srgbClr val="0070C0"/>
              </a:solidFill>
            </a:rPr>
            <a:t>Watershed Resiliency Strategy</a:t>
          </a:r>
        </a:p>
      </dgm:t>
    </dgm:pt>
    <dgm:pt modelId="{64EA4537-B742-4654-A8F4-DC0115C447DE}" type="parTrans" cxnId="{14E1ABF7-8C03-4115-ABBA-7EA5AB52C821}">
      <dgm:prSet/>
      <dgm:spPr/>
      <dgm:t>
        <a:bodyPr/>
        <a:lstStyle/>
        <a:p>
          <a:endParaRPr lang="en-US"/>
        </a:p>
      </dgm:t>
    </dgm:pt>
    <dgm:pt modelId="{0A8A3B79-C6ED-431C-9068-AB71093E147A}" type="sibTrans" cxnId="{14E1ABF7-8C03-4115-ABBA-7EA5AB52C821}">
      <dgm:prSet/>
      <dgm:spPr/>
      <dgm:t>
        <a:bodyPr/>
        <a:lstStyle/>
        <a:p>
          <a:endParaRPr lang="en-US"/>
        </a:p>
      </dgm:t>
    </dgm:pt>
    <dgm:pt modelId="{F7F1DC5B-76FC-41BE-B59F-11E9795C2B9B}">
      <dgm:prSet phldrT="[Text]"/>
      <dgm:spPr>
        <a:solidFill>
          <a:srgbClr val="002060"/>
        </a:solidFill>
      </dgm:spPr>
      <dgm:t>
        <a:bodyPr/>
        <a:lstStyle/>
        <a:p>
          <a:r>
            <a:rPr lang="en-US"/>
            <a:t>Costs </a:t>
          </a:r>
        </a:p>
      </dgm:t>
    </dgm:pt>
    <dgm:pt modelId="{28F6AAC0-92F5-4060-8EA0-98C6AAC513E0}" type="parTrans" cxnId="{852866B0-A10F-43DB-B9BB-DBD98DB8129D}">
      <dgm:prSet/>
      <dgm:spPr/>
      <dgm:t>
        <a:bodyPr/>
        <a:lstStyle/>
        <a:p>
          <a:endParaRPr lang="en-US"/>
        </a:p>
      </dgm:t>
    </dgm:pt>
    <dgm:pt modelId="{57DD6B7E-409F-4CF6-9BD1-7DC3E1B9D58D}" type="sibTrans" cxnId="{852866B0-A10F-43DB-B9BB-DBD98DB8129D}">
      <dgm:prSet/>
      <dgm:spPr/>
      <dgm:t>
        <a:bodyPr/>
        <a:lstStyle/>
        <a:p>
          <a:endParaRPr lang="en-US"/>
        </a:p>
      </dgm:t>
    </dgm:pt>
    <dgm:pt modelId="{C25F338C-EA40-4E3F-B785-98E6BDD5048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Synergies</a:t>
          </a:r>
        </a:p>
      </dgm:t>
    </dgm:pt>
    <dgm:pt modelId="{73D2CFB3-0BA8-4E9A-96AF-EF9E9E5D0C2F}" type="parTrans" cxnId="{FD24843E-A6B2-4AA5-B47A-71993E54258F}">
      <dgm:prSet/>
      <dgm:spPr/>
      <dgm:t>
        <a:bodyPr/>
        <a:lstStyle/>
        <a:p>
          <a:endParaRPr lang="en-US"/>
        </a:p>
      </dgm:t>
    </dgm:pt>
    <dgm:pt modelId="{CAAD808C-8E35-43D5-8B8C-4BDCD5EBC2E7}" type="sibTrans" cxnId="{FD24843E-A6B2-4AA5-B47A-71993E54258F}">
      <dgm:prSet/>
      <dgm:spPr/>
      <dgm:t>
        <a:bodyPr/>
        <a:lstStyle/>
        <a:p>
          <a:endParaRPr lang="en-US"/>
        </a:p>
      </dgm:t>
    </dgm:pt>
    <dgm:pt modelId="{51800866-2FCB-45B0-9F02-E75C41B12A4B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Social Resiliency</a:t>
          </a:r>
        </a:p>
      </dgm:t>
    </dgm:pt>
    <dgm:pt modelId="{8BE79251-E48B-46FE-A96D-F6FBC816BBF8}" type="parTrans" cxnId="{1F9E97A0-9E0D-44D8-9241-43B890595058}">
      <dgm:prSet/>
      <dgm:spPr/>
      <dgm:t>
        <a:bodyPr/>
        <a:lstStyle/>
        <a:p>
          <a:endParaRPr lang="en-US"/>
        </a:p>
      </dgm:t>
    </dgm:pt>
    <dgm:pt modelId="{DDC35C4D-5982-4433-A2DE-A136A193F4D9}" type="sibTrans" cxnId="{1F9E97A0-9E0D-44D8-9241-43B890595058}">
      <dgm:prSet/>
      <dgm:spPr/>
      <dgm:t>
        <a:bodyPr/>
        <a:lstStyle/>
        <a:p>
          <a:endParaRPr lang="en-US"/>
        </a:p>
      </dgm:t>
    </dgm:pt>
    <dgm:pt modelId="{0EA0F3A6-EF7C-475A-AF3A-B95FB95E7A8E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Risk &amp; Vulnerability</a:t>
          </a:r>
        </a:p>
      </dgm:t>
    </dgm:pt>
    <dgm:pt modelId="{A3A41A5B-33BC-4259-9CF1-A13F130AC239}" type="parTrans" cxnId="{652FF03E-A359-46F5-B387-815FF9F92EF0}">
      <dgm:prSet/>
      <dgm:spPr/>
      <dgm:t>
        <a:bodyPr/>
        <a:lstStyle/>
        <a:p>
          <a:endParaRPr lang="en-US"/>
        </a:p>
      </dgm:t>
    </dgm:pt>
    <dgm:pt modelId="{D6920BD0-BC71-4025-B383-07C028B3BF01}" type="sibTrans" cxnId="{652FF03E-A359-46F5-B387-815FF9F92EF0}">
      <dgm:prSet/>
      <dgm:spPr/>
      <dgm:t>
        <a:bodyPr/>
        <a:lstStyle/>
        <a:p>
          <a:endParaRPr lang="en-US"/>
        </a:p>
      </dgm:t>
    </dgm:pt>
    <dgm:pt modelId="{F4BFE43F-F364-4151-92D7-C00F73DA27F0}">
      <dgm:prSet phldrT="[Text]"/>
      <dgm:spPr>
        <a:solidFill>
          <a:srgbClr val="0070C0"/>
        </a:solidFill>
      </dgm:spPr>
      <dgm:t>
        <a:bodyPr/>
        <a:lstStyle/>
        <a:p>
          <a:r>
            <a:rPr lang="en-US"/>
            <a:t>Benefits</a:t>
          </a:r>
        </a:p>
      </dgm:t>
    </dgm:pt>
    <dgm:pt modelId="{A67E9A60-AF19-42DF-BCAD-CAF4C36888DF}" type="sibTrans" cxnId="{753B74AC-F0E0-443A-ACBA-FD4E90B8728D}">
      <dgm:prSet/>
      <dgm:spPr/>
      <dgm:t>
        <a:bodyPr/>
        <a:lstStyle/>
        <a:p>
          <a:endParaRPr lang="en-US"/>
        </a:p>
      </dgm:t>
    </dgm:pt>
    <dgm:pt modelId="{B3FB0327-C4B2-4A86-AD33-8D00AE498C61}" type="parTrans" cxnId="{753B74AC-F0E0-443A-ACBA-FD4E90B8728D}">
      <dgm:prSet/>
      <dgm:spPr/>
      <dgm:t>
        <a:bodyPr/>
        <a:lstStyle/>
        <a:p>
          <a:endParaRPr lang="en-US"/>
        </a:p>
      </dgm:t>
    </dgm:pt>
    <dgm:pt modelId="{DBAEB9F4-FAC9-4A7B-835C-781FDBDD1CC0}" type="pres">
      <dgm:prSet presAssocID="{9D0F2426-D76B-440F-A8E3-3195BF37B7E6}" presName="Name0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</dgm:pt>
    <dgm:pt modelId="{E695FB5C-A49B-4472-91AE-382197A64DAD}" type="pres">
      <dgm:prSet presAssocID="{1DEF3DC9-B64C-493D-816B-2F3494BC319B}" presName="root1" presStyleCnt="0"/>
      <dgm:spPr/>
    </dgm:pt>
    <dgm:pt modelId="{4652923E-D5D8-44D0-8072-A4380448263A}" type="pres">
      <dgm:prSet presAssocID="{1DEF3DC9-B64C-493D-816B-2F3494BC319B}" presName="LevelOneTextNode" presStyleLbl="node0" presStyleIdx="0" presStyleCnt="1" custScaleX="173995">
        <dgm:presLayoutVars>
          <dgm:chPref val="3"/>
        </dgm:presLayoutVars>
      </dgm:prSet>
      <dgm:spPr/>
    </dgm:pt>
    <dgm:pt modelId="{34ABE1A3-FA95-4ED5-AF68-7474B5535D1E}" type="pres">
      <dgm:prSet presAssocID="{1DEF3DC9-B64C-493D-816B-2F3494BC319B}" presName="level2hierChild" presStyleCnt="0"/>
      <dgm:spPr/>
    </dgm:pt>
    <dgm:pt modelId="{FB8193FC-F5C4-436F-A774-68A897F2810E}" type="pres">
      <dgm:prSet presAssocID="{28F6AAC0-92F5-4060-8EA0-98C6AAC513E0}" presName="conn2-1" presStyleLbl="parChTrans1D2" presStyleIdx="0" presStyleCnt="5"/>
      <dgm:spPr/>
    </dgm:pt>
    <dgm:pt modelId="{D1C25EDF-5EBD-41CF-976D-DF98DF258CD0}" type="pres">
      <dgm:prSet presAssocID="{28F6AAC0-92F5-4060-8EA0-98C6AAC513E0}" presName="connTx" presStyleLbl="parChTrans1D2" presStyleIdx="0" presStyleCnt="5"/>
      <dgm:spPr/>
    </dgm:pt>
    <dgm:pt modelId="{A6D7F44B-2DD6-4A58-A9E3-4E02AAD18AC7}" type="pres">
      <dgm:prSet presAssocID="{F7F1DC5B-76FC-41BE-B59F-11E9795C2B9B}" presName="root2" presStyleCnt="0"/>
      <dgm:spPr/>
    </dgm:pt>
    <dgm:pt modelId="{80CB4709-2F37-4D8B-AE86-FBD87B4CE375}" type="pres">
      <dgm:prSet presAssocID="{F7F1DC5B-76FC-41BE-B59F-11E9795C2B9B}" presName="LevelTwoTextNode" presStyleLbl="node2" presStyleIdx="0" presStyleCnt="5" custScaleX="136875">
        <dgm:presLayoutVars>
          <dgm:chPref val="3"/>
        </dgm:presLayoutVars>
      </dgm:prSet>
      <dgm:spPr/>
    </dgm:pt>
    <dgm:pt modelId="{096A663D-B11A-40B9-BAA9-DFDB453885A3}" type="pres">
      <dgm:prSet presAssocID="{F7F1DC5B-76FC-41BE-B59F-11E9795C2B9B}" presName="level3hierChild" presStyleCnt="0"/>
      <dgm:spPr/>
    </dgm:pt>
    <dgm:pt modelId="{E9003004-064D-4894-8A7E-99C9ADB95FAD}" type="pres">
      <dgm:prSet presAssocID="{B3FB0327-C4B2-4A86-AD33-8D00AE498C61}" presName="conn2-1" presStyleLbl="parChTrans1D2" presStyleIdx="1" presStyleCnt="5"/>
      <dgm:spPr/>
    </dgm:pt>
    <dgm:pt modelId="{71764040-14DB-4E3C-8016-E3D39709C2A0}" type="pres">
      <dgm:prSet presAssocID="{B3FB0327-C4B2-4A86-AD33-8D00AE498C61}" presName="connTx" presStyleLbl="parChTrans1D2" presStyleIdx="1" presStyleCnt="5"/>
      <dgm:spPr/>
    </dgm:pt>
    <dgm:pt modelId="{EB49A1D6-B4D1-48A7-8812-4E631264BC85}" type="pres">
      <dgm:prSet presAssocID="{F4BFE43F-F364-4151-92D7-C00F73DA27F0}" presName="root2" presStyleCnt="0"/>
      <dgm:spPr/>
    </dgm:pt>
    <dgm:pt modelId="{4F6F34B9-2C97-4862-B17B-DE522BAF1881}" type="pres">
      <dgm:prSet presAssocID="{F4BFE43F-F364-4151-92D7-C00F73DA27F0}" presName="LevelTwoTextNode" presStyleLbl="node2" presStyleIdx="1" presStyleCnt="5" custScaleX="136875">
        <dgm:presLayoutVars>
          <dgm:chPref val="3"/>
        </dgm:presLayoutVars>
      </dgm:prSet>
      <dgm:spPr/>
    </dgm:pt>
    <dgm:pt modelId="{8B72A609-FAE4-476B-BA99-56CACF6618DE}" type="pres">
      <dgm:prSet presAssocID="{F4BFE43F-F364-4151-92D7-C00F73DA27F0}" presName="level3hierChild" presStyleCnt="0"/>
      <dgm:spPr/>
    </dgm:pt>
    <dgm:pt modelId="{70213496-9C60-4888-8C36-F54B4BDA82EA}" type="pres">
      <dgm:prSet presAssocID="{A3A41A5B-33BC-4259-9CF1-A13F130AC239}" presName="conn2-1" presStyleLbl="parChTrans1D2" presStyleIdx="2" presStyleCnt="5"/>
      <dgm:spPr/>
    </dgm:pt>
    <dgm:pt modelId="{C1DC5EBB-A853-4529-9782-9E4C84B79147}" type="pres">
      <dgm:prSet presAssocID="{A3A41A5B-33BC-4259-9CF1-A13F130AC239}" presName="connTx" presStyleLbl="parChTrans1D2" presStyleIdx="2" presStyleCnt="5"/>
      <dgm:spPr/>
    </dgm:pt>
    <dgm:pt modelId="{8FA8A903-9BA7-4A3B-A4A6-D3F047F60E4B}" type="pres">
      <dgm:prSet presAssocID="{0EA0F3A6-EF7C-475A-AF3A-B95FB95E7A8E}" presName="root2" presStyleCnt="0"/>
      <dgm:spPr/>
    </dgm:pt>
    <dgm:pt modelId="{C614AAB8-0879-4EBB-80CB-7A33FA4D3B5E}" type="pres">
      <dgm:prSet presAssocID="{0EA0F3A6-EF7C-475A-AF3A-B95FB95E7A8E}" presName="LevelTwoTextNode" presStyleLbl="node2" presStyleIdx="2" presStyleCnt="5" custScaleX="136875">
        <dgm:presLayoutVars>
          <dgm:chPref val="3"/>
        </dgm:presLayoutVars>
      </dgm:prSet>
      <dgm:spPr/>
    </dgm:pt>
    <dgm:pt modelId="{8C9191DB-0887-481E-A3F6-CEFBC2C194A0}" type="pres">
      <dgm:prSet presAssocID="{0EA0F3A6-EF7C-475A-AF3A-B95FB95E7A8E}" presName="level3hierChild" presStyleCnt="0"/>
      <dgm:spPr/>
    </dgm:pt>
    <dgm:pt modelId="{F3402B14-E22E-4B3E-88B7-CBEC56D0DD6A}" type="pres">
      <dgm:prSet presAssocID="{73D2CFB3-0BA8-4E9A-96AF-EF9E9E5D0C2F}" presName="conn2-1" presStyleLbl="parChTrans1D2" presStyleIdx="3" presStyleCnt="5"/>
      <dgm:spPr/>
    </dgm:pt>
    <dgm:pt modelId="{137A6D09-B628-4FFE-8C06-405FB851E47F}" type="pres">
      <dgm:prSet presAssocID="{73D2CFB3-0BA8-4E9A-96AF-EF9E9E5D0C2F}" presName="connTx" presStyleLbl="parChTrans1D2" presStyleIdx="3" presStyleCnt="5"/>
      <dgm:spPr/>
    </dgm:pt>
    <dgm:pt modelId="{3AC48A6A-6DDD-428E-93CA-7DA6E3025CC4}" type="pres">
      <dgm:prSet presAssocID="{C25F338C-EA40-4E3F-B785-98E6BDD5048E}" presName="root2" presStyleCnt="0"/>
      <dgm:spPr/>
    </dgm:pt>
    <dgm:pt modelId="{F5E7CE01-D4B8-40A7-A64D-37D40A99EFB8}" type="pres">
      <dgm:prSet presAssocID="{C25F338C-EA40-4E3F-B785-98E6BDD5048E}" presName="LevelTwoTextNode" presStyleLbl="node2" presStyleIdx="3" presStyleCnt="5" custScaleX="136875">
        <dgm:presLayoutVars>
          <dgm:chPref val="3"/>
        </dgm:presLayoutVars>
      </dgm:prSet>
      <dgm:spPr/>
    </dgm:pt>
    <dgm:pt modelId="{4C8F29D3-BA9E-41DA-AF6E-98BE6BF90ED1}" type="pres">
      <dgm:prSet presAssocID="{C25F338C-EA40-4E3F-B785-98E6BDD5048E}" presName="level3hierChild" presStyleCnt="0"/>
      <dgm:spPr/>
    </dgm:pt>
    <dgm:pt modelId="{2661E431-3927-40E8-B809-67BBD15BB7F5}" type="pres">
      <dgm:prSet presAssocID="{8BE79251-E48B-46FE-A96D-F6FBC816BBF8}" presName="conn2-1" presStyleLbl="parChTrans1D2" presStyleIdx="4" presStyleCnt="5"/>
      <dgm:spPr/>
    </dgm:pt>
    <dgm:pt modelId="{8AE10792-3FE5-493C-8E67-D3AD93BFBE4D}" type="pres">
      <dgm:prSet presAssocID="{8BE79251-E48B-46FE-A96D-F6FBC816BBF8}" presName="connTx" presStyleLbl="parChTrans1D2" presStyleIdx="4" presStyleCnt="5"/>
      <dgm:spPr/>
    </dgm:pt>
    <dgm:pt modelId="{4A7D225A-AC05-4E16-8BB9-8558AEAF9DA1}" type="pres">
      <dgm:prSet presAssocID="{51800866-2FCB-45B0-9F02-E75C41B12A4B}" presName="root2" presStyleCnt="0"/>
      <dgm:spPr/>
    </dgm:pt>
    <dgm:pt modelId="{0A7BDAFC-760D-4C6D-9342-8FB2EC575017}" type="pres">
      <dgm:prSet presAssocID="{51800866-2FCB-45B0-9F02-E75C41B12A4B}" presName="LevelTwoTextNode" presStyleLbl="node2" presStyleIdx="4" presStyleCnt="5" custScaleX="136875">
        <dgm:presLayoutVars>
          <dgm:chPref val="3"/>
        </dgm:presLayoutVars>
      </dgm:prSet>
      <dgm:spPr/>
    </dgm:pt>
    <dgm:pt modelId="{D5E38BF2-6C12-40F8-BE2C-A0D0AC583D10}" type="pres">
      <dgm:prSet presAssocID="{51800866-2FCB-45B0-9F02-E75C41B12A4B}" presName="level3hierChild" presStyleCnt="0"/>
      <dgm:spPr/>
    </dgm:pt>
  </dgm:ptLst>
  <dgm:cxnLst>
    <dgm:cxn modelId="{4ABC060D-CAAA-4C9A-9172-D9CE0F3391C8}" type="presOf" srcId="{1DEF3DC9-B64C-493D-816B-2F3494BC319B}" destId="{4652923E-D5D8-44D0-8072-A4380448263A}" srcOrd="0" destOrd="0" presId="urn:microsoft.com/office/officeart/2008/layout/HorizontalMultiLevelHierarchy"/>
    <dgm:cxn modelId="{6C9E4A11-F54F-41EF-A84F-D485002438DD}" type="presOf" srcId="{C25F338C-EA40-4E3F-B785-98E6BDD5048E}" destId="{F5E7CE01-D4B8-40A7-A64D-37D40A99EFB8}" srcOrd="0" destOrd="0" presId="urn:microsoft.com/office/officeart/2008/layout/HorizontalMultiLevelHierarchy"/>
    <dgm:cxn modelId="{F8D5C216-3358-40BA-89B1-D3F90921317A}" type="presOf" srcId="{73D2CFB3-0BA8-4E9A-96AF-EF9E9E5D0C2F}" destId="{F3402B14-E22E-4B3E-88B7-CBEC56D0DD6A}" srcOrd="0" destOrd="0" presId="urn:microsoft.com/office/officeart/2008/layout/HorizontalMultiLevelHierarchy"/>
    <dgm:cxn modelId="{952F0525-74AB-4F08-8B05-B15F4067DAC1}" type="presOf" srcId="{8BE79251-E48B-46FE-A96D-F6FBC816BBF8}" destId="{2661E431-3927-40E8-B809-67BBD15BB7F5}" srcOrd="0" destOrd="0" presId="urn:microsoft.com/office/officeart/2008/layout/HorizontalMultiLevelHierarchy"/>
    <dgm:cxn modelId="{F1A0FD29-938F-4F58-B039-F041D8AF6D66}" type="presOf" srcId="{0EA0F3A6-EF7C-475A-AF3A-B95FB95E7A8E}" destId="{C614AAB8-0879-4EBB-80CB-7A33FA4D3B5E}" srcOrd="0" destOrd="0" presId="urn:microsoft.com/office/officeart/2008/layout/HorizontalMultiLevelHierarchy"/>
    <dgm:cxn modelId="{C0B88C35-D66B-4677-93F1-85F9B78B1123}" type="presOf" srcId="{F4BFE43F-F364-4151-92D7-C00F73DA27F0}" destId="{4F6F34B9-2C97-4862-B17B-DE522BAF1881}" srcOrd="0" destOrd="0" presId="urn:microsoft.com/office/officeart/2008/layout/HorizontalMultiLevelHierarchy"/>
    <dgm:cxn modelId="{FD24843E-A6B2-4AA5-B47A-71993E54258F}" srcId="{1DEF3DC9-B64C-493D-816B-2F3494BC319B}" destId="{C25F338C-EA40-4E3F-B785-98E6BDD5048E}" srcOrd="3" destOrd="0" parTransId="{73D2CFB3-0BA8-4E9A-96AF-EF9E9E5D0C2F}" sibTransId="{CAAD808C-8E35-43D5-8B8C-4BDCD5EBC2E7}"/>
    <dgm:cxn modelId="{652FF03E-A359-46F5-B387-815FF9F92EF0}" srcId="{1DEF3DC9-B64C-493D-816B-2F3494BC319B}" destId="{0EA0F3A6-EF7C-475A-AF3A-B95FB95E7A8E}" srcOrd="2" destOrd="0" parTransId="{A3A41A5B-33BC-4259-9CF1-A13F130AC239}" sibTransId="{D6920BD0-BC71-4025-B383-07C028B3BF01}"/>
    <dgm:cxn modelId="{1CD30C43-E4B1-4A23-BFB1-774F7E77CEF6}" type="presOf" srcId="{73D2CFB3-0BA8-4E9A-96AF-EF9E9E5D0C2F}" destId="{137A6D09-B628-4FFE-8C06-405FB851E47F}" srcOrd="1" destOrd="0" presId="urn:microsoft.com/office/officeart/2008/layout/HorizontalMultiLevelHierarchy"/>
    <dgm:cxn modelId="{3C937B70-5641-4B81-9143-5B14B4944494}" type="presOf" srcId="{B3FB0327-C4B2-4A86-AD33-8D00AE498C61}" destId="{71764040-14DB-4E3C-8016-E3D39709C2A0}" srcOrd="1" destOrd="0" presId="urn:microsoft.com/office/officeart/2008/layout/HorizontalMultiLevelHierarchy"/>
    <dgm:cxn modelId="{3CA5C37E-1271-494A-8E91-79901218C9C6}" type="presOf" srcId="{A3A41A5B-33BC-4259-9CF1-A13F130AC239}" destId="{70213496-9C60-4888-8C36-F54B4BDA82EA}" srcOrd="0" destOrd="0" presId="urn:microsoft.com/office/officeart/2008/layout/HorizontalMultiLevelHierarchy"/>
    <dgm:cxn modelId="{E0FE9390-FC00-47E1-B0DF-EE5D9BE7AB30}" type="presOf" srcId="{F7F1DC5B-76FC-41BE-B59F-11E9795C2B9B}" destId="{80CB4709-2F37-4D8B-AE86-FBD87B4CE375}" srcOrd="0" destOrd="0" presId="urn:microsoft.com/office/officeart/2008/layout/HorizontalMultiLevelHierarchy"/>
    <dgm:cxn modelId="{1F9E97A0-9E0D-44D8-9241-43B890595058}" srcId="{1DEF3DC9-B64C-493D-816B-2F3494BC319B}" destId="{51800866-2FCB-45B0-9F02-E75C41B12A4B}" srcOrd="4" destOrd="0" parTransId="{8BE79251-E48B-46FE-A96D-F6FBC816BBF8}" sibTransId="{DDC35C4D-5982-4433-A2DE-A136A193F4D9}"/>
    <dgm:cxn modelId="{6B6F13A2-E5F2-48C2-BBC0-901C30695558}" type="presOf" srcId="{28F6AAC0-92F5-4060-8EA0-98C6AAC513E0}" destId="{D1C25EDF-5EBD-41CF-976D-DF98DF258CD0}" srcOrd="1" destOrd="0" presId="urn:microsoft.com/office/officeart/2008/layout/HorizontalMultiLevelHierarchy"/>
    <dgm:cxn modelId="{3E6321A6-326B-4B23-909C-D709A291C019}" type="presOf" srcId="{9D0F2426-D76B-440F-A8E3-3195BF37B7E6}" destId="{DBAEB9F4-FAC9-4A7B-835C-781FDBDD1CC0}" srcOrd="0" destOrd="0" presId="urn:microsoft.com/office/officeart/2008/layout/HorizontalMultiLevelHierarchy"/>
    <dgm:cxn modelId="{0404D6A8-C214-4C7C-A9C7-F02FCBD0746B}" type="presOf" srcId="{51800866-2FCB-45B0-9F02-E75C41B12A4B}" destId="{0A7BDAFC-760D-4C6D-9342-8FB2EC575017}" srcOrd="0" destOrd="0" presId="urn:microsoft.com/office/officeart/2008/layout/HorizontalMultiLevelHierarchy"/>
    <dgm:cxn modelId="{753B74AC-F0E0-443A-ACBA-FD4E90B8728D}" srcId="{1DEF3DC9-B64C-493D-816B-2F3494BC319B}" destId="{F4BFE43F-F364-4151-92D7-C00F73DA27F0}" srcOrd="1" destOrd="0" parTransId="{B3FB0327-C4B2-4A86-AD33-8D00AE498C61}" sibTransId="{A67E9A60-AF19-42DF-BCAD-CAF4C36888DF}"/>
    <dgm:cxn modelId="{852866B0-A10F-43DB-B9BB-DBD98DB8129D}" srcId="{1DEF3DC9-B64C-493D-816B-2F3494BC319B}" destId="{F7F1DC5B-76FC-41BE-B59F-11E9795C2B9B}" srcOrd="0" destOrd="0" parTransId="{28F6AAC0-92F5-4060-8EA0-98C6AAC513E0}" sibTransId="{57DD6B7E-409F-4CF6-9BD1-7DC3E1B9D58D}"/>
    <dgm:cxn modelId="{B01A95D5-35FE-4E93-99C3-E972A4391E36}" type="presOf" srcId="{28F6AAC0-92F5-4060-8EA0-98C6AAC513E0}" destId="{FB8193FC-F5C4-436F-A774-68A897F2810E}" srcOrd="0" destOrd="0" presId="urn:microsoft.com/office/officeart/2008/layout/HorizontalMultiLevelHierarchy"/>
    <dgm:cxn modelId="{D184BDDE-F9FE-491D-9BF5-E848331C68A1}" type="presOf" srcId="{A3A41A5B-33BC-4259-9CF1-A13F130AC239}" destId="{C1DC5EBB-A853-4529-9782-9E4C84B79147}" srcOrd="1" destOrd="0" presId="urn:microsoft.com/office/officeart/2008/layout/HorizontalMultiLevelHierarchy"/>
    <dgm:cxn modelId="{A8E17EE1-E9CC-4A4B-91B1-5A3A6D2FDE4E}" type="presOf" srcId="{B3FB0327-C4B2-4A86-AD33-8D00AE498C61}" destId="{E9003004-064D-4894-8A7E-99C9ADB95FAD}" srcOrd="0" destOrd="0" presId="urn:microsoft.com/office/officeart/2008/layout/HorizontalMultiLevelHierarchy"/>
    <dgm:cxn modelId="{CE0D49EC-38FB-44AB-8AC6-3465F65D8D7A}" type="presOf" srcId="{8BE79251-E48B-46FE-A96D-F6FBC816BBF8}" destId="{8AE10792-3FE5-493C-8E67-D3AD93BFBE4D}" srcOrd="1" destOrd="0" presId="urn:microsoft.com/office/officeart/2008/layout/HorizontalMultiLevelHierarchy"/>
    <dgm:cxn modelId="{14E1ABF7-8C03-4115-ABBA-7EA5AB52C821}" srcId="{9D0F2426-D76B-440F-A8E3-3195BF37B7E6}" destId="{1DEF3DC9-B64C-493D-816B-2F3494BC319B}" srcOrd="0" destOrd="0" parTransId="{64EA4537-B742-4654-A8F4-DC0115C447DE}" sibTransId="{0A8A3B79-C6ED-431C-9068-AB71093E147A}"/>
    <dgm:cxn modelId="{B55C3701-916C-47E6-AF5C-92736176F0AB}" type="presParOf" srcId="{DBAEB9F4-FAC9-4A7B-835C-781FDBDD1CC0}" destId="{E695FB5C-A49B-4472-91AE-382197A64DAD}" srcOrd="0" destOrd="0" presId="urn:microsoft.com/office/officeart/2008/layout/HorizontalMultiLevelHierarchy"/>
    <dgm:cxn modelId="{E0F72BA7-7D25-4B97-9676-5BC21BD991D0}" type="presParOf" srcId="{E695FB5C-A49B-4472-91AE-382197A64DAD}" destId="{4652923E-D5D8-44D0-8072-A4380448263A}" srcOrd="0" destOrd="0" presId="urn:microsoft.com/office/officeart/2008/layout/HorizontalMultiLevelHierarchy"/>
    <dgm:cxn modelId="{4FC1D37E-67EF-4774-88E1-FE9E81CA43AA}" type="presParOf" srcId="{E695FB5C-A49B-4472-91AE-382197A64DAD}" destId="{34ABE1A3-FA95-4ED5-AF68-7474B5535D1E}" srcOrd="1" destOrd="0" presId="urn:microsoft.com/office/officeart/2008/layout/HorizontalMultiLevelHierarchy"/>
    <dgm:cxn modelId="{12E0ED18-7A07-44F7-9C59-9DE87FF47BA6}" type="presParOf" srcId="{34ABE1A3-FA95-4ED5-AF68-7474B5535D1E}" destId="{FB8193FC-F5C4-436F-A774-68A897F2810E}" srcOrd="0" destOrd="0" presId="urn:microsoft.com/office/officeart/2008/layout/HorizontalMultiLevelHierarchy"/>
    <dgm:cxn modelId="{0A2EB593-2F81-4318-B7F8-29A8FEDA93B8}" type="presParOf" srcId="{FB8193FC-F5C4-436F-A774-68A897F2810E}" destId="{D1C25EDF-5EBD-41CF-976D-DF98DF258CD0}" srcOrd="0" destOrd="0" presId="urn:microsoft.com/office/officeart/2008/layout/HorizontalMultiLevelHierarchy"/>
    <dgm:cxn modelId="{9D0370B9-7D06-448C-A781-6BA66FB22457}" type="presParOf" srcId="{34ABE1A3-FA95-4ED5-AF68-7474B5535D1E}" destId="{A6D7F44B-2DD6-4A58-A9E3-4E02AAD18AC7}" srcOrd="1" destOrd="0" presId="urn:microsoft.com/office/officeart/2008/layout/HorizontalMultiLevelHierarchy"/>
    <dgm:cxn modelId="{EA671861-B5DA-410E-A11E-6C267D9D1C70}" type="presParOf" srcId="{A6D7F44B-2DD6-4A58-A9E3-4E02AAD18AC7}" destId="{80CB4709-2F37-4D8B-AE86-FBD87B4CE375}" srcOrd="0" destOrd="0" presId="urn:microsoft.com/office/officeart/2008/layout/HorizontalMultiLevelHierarchy"/>
    <dgm:cxn modelId="{7800AB72-8322-46D8-A9FC-1889F8AD20DD}" type="presParOf" srcId="{A6D7F44B-2DD6-4A58-A9E3-4E02AAD18AC7}" destId="{096A663D-B11A-40B9-BAA9-DFDB453885A3}" srcOrd="1" destOrd="0" presId="urn:microsoft.com/office/officeart/2008/layout/HorizontalMultiLevelHierarchy"/>
    <dgm:cxn modelId="{4364A35E-C3F5-4F11-BD34-08FA3E7D2D11}" type="presParOf" srcId="{34ABE1A3-FA95-4ED5-AF68-7474B5535D1E}" destId="{E9003004-064D-4894-8A7E-99C9ADB95FAD}" srcOrd="2" destOrd="0" presId="urn:microsoft.com/office/officeart/2008/layout/HorizontalMultiLevelHierarchy"/>
    <dgm:cxn modelId="{588ED85D-E7C0-420C-8F3C-86446B43E22B}" type="presParOf" srcId="{E9003004-064D-4894-8A7E-99C9ADB95FAD}" destId="{71764040-14DB-4E3C-8016-E3D39709C2A0}" srcOrd="0" destOrd="0" presId="urn:microsoft.com/office/officeart/2008/layout/HorizontalMultiLevelHierarchy"/>
    <dgm:cxn modelId="{9F89418E-1FD0-4F51-BF29-31B70E5EAC00}" type="presParOf" srcId="{34ABE1A3-FA95-4ED5-AF68-7474B5535D1E}" destId="{EB49A1D6-B4D1-48A7-8812-4E631264BC85}" srcOrd="3" destOrd="0" presId="urn:microsoft.com/office/officeart/2008/layout/HorizontalMultiLevelHierarchy"/>
    <dgm:cxn modelId="{66BE027A-BBCD-4354-B640-FAF37A91CEAD}" type="presParOf" srcId="{EB49A1D6-B4D1-48A7-8812-4E631264BC85}" destId="{4F6F34B9-2C97-4862-B17B-DE522BAF1881}" srcOrd="0" destOrd="0" presId="urn:microsoft.com/office/officeart/2008/layout/HorizontalMultiLevelHierarchy"/>
    <dgm:cxn modelId="{4DAF21A2-DD7C-46A4-9521-A4086554DA0C}" type="presParOf" srcId="{EB49A1D6-B4D1-48A7-8812-4E631264BC85}" destId="{8B72A609-FAE4-476B-BA99-56CACF6618DE}" srcOrd="1" destOrd="0" presId="urn:microsoft.com/office/officeart/2008/layout/HorizontalMultiLevelHierarchy"/>
    <dgm:cxn modelId="{E13178C3-22EE-4A55-AFE7-3189F3A5F838}" type="presParOf" srcId="{34ABE1A3-FA95-4ED5-AF68-7474B5535D1E}" destId="{70213496-9C60-4888-8C36-F54B4BDA82EA}" srcOrd="4" destOrd="0" presId="urn:microsoft.com/office/officeart/2008/layout/HorizontalMultiLevelHierarchy"/>
    <dgm:cxn modelId="{22D8C5B0-CD96-43FD-89D9-9C983AE9C448}" type="presParOf" srcId="{70213496-9C60-4888-8C36-F54B4BDA82EA}" destId="{C1DC5EBB-A853-4529-9782-9E4C84B79147}" srcOrd="0" destOrd="0" presId="urn:microsoft.com/office/officeart/2008/layout/HorizontalMultiLevelHierarchy"/>
    <dgm:cxn modelId="{C412F256-C17E-4F29-B382-8946652EBB2D}" type="presParOf" srcId="{34ABE1A3-FA95-4ED5-AF68-7474B5535D1E}" destId="{8FA8A903-9BA7-4A3B-A4A6-D3F047F60E4B}" srcOrd="5" destOrd="0" presId="urn:microsoft.com/office/officeart/2008/layout/HorizontalMultiLevelHierarchy"/>
    <dgm:cxn modelId="{9FDDD72A-7360-482E-8468-7EC017304C1C}" type="presParOf" srcId="{8FA8A903-9BA7-4A3B-A4A6-D3F047F60E4B}" destId="{C614AAB8-0879-4EBB-80CB-7A33FA4D3B5E}" srcOrd="0" destOrd="0" presId="urn:microsoft.com/office/officeart/2008/layout/HorizontalMultiLevelHierarchy"/>
    <dgm:cxn modelId="{1B7E8B78-7680-473D-A9C5-969CE8C28ADF}" type="presParOf" srcId="{8FA8A903-9BA7-4A3B-A4A6-D3F047F60E4B}" destId="{8C9191DB-0887-481E-A3F6-CEFBC2C194A0}" srcOrd="1" destOrd="0" presId="urn:microsoft.com/office/officeart/2008/layout/HorizontalMultiLevelHierarchy"/>
    <dgm:cxn modelId="{677F78AC-9CDA-44DF-85BD-01D13A2EEB1B}" type="presParOf" srcId="{34ABE1A3-FA95-4ED5-AF68-7474B5535D1E}" destId="{F3402B14-E22E-4B3E-88B7-CBEC56D0DD6A}" srcOrd="6" destOrd="0" presId="urn:microsoft.com/office/officeart/2008/layout/HorizontalMultiLevelHierarchy"/>
    <dgm:cxn modelId="{A64E9D57-2316-40DC-A66A-AF41F137F84F}" type="presParOf" srcId="{F3402B14-E22E-4B3E-88B7-CBEC56D0DD6A}" destId="{137A6D09-B628-4FFE-8C06-405FB851E47F}" srcOrd="0" destOrd="0" presId="urn:microsoft.com/office/officeart/2008/layout/HorizontalMultiLevelHierarchy"/>
    <dgm:cxn modelId="{4472DF24-3D2E-4F66-82F6-F5EF8DAF424B}" type="presParOf" srcId="{34ABE1A3-FA95-4ED5-AF68-7474B5535D1E}" destId="{3AC48A6A-6DDD-428E-93CA-7DA6E3025CC4}" srcOrd="7" destOrd="0" presId="urn:microsoft.com/office/officeart/2008/layout/HorizontalMultiLevelHierarchy"/>
    <dgm:cxn modelId="{746753DD-021C-42D0-AC0C-A95C3CAEABE1}" type="presParOf" srcId="{3AC48A6A-6DDD-428E-93CA-7DA6E3025CC4}" destId="{F5E7CE01-D4B8-40A7-A64D-37D40A99EFB8}" srcOrd="0" destOrd="0" presId="urn:microsoft.com/office/officeart/2008/layout/HorizontalMultiLevelHierarchy"/>
    <dgm:cxn modelId="{15018C16-FD9A-4AA6-B6FA-CD70D2181E0B}" type="presParOf" srcId="{3AC48A6A-6DDD-428E-93CA-7DA6E3025CC4}" destId="{4C8F29D3-BA9E-41DA-AF6E-98BE6BF90ED1}" srcOrd="1" destOrd="0" presId="urn:microsoft.com/office/officeart/2008/layout/HorizontalMultiLevelHierarchy"/>
    <dgm:cxn modelId="{2952AF60-1E08-43F2-A5FA-6769B801A019}" type="presParOf" srcId="{34ABE1A3-FA95-4ED5-AF68-7474B5535D1E}" destId="{2661E431-3927-40E8-B809-67BBD15BB7F5}" srcOrd="8" destOrd="0" presId="urn:microsoft.com/office/officeart/2008/layout/HorizontalMultiLevelHierarchy"/>
    <dgm:cxn modelId="{F771FBDD-9E59-41C8-9908-2C648F5A5321}" type="presParOf" srcId="{2661E431-3927-40E8-B809-67BBD15BB7F5}" destId="{8AE10792-3FE5-493C-8E67-D3AD93BFBE4D}" srcOrd="0" destOrd="0" presId="urn:microsoft.com/office/officeart/2008/layout/HorizontalMultiLevelHierarchy"/>
    <dgm:cxn modelId="{450C59A8-7DA2-436A-BBE8-78A882EA1024}" type="presParOf" srcId="{34ABE1A3-FA95-4ED5-AF68-7474B5535D1E}" destId="{4A7D225A-AC05-4E16-8BB9-8558AEAF9DA1}" srcOrd="9" destOrd="0" presId="urn:microsoft.com/office/officeart/2008/layout/HorizontalMultiLevelHierarchy"/>
    <dgm:cxn modelId="{71859A26-5EAF-4A0C-B2D4-5D4409B88570}" type="presParOf" srcId="{4A7D225A-AC05-4E16-8BB9-8558AEAF9DA1}" destId="{0A7BDAFC-760D-4C6D-9342-8FB2EC575017}" srcOrd="0" destOrd="0" presId="urn:microsoft.com/office/officeart/2008/layout/HorizontalMultiLevelHierarchy"/>
    <dgm:cxn modelId="{63F22E1C-394A-4840-8C6C-5EE0CB387DC0}" type="presParOf" srcId="{4A7D225A-AC05-4E16-8BB9-8558AEAF9DA1}" destId="{D5E38BF2-6C12-40F8-BE2C-A0D0AC583D1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1E431-3927-40E8-B809-67BBD15BB7F5}">
      <dsp:nvSpPr>
        <dsp:cNvPr id="0" name=""/>
        <dsp:cNvSpPr/>
      </dsp:nvSpPr>
      <dsp:spPr>
        <a:xfrm>
          <a:off x="2368840" y="1374094"/>
          <a:ext cx="300093" cy="1143647"/>
        </a:xfrm>
        <a:custGeom>
          <a:avLst/>
          <a:gdLst/>
          <a:ahLst/>
          <a:cxnLst/>
          <a:rect l="0" t="0" r="0" b="0"/>
          <a:pathLst>
            <a:path>
              <a:moveTo>
                <a:pt x="300093" y="0"/>
              </a:moveTo>
              <a:lnTo>
                <a:pt x="150046" y="0"/>
              </a:lnTo>
              <a:lnTo>
                <a:pt x="150046" y="1143647"/>
              </a:lnTo>
              <a:lnTo>
                <a:pt x="0" y="114364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9327" y="1916358"/>
        <a:ext cx="59118" cy="59118"/>
      </dsp:txXfrm>
    </dsp:sp>
    <dsp:sp modelId="{F3402B14-E22E-4B3E-88B7-CBEC56D0DD6A}">
      <dsp:nvSpPr>
        <dsp:cNvPr id="0" name=""/>
        <dsp:cNvSpPr/>
      </dsp:nvSpPr>
      <dsp:spPr>
        <a:xfrm>
          <a:off x="2368840" y="1374094"/>
          <a:ext cx="300093" cy="571823"/>
        </a:xfrm>
        <a:custGeom>
          <a:avLst/>
          <a:gdLst/>
          <a:ahLst/>
          <a:cxnLst/>
          <a:rect l="0" t="0" r="0" b="0"/>
          <a:pathLst>
            <a:path>
              <a:moveTo>
                <a:pt x="300093" y="0"/>
              </a:moveTo>
              <a:lnTo>
                <a:pt x="150046" y="0"/>
              </a:lnTo>
              <a:lnTo>
                <a:pt x="150046" y="571823"/>
              </a:lnTo>
              <a:lnTo>
                <a:pt x="0" y="57182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2742" y="1643861"/>
        <a:ext cx="32289" cy="32289"/>
      </dsp:txXfrm>
    </dsp:sp>
    <dsp:sp modelId="{70213496-9C60-4888-8C36-F54B4BDA82EA}">
      <dsp:nvSpPr>
        <dsp:cNvPr id="0" name=""/>
        <dsp:cNvSpPr/>
      </dsp:nvSpPr>
      <dsp:spPr>
        <a:xfrm>
          <a:off x="2368840" y="1328374"/>
          <a:ext cx="300093" cy="91440"/>
        </a:xfrm>
        <a:custGeom>
          <a:avLst/>
          <a:gdLst/>
          <a:ahLst/>
          <a:cxnLst/>
          <a:rect l="0" t="0" r="0" b="0"/>
          <a:pathLst>
            <a:path>
              <a:moveTo>
                <a:pt x="300093" y="45720"/>
              </a:moveTo>
              <a:lnTo>
                <a:pt x="0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1384" y="1366591"/>
        <a:ext cx="15004" cy="15004"/>
      </dsp:txXfrm>
    </dsp:sp>
    <dsp:sp modelId="{E9003004-064D-4894-8A7E-99C9ADB95FAD}">
      <dsp:nvSpPr>
        <dsp:cNvPr id="0" name=""/>
        <dsp:cNvSpPr/>
      </dsp:nvSpPr>
      <dsp:spPr>
        <a:xfrm>
          <a:off x="2368840" y="802270"/>
          <a:ext cx="300093" cy="571823"/>
        </a:xfrm>
        <a:custGeom>
          <a:avLst/>
          <a:gdLst/>
          <a:ahLst/>
          <a:cxnLst/>
          <a:rect l="0" t="0" r="0" b="0"/>
          <a:pathLst>
            <a:path>
              <a:moveTo>
                <a:pt x="300093" y="571823"/>
              </a:moveTo>
              <a:lnTo>
                <a:pt x="150046" y="571823"/>
              </a:lnTo>
              <a:lnTo>
                <a:pt x="150046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2742" y="1072037"/>
        <a:ext cx="32289" cy="32289"/>
      </dsp:txXfrm>
    </dsp:sp>
    <dsp:sp modelId="{FB8193FC-F5C4-436F-A774-68A897F2810E}">
      <dsp:nvSpPr>
        <dsp:cNvPr id="0" name=""/>
        <dsp:cNvSpPr/>
      </dsp:nvSpPr>
      <dsp:spPr>
        <a:xfrm>
          <a:off x="2368840" y="230446"/>
          <a:ext cx="300093" cy="1143647"/>
        </a:xfrm>
        <a:custGeom>
          <a:avLst/>
          <a:gdLst/>
          <a:ahLst/>
          <a:cxnLst/>
          <a:rect l="0" t="0" r="0" b="0"/>
          <a:pathLst>
            <a:path>
              <a:moveTo>
                <a:pt x="300093" y="1143647"/>
              </a:moveTo>
              <a:lnTo>
                <a:pt x="150046" y="1143647"/>
              </a:lnTo>
              <a:lnTo>
                <a:pt x="150046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9327" y="772711"/>
        <a:ext cx="59118" cy="59118"/>
      </dsp:txXfrm>
    </dsp:sp>
    <dsp:sp modelId="{4652923E-D5D8-44D0-8072-A4380448263A}">
      <dsp:nvSpPr>
        <dsp:cNvPr id="0" name=""/>
        <dsp:cNvSpPr/>
      </dsp:nvSpPr>
      <dsp:spPr>
        <a:xfrm rot="5400000">
          <a:off x="1863072" y="976116"/>
          <a:ext cx="2407678" cy="79595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rgbClr val="00559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</a:rPr>
            <a:t>Watershed Resiliency Strategy</a:t>
          </a:r>
        </a:p>
      </dsp:txBody>
      <dsp:txXfrm>
        <a:off x="1863072" y="976116"/>
        <a:ext cx="2407678" cy="795955"/>
      </dsp:txXfrm>
    </dsp:sp>
    <dsp:sp modelId="{80CB4709-2F37-4D8B-AE86-FBD87B4CE375}">
      <dsp:nvSpPr>
        <dsp:cNvPr id="0" name=""/>
        <dsp:cNvSpPr/>
      </dsp:nvSpPr>
      <dsp:spPr>
        <a:xfrm>
          <a:off x="315078" y="1717"/>
          <a:ext cx="2053761" cy="457458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Costs </a:t>
          </a:r>
        </a:p>
      </dsp:txBody>
      <dsp:txXfrm>
        <a:off x="315078" y="1717"/>
        <a:ext cx="2053761" cy="457458"/>
      </dsp:txXfrm>
    </dsp:sp>
    <dsp:sp modelId="{4F6F34B9-2C97-4862-B17B-DE522BAF1881}">
      <dsp:nvSpPr>
        <dsp:cNvPr id="0" name=""/>
        <dsp:cNvSpPr/>
      </dsp:nvSpPr>
      <dsp:spPr>
        <a:xfrm>
          <a:off x="315078" y="573540"/>
          <a:ext cx="2053761" cy="45745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Benefits</a:t>
          </a:r>
        </a:p>
      </dsp:txBody>
      <dsp:txXfrm>
        <a:off x="315078" y="573540"/>
        <a:ext cx="2053761" cy="457458"/>
      </dsp:txXfrm>
    </dsp:sp>
    <dsp:sp modelId="{C614AAB8-0879-4EBB-80CB-7A33FA4D3B5E}">
      <dsp:nvSpPr>
        <dsp:cNvPr id="0" name=""/>
        <dsp:cNvSpPr/>
      </dsp:nvSpPr>
      <dsp:spPr>
        <a:xfrm>
          <a:off x="315078" y="1145364"/>
          <a:ext cx="2053761" cy="457458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Risk &amp; Vulnerability</a:t>
          </a:r>
        </a:p>
      </dsp:txBody>
      <dsp:txXfrm>
        <a:off x="315078" y="1145364"/>
        <a:ext cx="2053761" cy="457458"/>
      </dsp:txXfrm>
    </dsp:sp>
    <dsp:sp modelId="{F5E7CE01-D4B8-40A7-A64D-37D40A99EFB8}">
      <dsp:nvSpPr>
        <dsp:cNvPr id="0" name=""/>
        <dsp:cNvSpPr/>
      </dsp:nvSpPr>
      <dsp:spPr>
        <a:xfrm>
          <a:off x="315078" y="1717188"/>
          <a:ext cx="2053761" cy="45745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Synergies</a:t>
          </a:r>
        </a:p>
      </dsp:txBody>
      <dsp:txXfrm>
        <a:off x="315078" y="1717188"/>
        <a:ext cx="2053761" cy="457458"/>
      </dsp:txXfrm>
    </dsp:sp>
    <dsp:sp modelId="{0A7BDAFC-760D-4C6D-9342-8FB2EC575017}">
      <dsp:nvSpPr>
        <dsp:cNvPr id="0" name=""/>
        <dsp:cNvSpPr/>
      </dsp:nvSpPr>
      <dsp:spPr>
        <a:xfrm>
          <a:off x="315078" y="2289011"/>
          <a:ext cx="2053761" cy="457458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Social Resiliency</a:t>
          </a:r>
        </a:p>
      </dsp:txBody>
      <dsp:txXfrm>
        <a:off x="315078" y="2289011"/>
        <a:ext cx="2053761" cy="457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BA3D1-CF40-4795-A933-6543EEB4F2AA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406D0-45ED-4817-BFA5-65EF97DD1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22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20046-57CA-4F81-81FC-2F4A9044785A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0E681-1FB3-485C-8C50-A6A09E6EF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5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3E295-4CD1-4C30-B6A3-BA84516C601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3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52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238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597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749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9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070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12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378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15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325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6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50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79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7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our regional approach of the buffered bay is our answer to the issues of safety, resiliency and urban quality.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solutions not only make Southern Nassau County safe, but also add economic value, ecological and social resilience and spatial quality. 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2E7C1-1315-9649-B88E-FFB3A46EDA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104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90888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13AE5-56D5-43EE-B168-A7C1ADC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139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13AE5-56D5-43EE-B168-A7C1ADC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359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13AE5-56D5-43EE-B168-A7C1ADC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663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92475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13AE5-56D5-43EE-B168-A7C1ADC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97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90888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13AE5-56D5-43EE-B168-A7C1ADC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7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94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492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84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99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25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61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8AFB4-8F27-4757-84A6-F00A0FF16C7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53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8AFB4-8F27-4757-84A6-F00A0FF16C7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9425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6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9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9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66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E681-1FB3-485C-8C50-A6A09E6EFE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2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73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0E681-1FB3-485C-8C50-A6A09E6EF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"/>
            <a:ext cx="9144000" cy="6525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161078"/>
            <a:ext cx="9144000" cy="136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-1" y="5161077"/>
            <a:ext cx="9144000" cy="1364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2279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57300"/>
            <a:ext cx="9144000" cy="387667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0" y="4676775"/>
            <a:ext cx="9144000" cy="457200"/>
          </a:xfrm>
          <a:solidFill>
            <a:schemeClr val="tx1">
              <a:alpha val="65000"/>
            </a:schemeClr>
          </a:solidFill>
        </p:spPr>
        <p:txBody>
          <a:bodyPr>
            <a:normAutofit/>
          </a:bodyPr>
          <a:lstStyle>
            <a:lvl1pPr marL="1280160" indent="0">
              <a:buNone/>
              <a:defRPr sz="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1" y="4675031"/>
            <a:ext cx="8640650" cy="458944"/>
          </a:xfrm>
          <a:noFill/>
        </p:spPr>
        <p:txBody>
          <a:bodyPr anchor="ctr">
            <a:normAutofit/>
          </a:bodyPr>
          <a:lstStyle>
            <a:lvl1pPr marL="3017520" indent="0" algn="r" defTabSz="1188720">
              <a:buNone/>
              <a:defRPr sz="1600" b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227963"/>
            <a:ext cx="9144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5161078"/>
            <a:ext cx="9144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29892"/>
            <a:ext cx="5556250" cy="1003300"/>
          </a:xfrm>
          <a:custGeom>
            <a:avLst/>
            <a:gdLst>
              <a:gd name="connsiteX0" fmla="*/ 0 w 5556250"/>
              <a:gd name="connsiteY0" fmla="*/ 0 h 1003300"/>
              <a:gd name="connsiteX1" fmla="*/ 5389030 w 5556250"/>
              <a:gd name="connsiteY1" fmla="*/ 0 h 1003300"/>
              <a:gd name="connsiteX2" fmla="*/ 5556250 w 5556250"/>
              <a:gd name="connsiteY2" fmla="*/ 167220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  <a:gd name="connsiteX0" fmla="*/ 0 w 5556250"/>
              <a:gd name="connsiteY0" fmla="*/ 0 h 1003300"/>
              <a:gd name="connsiteX1" fmla="*/ 5389030 w 5556250"/>
              <a:gd name="connsiteY1" fmla="*/ 0 h 1003300"/>
              <a:gd name="connsiteX2" fmla="*/ 5556250 w 5556250"/>
              <a:gd name="connsiteY2" fmla="*/ 122433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  <a:gd name="connsiteX0" fmla="*/ 0 w 5556250"/>
              <a:gd name="connsiteY0" fmla="*/ 0 h 1003300"/>
              <a:gd name="connsiteX1" fmla="*/ 5441281 w 5556250"/>
              <a:gd name="connsiteY1" fmla="*/ 0 h 1003300"/>
              <a:gd name="connsiteX2" fmla="*/ 5556250 w 5556250"/>
              <a:gd name="connsiteY2" fmla="*/ 122433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6250" h="1003300">
                <a:moveTo>
                  <a:pt x="0" y="0"/>
                </a:moveTo>
                <a:lnTo>
                  <a:pt x="5441281" y="0"/>
                </a:lnTo>
                <a:cubicBezTo>
                  <a:pt x="5533634" y="0"/>
                  <a:pt x="5556250" y="30080"/>
                  <a:pt x="5556250" y="122433"/>
                </a:cubicBezTo>
                <a:lnTo>
                  <a:pt x="5556250" y="1003300"/>
                </a:lnTo>
                <a:lnTo>
                  <a:pt x="0" y="10033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234E"/>
              </a:gs>
              <a:gs pos="100000">
                <a:srgbClr val="003478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marL="320040" indent="0">
              <a:buFont typeface="Arial" panose="020B0604020202020204" pitchFamily="34" charset="0"/>
              <a:buNone/>
              <a:defRPr sz="26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sz="2400" dirty="0">
                <a:latin typeface="Franklin Gothic Medium" panose="020B0603020102020204" pitchFamily="34" charset="0"/>
              </a:rPr>
              <a:t>Click to add 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3718093"/>
            <a:ext cx="2239795" cy="2239795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</a:t>
            </a:r>
            <a:r>
              <a:rPr lang="en-US" dirty="0" err="1"/>
              <a:t>isert</a:t>
            </a:r>
            <a:r>
              <a:rPr lang="en-US" dirty="0"/>
              <a:t>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53" y="272354"/>
            <a:ext cx="1967920" cy="727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14" y="5628981"/>
            <a:ext cx="2312639" cy="4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5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 out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1"/>
            <a:ext cx="9144000" cy="65230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5D89B4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10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3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Green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4000" cy="6523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7A9C49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0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4000" cy="6523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D57E00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44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57300"/>
            <a:ext cx="9144000" cy="387667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0" y="4676775"/>
            <a:ext cx="9144000" cy="457200"/>
          </a:xfrm>
          <a:solidFill>
            <a:schemeClr val="tx1">
              <a:alpha val="65000"/>
            </a:schemeClr>
          </a:solidFill>
        </p:spPr>
        <p:txBody>
          <a:bodyPr>
            <a:normAutofit/>
          </a:bodyPr>
          <a:lstStyle>
            <a:lvl1pPr marL="1280160" indent="0">
              <a:buNone/>
              <a:defRPr sz="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1" y="4675031"/>
            <a:ext cx="8640650" cy="458944"/>
          </a:xfrm>
          <a:noFill/>
        </p:spPr>
        <p:txBody>
          <a:bodyPr anchor="ctr">
            <a:normAutofit/>
          </a:bodyPr>
          <a:lstStyle>
            <a:lvl1pPr marL="3017520" indent="0" algn="r" defTabSz="1188720">
              <a:buNone/>
              <a:defRPr sz="1600" b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227963"/>
            <a:ext cx="9144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5161078"/>
            <a:ext cx="9144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29892"/>
            <a:ext cx="5556250" cy="1003300"/>
          </a:xfrm>
          <a:custGeom>
            <a:avLst/>
            <a:gdLst>
              <a:gd name="connsiteX0" fmla="*/ 0 w 5556250"/>
              <a:gd name="connsiteY0" fmla="*/ 0 h 1003300"/>
              <a:gd name="connsiteX1" fmla="*/ 5389030 w 5556250"/>
              <a:gd name="connsiteY1" fmla="*/ 0 h 1003300"/>
              <a:gd name="connsiteX2" fmla="*/ 5556250 w 5556250"/>
              <a:gd name="connsiteY2" fmla="*/ 167220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  <a:gd name="connsiteX0" fmla="*/ 0 w 5556250"/>
              <a:gd name="connsiteY0" fmla="*/ 0 h 1003300"/>
              <a:gd name="connsiteX1" fmla="*/ 5389030 w 5556250"/>
              <a:gd name="connsiteY1" fmla="*/ 0 h 1003300"/>
              <a:gd name="connsiteX2" fmla="*/ 5556250 w 5556250"/>
              <a:gd name="connsiteY2" fmla="*/ 122433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  <a:gd name="connsiteX0" fmla="*/ 0 w 5556250"/>
              <a:gd name="connsiteY0" fmla="*/ 0 h 1003300"/>
              <a:gd name="connsiteX1" fmla="*/ 5441281 w 5556250"/>
              <a:gd name="connsiteY1" fmla="*/ 0 h 1003300"/>
              <a:gd name="connsiteX2" fmla="*/ 5556250 w 5556250"/>
              <a:gd name="connsiteY2" fmla="*/ 122433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6250" h="1003300">
                <a:moveTo>
                  <a:pt x="0" y="0"/>
                </a:moveTo>
                <a:lnTo>
                  <a:pt x="5441281" y="0"/>
                </a:lnTo>
                <a:cubicBezTo>
                  <a:pt x="5533634" y="0"/>
                  <a:pt x="5556250" y="30080"/>
                  <a:pt x="5556250" y="122433"/>
                </a:cubicBezTo>
                <a:lnTo>
                  <a:pt x="5556250" y="1003300"/>
                </a:lnTo>
                <a:lnTo>
                  <a:pt x="0" y="10033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234E"/>
              </a:gs>
              <a:gs pos="100000">
                <a:srgbClr val="003478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marL="320040" indent="0">
              <a:buFont typeface="Arial" panose="020B0604020202020204" pitchFamily="34" charset="0"/>
              <a:buNone/>
              <a:defRPr sz="26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sz="2400" dirty="0">
                <a:latin typeface="Franklin Gothic Medium" panose="020B0603020102020204" pitchFamily="34" charset="0"/>
              </a:rPr>
              <a:t>Click to add 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3718093"/>
            <a:ext cx="2239795" cy="2239795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</a:t>
            </a:r>
            <a:r>
              <a:rPr lang="en-US" dirty="0" err="1"/>
              <a:t>isert</a:t>
            </a:r>
            <a:r>
              <a:rPr lang="en-US" dirty="0"/>
              <a:t>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14" y="5628981"/>
            <a:ext cx="2312639" cy="4877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53" y="272354"/>
            <a:ext cx="1967920" cy="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91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1463040"/>
            <a:ext cx="8229600" cy="4681728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75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52575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52575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726565"/>
            <a:ext cx="2388235" cy="238823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394075" y="1566862"/>
            <a:ext cx="5121275" cy="46491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0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726565"/>
            <a:ext cx="2388235" cy="3405505"/>
          </a:xfrm>
          <a:custGeom>
            <a:avLst/>
            <a:gdLst>
              <a:gd name="connsiteX0" fmla="*/ 0 w 2388235"/>
              <a:gd name="connsiteY0" fmla="*/ 0 h 2388235"/>
              <a:gd name="connsiteX1" fmla="*/ 199018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837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35653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8235" h="2388235">
                <a:moveTo>
                  <a:pt x="0" y="0"/>
                </a:moveTo>
                <a:lnTo>
                  <a:pt x="2150208" y="0"/>
                </a:lnTo>
                <a:cubicBezTo>
                  <a:pt x="2370043" y="0"/>
                  <a:pt x="2388235" y="15818"/>
                  <a:pt x="2388235" y="235653"/>
                </a:cubicBezTo>
                <a:lnTo>
                  <a:pt x="2388235" y="2388235"/>
                </a:lnTo>
                <a:lnTo>
                  <a:pt x="0" y="2388235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394075" y="1566863"/>
            <a:ext cx="5121275" cy="4658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2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40080" y="1577975"/>
            <a:ext cx="1450975" cy="15799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186940" y="1577974"/>
            <a:ext cx="1450975" cy="1579993"/>
          </a:xfrm>
          <a:custGeom>
            <a:avLst/>
            <a:gdLst>
              <a:gd name="connsiteX0" fmla="*/ 0 w 2388235"/>
              <a:gd name="connsiteY0" fmla="*/ 0 h 2388235"/>
              <a:gd name="connsiteX1" fmla="*/ 199018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837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35653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8235" h="2388235">
                <a:moveTo>
                  <a:pt x="0" y="0"/>
                </a:moveTo>
                <a:lnTo>
                  <a:pt x="2150208" y="0"/>
                </a:lnTo>
                <a:cubicBezTo>
                  <a:pt x="2370043" y="0"/>
                  <a:pt x="2388235" y="15818"/>
                  <a:pt x="2388235" y="235653"/>
                </a:cubicBezTo>
                <a:lnTo>
                  <a:pt x="2388235" y="2388235"/>
                </a:lnTo>
                <a:lnTo>
                  <a:pt x="0" y="2388235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25793" y="3268980"/>
            <a:ext cx="1450975" cy="1581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2186940" y="3268979"/>
            <a:ext cx="1450975" cy="1581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3978275" y="1566863"/>
            <a:ext cx="4537075" cy="4629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46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338"/>
            <a:ext cx="3868340" cy="823912"/>
          </a:xfrm>
        </p:spPr>
        <p:txBody>
          <a:bodyPr anchor="b"/>
          <a:lstStyle>
            <a:lvl1pPr marL="0" indent="0">
              <a:buNone/>
              <a:defRPr sz="2400" b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81250"/>
            <a:ext cx="3868340" cy="3808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57338"/>
            <a:ext cx="3887391" cy="823912"/>
          </a:xfrm>
        </p:spPr>
        <p:txBody>
          <a:bodyPr anchor="b"/>
          <a:lstStyle>
            <a:lvl1pPr marL="0" indent="0">
              <a:buNone/>
              <a:defRPr sz="2400" b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81250"/>
            <a:ext cx="3887391" cy="3808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4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1463040"/>
            <a:ext cx="82296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01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92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536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 Single Corner Rectangle 3"/>
          <p:cNvSpPr/>
          <p:nvPr userDrawn="1"/>
        </p:nvSpPr>
        <p:spPr>
          <a:xfrm flipH="1" flipV="1">
            <a:off x="8079753" y="-2"/>
            <a:ext cx="1064246" cy="397469"/>
          </a:xfrm>
          <a:custGeom>
            <a:avLst/>
            <a:gdLst>
              <a:gd name="connsiteX0" fmla="*/ 0 w 1257300"/>
              <a:gd name="connsiteY0" fmla="*/ 0 h 397469"/>
              <a:gd name="connsiteX1" fmla="*/ 1191054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5125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397469">
                <a:moveTo>
                  <a:pt x="0" y="0"/>
                </a:moveTo>
                <a:lnTo>
                  <a:pt x="1203545" y="0"/>
                </a:lnTo>
                <a:cubicBezTo>
                  <a:pt x="1240132" y="0"/>
                  <a:pt x="1257300" y="14669"/>
                  <a:pt x="1257300" y="51256"/>
                </a:cubicBezTo>
                <a:lnTo>
                  <a:pt x="1257300" y="397469"/>
                </a:lnTo>
                <a:lnTo>
                  <a:pt x="0" y="39746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3" y="39136"/>
            <a:ext cx="863109" cy="3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4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 out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1"/>
            <a:ext cx="9144000" cy="65230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5D89B4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10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82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Green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4000" cy="65230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7A9C49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97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4000" cy="65230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D57E00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94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B1B7-9B34-4232-8943-007E7986ECF8}" type="datetimeFigureOut">
              <a:rPr lang="en-US" smtClean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BDE7F-B030-46A8-9821-00B6EA2D8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84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orate 5 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1129822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852169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27213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40114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52575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52575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524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Resource 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1312737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565876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39496" y="457200"/>
            <a:ext cx="1078992" cy="1078992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609344" y="1828800"/>
            <a:ext cx="960120" cy="96012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9496" y="2788920"/>
            <a:ext cx="813816" cy="813816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700784" y="3675888"/>
            <a:ext cx="1024128" cy="1024128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877824" y="4892040"/>
            <a:ext cx="950976" cy="950976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482675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78162"/>
            <a:ext cx="5791200" cy="1247961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tx2"/>
              </a:buClr>
              <a:buFont typeface="Franklin Gothic Book" panose="020B0503020102020204" pitchFamily="34" charset="0"/>
              <a:buNone/>
              <a:defRPr>
                <a:solidFill>
                  <a:schemeClr val="bg1"/>
                </a:solidFill>
              </a:defRPr>
            </a:lvl1pPr>
            <a:lvl2pPr marL="742950" indent="-285750">
              <a:spcBef>
                <a:spcPts val="0"/>
              </a:spcBef>
              <a:buClr>
                <a:schemeClr val="tx2"/>
              </a:buClr>
              <a:buSzPct val="100000"/>
              <a:buFont typeface="Franklin Gothic Book" panose="020B0503020102020204" pitchFamily="34" charset="0"/>
              <a:buChar char="—"/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0" y="2149143"/>
            <a:ext cx="5791200" cy="97505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09600"/>
            <a:ext cx="2514600" cy="9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24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57200" y="1371600"/>
            <a:ext cx="8201025" cy="4724399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84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886200" cy="475456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00600" y="1371600"/>
            <a:ext cx="3857625" cy="475456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459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79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9144000" cy="640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01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57300"/>
            <a:ext cx="9144000" cy="387667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0" y="4676775"/>
            <a:ext cx="9144000" cy="457200"/>
          </a:xfrm>
          <a:solidFill>
            <a:schemeClr val="tx1">
              <a:alpha val="65000"/>
            </a:schemeClr>
          </a:solidFill>
        </p:spPr>
        <p:txBody>
          <a:bodyPr>
            <a:normAutofit/>
          </a:bodyPr>
          <a:lstStyle>
            <a:lvl1pPr marL="1280160" indent="0">
              <a:buNone/>
              <a:defRPr sz="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1" y="4675031"/>
            <a:ext cx="8640650" cy="458944"/>
          </a:xfrm>
          <a:noFill/>
        </p:spPr>
        <p:txBody>
          <a:bodyPr anchor="ctr">
            <a:normAutofit/>
          </a:bodyPr>
          <a:lstStyle>
            <a:lvl1pPr marL="3017520" indent="0" algn="r" defTabSz="1188720">
              <a:buNone/>
              <a:defRPr sz="1600" b="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227963"/>
            <a:ext cx="9144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5161078"/>
            <a:ext cx="9144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29892"/>
            <a:ext cx="5556250" cy="1003300"/>
          </a:xfrm>
          <a:custGeom>
            <a:avLst/>
            <a:gdLst>
              <a:gd name="connsiteX0" fmla="*/ 0 w 5556250"/>
              <a:gd name="connsiteY0" fmla="*/ 0 h 1003300"/>
              <a:gd name="connsiteX1" fmla="*/ 5389030 w 5556250"/>
              <a:gd name="connsiteY1" fmla="*/ 0 h 1003300"/>
              <a:gd name="connsiteX2" fmla="*/ 5556250 w 5556250"/>
              <a:gd name="connsiteY2" fmla="*/ 167220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  <a:gd name="connsiteX0" fmla="*/ 0 w 5556250"/>
              <a:gd name="connsiteY0" fmla="*/ 0 h 1003300"/>
              <a:gd name="connsiteX1" fmla="*/ 5389030 w 5556250"/>
              <a:gd name="connsiteY1" fmla="*/ 0 h 1003300"/>
              <a:gd name="connsiteX2" fmla="*/ 5556250 w 5556250"/>
              <a:gd name="connsiteY2" fmla="*/ 122433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  <a:gd name="connsiteX0" fmla="*/ 0 w 5556250"/>
              <a:gd name="connsiteY0" fmla="*/ 0 h 1003300"/>
              <a:gd name="connsiteX1" fmla="*/ 5441281 w 5556250"/>
              <a:gd name="connsiteY1" fmla="*/ 0 h 1003300"/>
              <a:gd name="connsiteX2" fmla="*/ 5556250 w 5556250"/>
              <a:gd name="connsiteY2" fmla="*/ 122433 h 1003300"/>
              <a:gd name="connsiteX3" fmla="*/ 5556250 w 5556250"/>
              <a:gd name="connsiteY3" fmla="*/ 1003300 h 1003300"/>
              <a:gd name="connsiteX4" fmla="*/ 0 w 5556250"/>
              <a:gd name="connsiteY4" fmla="*/ 1003300 h 1003300"/>
              <a:gd name="connsiteX5" fmla="*/ 0 w 5556250"/>
              <a:gd name="connsiteY5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6250" h="1003300">
                <a:moveTo>
                  <a:pt x="0" y="0"/>
                </a:moveTo>
                <a:lnTo>
                  <a:pt x="5441281" y="0"/>
                </a:lnTo>
                <a:cubicBezTo>
                  <a:pt x="5533634" y="0"/>
                  <a:pt x="5556250" y="30080"/>
                  <a:pt x="5556250" y="122433"/>
                </a:cubicBezTo>
                <a:lnTo>
                  <a:pt x="5556250" y="1003300"/>
                </a:lnTo>
                <a:lnTo>
                  <a:pt x="0" y="10033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234E"/>
              </a:gs>
              <a:gs pos="100000">
                <a:srgbClr val="003478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marL="320040" indent="0">
              <a:buFont typeface="Arial" panose="020B0604020202020204" pitchFamily="34" charset="0"/>
              <a:buNone/>
              <a:defRPr sz="26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sz="2400" dirty="0">
                <a:latin typeface="Franklin Gothic Medium" panose="020B0603020102020204" pitchFamily="34" charset="0"/>
              </a:rPr>
              <a:t>Click to add 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3718093"/>
            <a:ext cx="2239795" cy="2239795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</a:t>
            </a:r>
            <a:r>
              <a:rPr lang="en-US" dirty="0" err="1"/>
              <a:t>isert</a:t>
            </a:r>
            <a:r>
              <a:rPr lang="en-US" dirty="0"/>
              <a:t>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14" y="5628981"/>
            <a:ext cx="2312639" cy="4877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53" y="272354"/>
            <a:ext cx="1967920" cy="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4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1463040"/>
            <a:ext cx="8229600" cy="4681728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1508527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726565"/>
            <a:ext cx="2388235" cy="238823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394075" y="1566862"/>
            <a:ext cx="5121275" cy="46491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14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52575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52575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Footer Placeholder 21"/>
          <p:cNvSpPr txBox="1">
            <a:spLocks/>
          </p:cNvSpPr>
          <p:nvPr userDrawn="1"/>
        </p:nvSpPr>
        <p:spPr>
          <a:xfrm>
            <a:off x="62865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NYCDEP CSO Positioning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3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726565"/>
            <a:ext cx="2388235" cy="238823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394075" y="1566862"/>
            <a:ext cx="5121275" cy="46491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2251305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726565"/>
            <a:ext cx="2388235" cy="3405505"/>
          </a:xfrm>
          <a:custGeom>
            <a:avLst/>
            <a:gdLst>
              <a:gd name="connsiteX0" fmla="*/ 0 w 2388235"/>
              <a:gd name="connsiteY0" fmla="*/ 0 h 2388235"/>
              <a:gd name="connsiteX1" fmla="*/ 199018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837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35653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8235" h="2388235">
                <a:moveTo>
                  <a:pt x="0" y="0"/>
                </a:moveTo>
                <a:lnTo>
                  <a:pt x="2150208" y="0"/>
                </a:lnTo>
                <a:cubicBezTo>
                  <a:pt x="2370043" y="0"/>
                  <a:pt x="2388235" y="15818"/>
                  <a:pt x="2388235" y="235653"/>
                </a:cubicBezTo>
                <a:lnTo>
                  <a:pt x="2388235" y="2388235"/>
                </a:lnTo>
                <a:lnTo>
                  <a:pt x="0" y="2388235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394075" y="1566863"/>
            <a:ext cx="5121275" cy="4658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1010739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40080" y="1577975"/>
            <a:ext cx="1450975" cy="15799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186940" y="1577974"/>
            <a:ext cx="1450975" cy="1579993"/>
          </a:xfrm>
          <a:custGeom>
            <a:avLst/>
            <a:gdLst>
              <a:gd name="connsiteX0" fmla="*/ 0 w 2388235"/>
              <a:gd name="connsiteY0" fmla="*/ 0 h 2388235"/>
              <a:gd name="connsiteX1" fmla="*/ 199018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837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35653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8235" h="2388235">
                <a:moveTo>
                  <a:pt x="0" y="0"/>
                </a:moveTo>
                <a:lnTo>
                  <a:pt x="2150208" y="0"/>
                </a:lnTo>
                <a:cubicBezTo>
                  <a:pt x="2370043" y="0"/>
                  <a:pt x="2388235" y="15818"/>
                  <a:pt x="2388235" y="235653"/>
                </a:cubicBezTo>
                <a:lnTo>
                  <a:pt x="2388235" y="2388235"/>
                </a:lnTo>
                <a:lnTo>
                  <a:pt x="0" y="2388235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25793" y="3268980"/>
            <a:ext cx="1450975" cy="1581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2186940" y="3268979"/>
            <a:ext cx="1450975" cy="1581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3978275" y="1566863"/>
            <a:ext cx="4537075" cy="4629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3943274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338"/>
            <a:ext cx="3868340" cy="823912"/>
          </a:xfrm>
        </p:spPr>
        <p:txBody>
          <a:bodyPr anchor="b"/>
          <a:lstStyle>
            <a:lvl1pPr marL="0" indent="0">
              <a:buNone/>
              <a:defRPr sz="2400" b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81250"/>
            <a:ext cx="3868340" cy="3808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57338"/>
            <a:ext cx="3887391" cy="823912"/>
          </a:xfrm>
        </p:spPr>
        <p:txBody>
          <a:bodyPr anchor="b"/>
          <a:lstStyle>
            <a:lvl1pPr marL="0" indent="0">
              <a:buNone/>
              <a:defRPr sz="2400" b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81250"/>
            <a:ext cx="3887391" cy="3808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586073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2895179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536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ound Single Corner Rectangle 3"/>
          <p:cNvSpPr/>
          <p:nvPr userDrawn="1"/>
        </p:nvSpPr>
        <p:spPr>
          <a:xfrm flipH="1" flipV="1">
            <a:off x="8079753" y="-2"/>
            <a:ext cx="1064246" cy="397469"/>
          </a:xfrm>
          <a:custGeom>
            <a:avLst/>
            <a:gdLst>
              <a:gd name="connsiteX0" fmla="*/ 0 w 1257300"/>
              <a:gd name="connsiteY0" fmla="*/ 0 h 397469"/>
              <a:gd name="connsiteX1" fmla="*/ 1191054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5125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397469">
                <a:moveTo>
                  <a:pt x="0" y="0"/>
                </a:moveTo>
                <a:lnTo>
                  <a:pt x="1203545" y="0"/>
                </a:lnTo>
                <a:cubicBezTo>
                  <a:pt x="1240132" y="0"/>
                  <a:pt x="1257300" y="14669"/>
                  <a:pt x="1257300" y="51256"/>
                </a:cubicBezTo>
                <a:lnTo>
                  <a:pt x="1257300" y="397469"/>
                </a:lnTo>
                <a:lnTo>
                  <a:pt x="0" y="39746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3" y="39136"/>
            <a:ext cx="863109" cy="319193"/>
          </a:xfrm>
          <a:prstGeom prst="rect">
            <a:avLst/>
          </a:prstGeom>
        </p:spPr>
      </p:pic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236414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 out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1"/>
            <a:ext cx="9144000" cy="65230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5D89B4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10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2807668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Green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4000" cy="65230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7A9C49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3051854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4000" cy="65230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64995"/>
            <a:ext cx="4056084" cy="127946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44457"/>
            <a:ext cx="4056084" cy="29287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7264" y="-784860"/>
            <a:ext cx="5551170" cy="5551170"/>
          </a:xfrm>
          <a:prstGeom prst="ellipse">
            <a:avLst/>
          </a:prstGeom>
          <a:ln w="76200">
            <a:solidFill>
              <a:srgbClr val="D57E00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" y="384963"/>
            <a:ext cx="1863660" cy="689584"/>
          </a:xfrm>
          <a:prstGeom prst="rect">
            <a:avLst/>
          </a:prstGeom>
        </p:spPr>
      </p:pic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296677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726565"/>
            <a:ext cx="2388235" cy="3405505"/>
          </a:xfrm>
          <a:custGeom>
            <a:avLst/>
            <a:gdLst>
              <a:gd name="connsiteX0" fmla="*/ 0 w 2388235"/>
              <a:gd name="connsiteY0" fmla="*/ 0 h 2388235"/>
              <a:gd name="connsiteX1" fmla="*/ 199018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837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35653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8235" h="2388235">
                <a:moveTo>
                  <a:pt x="0" y="0"/>
                </a:moveTo>
                <a:lnTo>
                  <a:pt x="2150208" y="0"/>
                </a:lnTo>
                <a:cubicBezTo>
                  <a:pt x="2370043" y="0"/>
                  <a:pt x="2388235" y="15818"/>
                  <a:pt x="2388235" y="235653"/>
                </a:cubicBezTo>
                <a:lnTo>
                  <a:pt x="2388235" y="2388235"/>
                </a:lnTo>
                <a:lnTo>
                  <a:pt x="0" y="2388235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394075" y="1566863"/>
            <a:ext cx="5121275" cy="4658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02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92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0958-D074-4968-99CF-C5900A970A2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5259-981A-4A61-907A-37F9BF989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44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7547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810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028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263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072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344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608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55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40080" y="1577975"/>
            <a:ext cx="1450975" cy="15799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186940" y="1577974"/>
            <a:ext cx="1450975" cy="1579993"/>
          </a:xfrm>
          <a:custGeom>
            <a:avLst/>
            <a:gdLst>
              <a:gd name="connsiteX0" fmla="*/ 0 w 2388235"/>
              <a:gd name="connsiteY0" fmla="*/ 0 h 2388235"/>
              <a:gd name="connsiteX1" fmla="*/ 199018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3980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83747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  <a:gd name="connsiteX0" fmla="*/ 0 w 2388235"/>
              <a:gd name="connsiteY0" fmla="*/ 0 h 2388235"/>
              <a:gd name="connsiteX1" fmla="*/ 2150208 w 2388235"/>
              <a:gd name="connsiteY1" fmla="*/ 0 h 2388235"/>
              <a:gd name="connsiteX2" fmla="*/ 2388235 w 2388235"/>
              <a:gd name="connsiteY2" fmla="*/ 235653 h 2388235"/>
              <a:gd name="connsiteX3" fmla="*/ 2388235 w 2388235"/>
              <a:gd name="connsiteY3" fmla="*/ 2388235 h 2388235"/>
              <a:gd name="connsiteX4" fmla="*/ 0 w 2388235"/>
              <a:gd name="connsiteY4" fmla="*/ 2388235 h 2388235"/>
              <a:gd name="connsiteX5" fmla="*/ 0 w 2388235"/>
              <a:gd name="connsiteY5" fmla="*/ 0 h 238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8235" h="2388235">
                <a:moveTo>
                  <a:pt x="0" y="0"/>
                </a:moveTo>
                <a:lnTo>
                  <a:pt x="2150208" y="0"/>
                </a:lnTo>
                <a:cubicBezTo>
                  <a:pt x="2370043" y="0"/>
                  <a:pt x="2388235" y="15818"/>
                  <a:pt x="2388235" y="235653"/>
                </a:cubicBezTo>
                <a:lnTo>
                  <a:pt x="2388235" y="2388235"/>
                </a:lnTo>
                <a:lnTo>
                  <a:pt x="0" y="2388235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25793" y="3268980"/>
            <a:ext cx="1450975" cy="1581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2186940" y="3268979"/>
            <a:ext cx="1450975" cy="1581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3978275" y="1566863"/>
            <a:ext cx="4537075" cy="4629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49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768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220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57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338"/>
            <a:ext cx="3868340" cy="823912"/>
          </a:xfrm>
        </p:spPr>
        <p:txBody>
          <a:bodyPr anchor="b"/>
          <a:lstStyle>
            <a:lvl1pPr marL="0" indent="0">
              <a:buNone/>
              <a:defRPr sz="2400" b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81250"/>
            <a:ext cx="3868340" cy="3808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57338"/>
            <a:ext cx="3887391" cy="823912"/>
          </a:xfrm>
        </p:spPr>
        <p:txBody>
          <a:bodyPr anchor="b"/>
          <a:lstStyle>
            <a:lvl1pPr marL="0" indent="0">
              <a:buNone/>
              <a:defRPr sz="2400" b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81250"/>
            <a:ext cx="3887391" cy="3808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6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536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Round Single Corner Rectangle 3"/>
          <p:cNvSpPr/>
          <p:nvPr userDrawn="1"/>
        </p:nvSpPr>
        <p:spPr>
          <a:xfrm flipH="1" flipV="1">
            <a:off x="8079753" y="-2"/>
            <a:ext cx="1064246" cy="397469"/>
          </a:xfrm>
          <a:custGeom>
            <a:avLst/>
            <a:gdLst>
              <a:gd name="connsiteX0" fmla="*/ 0 w 1257300"/>
              <a:gd name="connsiteY0" fmla="*/ 0 h 397469"/>
              <a:gd name="connsiteX1" fmla="*/ 1191054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5125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397469">
                <a:moveTo>
                  <a:pt x="0" y="0"/>
                </a:moveTo>
                <a:lnTo>
                  <a:pt x="1203545" y="0"/>
                </a:lnTo>
                <a:cubicBezTo>
                  <a:pt x="1240132" y="0"/>
                  <a:pt x="1257300" y="14669"/>
                  <a:pt x="1257300" y="51256"/>
                </a:cubicBezTo>
                <a:lnTo>
                  <a:pt x="1257300" y="397469"/>
                </a:lnTo>
                <a:lnTo>
                  <a:pt x="0" y="3974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3" y="39136"/>
            <a:ext cx="863109" cy="3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7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163305"/>
            <a:ext cx="9144000" cy="5380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6583680"/>
            <a:ext cx="9144000" cy="274320"/>
          </a:xfrm>
          <a:prstGeom prst="rect">
            <a:avLst/>
          </a:prstGeom>
          <a:gradFill>
            <a:gsLst>
              <a:gs pos="0">
                <a:srgbClr val="00234E"/>
              </a:gs>
              <a:gs pos="100000">
                <a:srgbClr val="0034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189" y="154379"/>
            <a:ext cx="6506178" cy="967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040"/>
            <a:ext cx="8229600" cy="468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161288"/>
            <a:ext cx="9144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6544005"/>
            <a:ext cx="9144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Single Corner Rectangle 3"/>
          <p:cNvSpPr/>
          <p:nvPr userDrawn="1"/>
        </p:nvSpPr>
        <p:spPr>
          <a:xfrm flipH="1" flipV="1">
            <a:off x="8079753" y="-2"/>
            <a:ext cx="1064246" cy="397469"/>
          </a:xfrm>
          <a:custGeom>
            <a:avLst/>
            <a:gdLst>
              <a:gd name="connsiteX0" fmla="*/ 0 w 1257300"/>
              <a:gd name="connsiteY0" fmla="*/ 0 h 397469"/>
              <a:gd name="connsiteX1" fmla="*/ 1191054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5125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397469">
                <a:moveTo>
                  <a:pt x="0" y="0"/>
                </a:moveTo>
                <a:lnTo>
                  <a:pt x="1203545" y="0"/>
                </a:lnTo>
                <a:cubicBezTo>
                  <a:pt x="1240132" y="0"/>
                  <a:pt x="1257300" y="14669"/>
                  <a:pt x="1257300" y="51256"/>
                </a:cubicBezTo>
                <a:lnTo>
                  <a:pt x="1257300" y="397469"/>
                </a:lnTo>
                <a:lnTo>
                  <a:pt x="0" y="3974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3" y="39136"/>
            <a:ext cx="863109" cy="319193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7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7" r:id="rId4"/>
    <p:sldLayoutId id="2147483678" r:id="rId5"/>
    <p:sldLayoutId id="2147483679" r:id="rId6"/>
    <p:sldLayoutId id="2147483674" r:id="rId7"/>
    <p:sldLayoutId id="2147483666" r:id="rId8"/>
    <p:sldLayoutId id="2147483680" r:id="rId9"/>
    <p:sldLayoutId id="2147483673" r:id="rId10"/>
    <p:sldLayoutId id="2147483675" r:id="rId11"/>
    <p:sldLayoutId id="214748367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bg2"/>
        </a:buClr>
        <a:buFont typeface="Franklin Gothic Book" panose="020B0503020102020204" pitchFamily="34" charset="0"/>
        <a:buChar char="•"/>
        <a:defRPr sz="2300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Franklin Gothic Book" panose="020B0503020102020204" pitchFamily="34" charset="0"/>
        <a:buChar char="▪"/>
        <a:defRPr sz="2100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Font typeface="Franklin Gothic Book" panose="020B0503020102020204" pitchFamily="34" charset="0"/>
        <a:buChar char="–"/>
        <a:defRPr sz="1800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Font typeface="Franklin Gothic Book" panose="020B0503020102020204" pitchFamily="34" charset="0"/>
        <a:buChar char="–"/>
        <a:defRPr sz="1800" kern="1200" baseline="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583680"/>
            <a:ext cx="9144000" cy="274320"/>
          </a:xfrm>
          <a:prstGeom prst="rect">
            <a:avLst/>
          </a:prstGeom>
          <a:gradFill>
            <a:gsLst>
              <a:gs pos="0">
                <a:srgbClr val="00234E"/>
              </a:gs>
              <a:gs pos="100000">
                <a:srgbClr val="0034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189" y="154379"/>
            <a:ext cx="6506178" cy="967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040"/>
            <a:ext cx="8229600" cy="468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161288"/>
            <a:ext cx="9144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6544005"/>
            <a:ext cx="9144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Single Corner Rectangle 3"/>
          <p:cNvSpPr/>
          <p:nvPr userDrawn="1"/>
        </p:nvSpPr>
        <p:spPr>
          <a:xfrm flipH="1" flipV="1">
            <a:off x="8079753" y="-2"/>
            <a:ext cx="1064246" cy="397469"/>
          </a:xfrm>
          <a:custGeom>
            <a:avLst/>
            <a:gdLst>
              <a:gd name="connsiteX0" fmla="*/ 0 w 1257300"/>
              <a:gd name="connsiteY0" fmla="*/ 0 h 397469"/>
              <a:gd name="connsiteX1" fmla="*/ 1191054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5125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397469">
                <a:moveTo>
                  <a:pt x="0" y="0"/>
                </a:moveTo>
                <a:lnTo>
                  <a:pt x="1203545" y="0"/>
                </a:lnTo>
                <a:cubicBezTo>
                  <a:pt x="1240132" y="0"/>
                  <a:pt x="1257300" y="14669"/>
                  <a:pt x="1257300" y="51256"/>
                </a:cubicBezTo>
                <a:lnTo>
                  <a:pt x="1257300" y="397469"/>
                </a:lnTo>
                <a:lnTo>
                  <a:pt x="0" y="39746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3" y="39136"/>
            <a:ext cx="863109" cy="319193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7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75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6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tx2"/>
        </a:buClr>
        <a:buFont typeface="Franklin Gothic Book" panose="020B0503020102020204" pitchFamily="34" charset="0"/>
        <a:buChar char="•"/>
        <a:defRPr sz="23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200"/>
        </a:spcBef>
        <a:buClr>
          <a:schemeClr val="accent5"/>
        </a:buClr>
        <a:buFont typeface="Franklin Gothic Book" panose="020B0503020102020204" pitchFamily="34" charset="0"/>
        <a:buChar char="▪"/>
        <a:defRPr sz="21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00"/>
        </a:spcBef>
        <a:buClr>
          <a:schemeClr val="accent5"/>
        </a:buClr>
        <a:buFont typeface="Franklin Gothic Book" panose="020B0503020102020204" pitchFamily="34" charset="0"/>
        <a:buChar char="–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00"/>
        </a:spcBef>
        <a:buClr>
          <a:schemeClr val="accent5"/>
        </a:buClr>
        <a:buFont typeface="Franklin Gothic Book" panose="020B0503020102020204" pitchFamily="34" charset="0"/>
        <a:buChar char="–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1534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A15C5EC1-1BEF-49A0-A8DA-B672C63EDCC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Franklin Gothic Medium" panose="020B06030201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Franklin Gothic Book" panose="020B0503020102020204" pitchFamily="34" charset="0"/>
        <a:buChar char="●"/>
        <a:defRPr sz="22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1pPr>
      <a:lvl2pPr marL="640080" indent="-182880" algn="l" defTabSz="914400" rtl="0" eaLnBrk="1" latinLnBrk="0" hangingPunct="1">
        <a:spcBef>
          <a:spcPts val="0"/>
        </a:spcBef>
        <a:buClr>
          <a:srgbClr val="7F7F7F"/>
        </a:buClr>
        <a:buFont typeface="Wingdings" panose="05000000000000000000" pitchFamily="2" charset="2"/>
        <a:buChar char="§"/>
        <a:defRPr sz="20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buClr>
          <a:srgbClr val="7F7F7F"/>
        </a:buClr>
        <a:buFont typeface="Franklin Gothic Book" panose="020B0503020102020204" pitchFamily="34" charset="0"/>
        <a:buChar char="—"/>
        <a:defRPr sz="18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buClr>
          <a:srgbClr val="7F7F7F"/>
        </a:buClr>
        <a:buFont typeface="Franklin Gothic Book" panose="020B0503020102020204" pitchFamily="34" charset="0"/>
        <a:buChar char="—"/>
        <a:defRPr lang="en-US" sz="1800" kern="1200" baseline="0" dirty="0" smtClean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spcBef>
          <a:spcPts val="0"/>
        </a:spcBef>
        <a:buFont typeface="Franklin Gothic Book" panose="020B0503020102020204" pitchFamily="34" charset="0"/>
        <a:buNone/>
        <a:defRPr lang="en-US" sz="1800" kern="1200" baseline="0" dirty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189" y="154379"/>
            <a:ext cx="6506178" cy="967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040"/>
            <a:ext cx="8229600" cy="468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161288"/>
            <a:ext cx="9144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6544005"/>
            <a:ext cx="9144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Single Corner Rectangle 3"/>
          <p:cNvSpPr/>
          <p:nvPr userDrawn="1"/>
        </p:nvSpPr>
        <p:spPr>
          <a:xfrm flipH="1" flipV="1">
            <a:off x="8079753" y="-2"/>
            <a:ext cx="1064246" cy="397469"/>
          </a:xfrm>
          <a:custGeom>
            <a:avLst/>
            <a:gdLst>
              <a:gd name="connsiteX0" fmla="*/ 0 w 1257300"/>
              <a:gd name="connsiteY0" fmla="*/ 0 h 397469"/>
              <a:gd name="connsiteX1" fmla="*/ 1191054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6624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  <a:gd name="connsiteX0" fmla="*/ 0 w 1257300"/>
              <a:gd name="connsiteY0" fmla="*/ 0 h 397469"/>
              <a:gd name="connsiteX1" fmla="*/ 1203545 w 1257300"/>
              <a:gd name="connsiteY1" fmla="*/ 0 h 397469"/>
              <a:gd name="connsiteX2" fmla="*/ 1257300 w 1257300"/>
              <a:gd name="connsiteY2" fmla="*/ 51256 h 397469"/>
              <a:gd name="connsiteX3" fmla="*/ 1257300 w 1257300"/>
              <a:gd name="connsiteY3" fmla="*/ 397469 h 397469"/>
              <a:gd name="connsiteX4" fmla="*/ 0 w 1257300"/>
              <a:gd name="connsiteY4" fmla="*/ 397469 h 397469"/>
              <a:gd name="connsiteX5" fmla="*/ 0 w 1257300"/>
              <a:gd name="connsiteY5" fmla="*/ 0 h 39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397469">
                <a:moveTo>
                  <a:pt x="0" y="0"/>
                </a:moveTo>
                <a:lnTo>
                  <a:pt x="1203545" y="0"/>
                </a:lnTo>
                <a:cubicBezTo>
                  <a:pt x="1240132" y="0"/>
                  <a:pt x="1257300" y="14669"/>
                  <a:pt x="1257300" y="51256"/>
                </a:cubicBezTo>
                <a:lnTo>
                  <a:pt x="1257300" y="397469"/>
                </a:lnTo>
                <a:lnTo>
                  <a:pt x="0" y="39746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3" y="39136"/>
            <a:ext cx="863109" cy="319193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29400" y="6523049"/>
            <a:ext cx="2057400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BA37339-5342-45D3-970F-DEB9E35359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583680"/>
            <a:ext cx="9144000" cy="274320"/>
          </a:xfrm>
          <a:prstGeom prst="rect">
            <a:avLst/>
          </a:prstGeom>
          <a:gradFill>
            <a:gsLst>
              <a:gs pos="0">
                <a:srgbClr val="00234E"/>
              </a:gs>
              <a:gs pos="100000">
                <a:srgbClr val="0034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NYCDEP CSO Positioning Plan</a:t>
            </a:r>
          </a:p>
        </p:txBody>
      </p:sp>
    </p:spTree>
    <p:extLst>
      <p:ext uri="{BB962C8B-B14F-4D97-AF65-F5344CB8AC3E}">
        <p14:creationId xmlns:p14="http://schemas.microsoft.com/office/powerpoint/2010/main" val="333640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6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tx2"/>
        </a:buClr>
        <a:buFont typeface="Franklin Gothic Book" panose="020B0503020102020204" pitchFamily="34" charset="0"/>
        <a:buChar char="•"/>
        <a:defRPr sz="23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200"/>
        </a:spcBef>
        <a:buClr>
          <a:schemeClr val="accent5"/>
        </a:buClr>
        <a:buFont typeface="Franklin Gothic Book" panose="020B0503020102020204" pitchFamily="34" charset="0"/>
        <a:buChar char="▪"/>
        <a:defRPr sz="21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00"/>
        </a:spcBef>
        <a:buClr>
          <a:schemeClr val="accent5"/>
        </a:buClr>
        <a:buFont typeface="Franklin Gothic Book" panose="020B0503020102020204" pitchFamily="34" charset="0"/>
        <a:buChar char="–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00"/>
        </a:spcBef>
        <a:buClr>
          <a:schemeClr val="accent5"/>
        </a:buClr>
        <a:buFont typeface="Franklin Gothic Book" panose="020B0503020102020204" pitchFamily="34" charset="0"/>
        <a:buChar char="–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293B1-75CD-8545-BC1B-C180B70A1E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2A6D-B3A1-E046-93A9-B64217C73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03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2.jpe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41.jpeg"/><Relationship Id="rId2" Type="http://schemas.openxmlformats.org/officeDocument/2006/relationships/tags" Target="../tags/tag4.xml"/><Relationship Id="rId16" Type="http://schemas.openxmlformats.org/officeDocument/2006/relationships/image" Target="../media/image45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0.jpeg"/><Relationship Id="rId5" Type="http://schemas.openxmlformats.org/officeDocument/2006/relationships/tags" Target="../tags/tag7.xml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tags" Target="../tags/tag6.xml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tags" Target="../tags/tag12.xml"/><Relationship Id="rId7" Type="http://schemas.openxmlformats.org/officeDocument/2006/relationships/image" Target="../media/image46.jp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jpg"/><Relationship Id="rId4" Type="http://schemas.openxmlformats.org/officeDocument/2006/relationships/tags" Target="../tags/tag13.xml"/><Relationship Id="rId9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e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openxmlformats.org/officeDocument/2006/relationships/image" Target="../media/image78.tiff"/><Relationship Id="rId7" Type="http://schemas.openxmlformats.org/officeDocument/2006/relationships/image" Target="../media/image8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&amp; Planning for Resilience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NRPA Innovation Lab</a:t>
            </a:r>
          </a:p>
          <a:p>
            <a:r>
              <a:rPr lang="en-US" sz="2000" dirty="0"/>
              <a:t>January 17, 2019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657600" y="3707193"/>
            <a:ext cx="5029200" cy="950109"/>
          </a:xfrm>
        </p:spPr>
        <p:txBody>
          <a:bodyPr>
            <a:noAutofit/>
          </a:bodyPr>
          <a:lstStyle/>
          <a:p>
            <a:r>
              <a:rPr lang="en-US" sz="1600" dirty="0"/>
              <a:t>Jason Hellendrung, ASLA, PLA</a:t>
            </a:r>
          </a:p>
          <a:p>
            <a:r>
              <a:rPr lang="en-US" sz="1600" dirty="0"/>
              <a:t>Vice President, Planning &amp; Design</a:t>
            </a:r>
          </a:p>
          <a:p>
            <a:r>
              <a:rPr lang="en-US" sz="1600" dirty="0"/>
              <a:t>jason.Hellendrung@tetratech.com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675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TNC Naturally Resilient Communities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http://nrcsolutions.org/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8388"/>
            <a:ext cx="9144000" cy="4391032"/>
          </a:xfrm>
          <a:prstGeom prst="rect">
            <a:avLst/>
          </a:prstGeom>
        </p:spPr>
      </p:pic>
      <p:sp>
        <p:nvSpPr>
          <p:cNvPr id="7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Work led previously by Jason Hellendrung while Principal at Sasaki</a:t>
            </a:r>
          </a:p>
        </p:txBody>
      </p:sp>
    </p:spTree>
    <p:extLst>
      <p:ext uri="{BB962C8B-B14F-4D97-AF65-F5344CB8AC3E}">
        <p14:creationId xmlns:p14="http://schemas.microsoft.com/office/powerpoint/2010/main" val="54461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41148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Boston, March 2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nd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N’oreaster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, Winter Storm Riley (also Grayson)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265C28-6EF4-432C-BABB-B7B0862FB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b="12280"/>
          <a:stretch/>
        </p:blipFill>
        <p:spPr>
          <a:xfrm>
            <a:off x="0" y="1174458"/>
            <a:ext cx="9144000" cy="5340201"/>
          </a:xfrm>
          <a:prstGeom prst="rect">
            <a:avLst/>
          </a:prstGeom>
        </p:spPr>
      </p:pic>
      <p:sp>
        <p:nvSpPr>
          <p:cNvPr id="6" name="Title 14">
            <a:extLst>
              <a:ext uri="{FF2B5EF4-FFF2-40B4-BE49-F238E27FC236}">
                <a16:creationId xmlns:a16="http://schemas.microsoft.com/office/drawing/2014/main" id="{E52D43CD-7510-4E8D-BA5B-3102C2A6FF86}"/>
              </a:ext>
            </a:extLst>
          </p:cNvPr>
          <p:cNvSpPr txBox="1">
            <a:spLocks/>
          </p:cNvSpPr>
          <p:nvPr/>
        </p:nvSpPr>
        <p:spPr>
          <a:xfrm>
            <a:off x="500189" y="154379"/>
            <a:ext cx="7922594" cy="967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Understanding &amp; Assessing Your Community’s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18483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Boston, </a:t>
            </a:r>
            <a:r>
              <a:rPr lang="en-US" dirty="0">
                <a:solidFill>
                  <a:prstClr val="white"/>
                </a:solidFill>
              </a:rPr>
              <a:t>King Tide, October 15, 2016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9" name="Picture Placeholder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15543" b="15543"/>
          <a:stretch/>
        </p:blipFill>
        <p:spPr>
          <a:xfrm>
            <a:off x="4640239" y="1163708"/>
            <a:ext cx="4503760" cy="2657665"/>
          </a:xfrm>
          <a:prstGeom prst="rect">
            <a:avLst/>
          </a:prstGeom>
        </p:spPr>
      </p:pic>
      <p:pic>
        <p:nvPicPr>
          <p:cNvPr id="8" name="Picture Placeholder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t="11648" r="14029" b="10541"/>
          <a:stretch/>
        </p:blipFill>
        <p:spPr>
          <a:xfrm>
            <a:off x="1" y="1163708"/>
            <a:ext cx="4585647" cy="5377417"/>
          </a:xfrm>
          <a:prstGeom prst="rect">
            <a:avLst/>
          </a:prstGeom>
        </p:spPr>
      </p:pic>
      <p:pic>
        <p:nvPicPr>
          <p:cNvPr id="11" name="Picture Placeholder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15543" r="1647" b="15543"/>
          <a:stretch/>
        </p:blipFill>
        <p:spPr>
          <a:xfrm>
            <a:off x="4640239" y="3863467"/>
            <a:ext cx="4476465" cy="2677658"/>
          </a:xfrm>
          <a:prstGeom prst="rect">
            <a:avLst/>
          </a:prstGeom>
        </p:spPr>
      </p:pic>
      <p:sp>
        <p:nvSpPr>
          <p:cNvPr id="12" name="Title 14">
            <a:extLst>
              <a:ext uri="{FF2B5EF4-FFF2-40B4-BE49-F238E27FC236}">
                <a16:creationId xmlns:a16="http://schemas.microsoft.com/office/drawing/2014/main" id="{A1137099-76A6-42D1-BC44-781DF14C8505}"/>
              </a:ext>
            </a:extLst>
          </p:cNvPr>
          <p:cNvSpPr txBox="1">
            <a:spLocks/>
          </p:cNvSpPr>
          <p:nvPr/>
        </p:nvSpPr>
        <p:spPr>
          <a:xfrm>
            <a:off x="500189" y="154379"/>
            <a:ext cx="7922594" cy="967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Assessing Your Communities Vulnerability</a:t>
            </a:r>
          </a:p>
        </p:txBody>
      </p:sp>
    </p:spTree>
    <p:extLst>
      <p:ext uri="{BB962C8B-B14F-4D97-AF65-F5344CB8AC3E}">
        <p14:creationId xmlns:p14="http://schemas.microsoft.com/office/powerpoint/2010/main" val="307982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6043" r="2478" b="8585"/>
          <a:stretch/>
        </p:blipFill>
        <p:spPr>
          <a:xfrm>
            <a:off x="805220" y="1166506"/>
            <a:ext cx="7581431" cy="5370771"/>
          </a:xfr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Boston, 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Boston, 1775</a:t>
            </a:r>
          </a:p>
        </p:txBody>
      </p:sp>
    </p:spTree>
    <p:extLst>
      <p:ext uri="{BB962C8B-B14F-4D97-AF65-F5344CB8AC3E}">
        <p14:creationId xmlns:p14="http://schemas.microsoft.com/office/powerpoint/2010/main" val="4240519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0AC4765-25A1-4ACC-B9CB-1766A32B2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6043" r="2478" b="8585"/>
          <a:stretch/>
        </p:blipFill>
        <p:spPr>
          <a:xfrm>
            <a:off x="805220" y="1166506"/>
            <a:ext cx="7581431" cy="5370771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Boston, 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Boston, 2070’s with 3’ of Sea Level Rise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088C4A-29A5-451B-9139-585D35C469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331DC-8BBE-480E-B2DF-2D2DE3143B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6" t="7020" r="22667" b="52207"/>
          <a:stretch/>
        </p:blipFill>
        <p:spPr>
          <a:xfrm>
            <a:off x="747600" y="1169549"/>
            <a:ext cx="7736619" cy="53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0" y="1171977"/>
            <a:ext cx="9144000" cy="5351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Boston, MA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-70" r="25730" b="21218"/>
          <a:stretch/>
        </p:blipFill>
        <p:spPr>
          <a:xfrm>
            <a:off x="3200400" y="1349219"/>
            <a:ext cx="5943600" cy="5148072"/>
          </a:xfrm>
          <a:prstGeom prst="rect">
            <a:avLst/>
          </a:prstGeom>
        </p:spPr>
      </p:pic>
      <p:sp>
        <p:nvSpPr>
          <p:cNvPr id="44" name="Slide Number Placeholder 6"/>
          <p:cNvSpPr txBox="1">
            <a:spLocks/>
          </p:cNvSpPr>
          <p:nvPr/>
        </p:nvSpPr>
        <p:spPr>
          <a:xfrm>
            <a:off x="6858000" y="6084732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49ED7-0FAD-466A-9DCB-6193D4D332E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78B8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78B8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81000" y="2725610"/>
            <a:ext cx="2819400" cy="34813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In the late century,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exposure will expand to vast areas of the city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including inland neighborhoods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like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South End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and neighborhoods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along the Charles River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6985" y="6084732"/>
            <a:ext cx="1943100" cy="2891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67425" y="2463644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55%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85065" y="2639438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60%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69808" y="3301844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45%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606783" y="3851317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56725" y="4925856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35713" y="3133331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10%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81220" y="3393921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15%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99541" y="3689392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70%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653473" y="4373420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5%</a:t>
            </a:r>
          </a:p>
        </p:txBody>
      </p:sp>
      <p:sp>
        <p:nvSpPr>
          <p:cNvPr id="56" name="Text Placeholder 2"/>
          <p:cNvSpPr txBox="1">
            <a:spLocks/>
          </p:cNvSpPr>
          <p:nvPr/>
        </p:nvSpPr>
        <p:spPr>
          <a:xfrm>
            <a:off x="381000" y="1711169"/>
            <a:ext cx="2819400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u="none" kern="1200" cap="all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5000"/>
              <a:buFont typeface="Century Gothic" panose="020B0502020202020204" pitchFamily="34" charset="0"/>
              <a:buChar char="○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>
                <a:ln>
                  <a:noFill/>
                </a:ln>
                <a:solidFill>
                  <a:srgbClr val="978B82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Flood Progression</a:t>
            </a:r>
            <a:endParaRPr kumimoji="0" lang="en-US" sz="1800" b="1" i="0" u="none" strike="noStrike" kern="1200" cap="all" spc="0" normalizeH="0" baseline="0" noProof="0" dirty="0">
              <a:ln>
                <a:noFill/>
              </a:ln>
              <a:solidFill>
                <a:srgbClr val="978B82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7" name="Text Placeholder 5"/>
          <p:cNvSpPr txBox="1">
            <a:spLocks/>
          </p:cNvSpPr>
          <p:nvPr/>
        </p:nvSpPr>
        <p:spPr>
          <a:xfrm>
            <a:off x="381000" y="2015969"/>
            <a:ext cx="5867400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u="none" kern="1200" cap="all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5000"/>
              <a:buFont typeface="Century Gothic" panose="020B0502020202020204" pitchFamily="34" charset="0"/>
              <a:buChar char="○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srgbClr val="978B82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Coastal &amp; Riverine Flooding</a:t>
            </a: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srgbClr val="978B82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77051" y="2428355"/>
            <a:ext cx="6351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East </a:t>
            </a:r>
          </a:p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Boston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32073" y="2334871"/>
            <a:ext cx="1032654" cy="20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Charlestown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383401" y="3774919"/>
            <a:ext cx="1109599" cy="20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South Boston`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791200" y="4748548"/>
            <a:ext cx="922047" cy="20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Dorchester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507015" y="4187521"/>
            <a:ext cx="739305" cy="20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Roxbury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88159" y="2972025"/>
            <a:ext cx="1253868" cy="20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Allston/Brighton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87115" y="3193790"/>
            <a:ext cx="9509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Back Bay</a:t>
            </a:r>
          </a:p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Beacon Hill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380992" y="5340105"/>
            <a:ext cx="2614615" cy="943064"/>
            <a:chOff x="380992" y="3990886"/>
            <a:chExt cx="2614615" cy="943064"/>
          </a:xfrm>
        </p:grpSpPr>
        <p:grpSp>
          <p:nvGrpSpPr>
            <p:cNvPr id="66" name="Group 65"/>
            <p:cNvGrpSpPr/>
            <p:nvPr/>
          </p:nvGrpSpPr>
          <p:grpSpPr>
            <a:xfrm>
              <a:off x="380992" y="4019550"/>
              <a:ext cx="2614615" cy="863124"/>
              <a:chOff x="457200" y="4115270"/>
              <a:chExt cx="2614615" cy="86312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700017" y="4716784"/>
                <a:ext cx="44275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DB714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X% 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DB714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94" r="77527" b="22190"/>
              <a:stretch/>
            </p:blipFill>
            <p:spPr>
              <a:xfrm>
                <a:off x="457200" y="4158133"/>
                <a:ext cx="533400" cy="509588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931952" y="4115270"/>
                <a:ext cx="2139863" cy="187971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5A58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Average Monthly High Tide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5A58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10% Annual Chance Flood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5A58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1% Annual Chance Flood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0" cap="none" spc="0" normalizeH="0" baseline="0" noProof="0" dirty="0">
                  <a:ln>
                    <a:noFill/>
                  </a:ln>
                  <a:solidFill>
                    <a:srgbClr val="5B5A58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5A58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% of Neighborhood Exposed to 1% Annual Chance Flood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623809" y="3990886"/>
              <a:ext cx="2271791" cy="943064"/>
            </a:xfrm>
            <a:prstGeom prst="rect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3200400" y="1349219"/>
            <a:ext cx="1752600" cy="387798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50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978B82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2070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78B82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978B82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or later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708650" y="3610848"/>
            <a:ext cx="851516" cy="20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South End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990272" y="3222410"/>
            <a:ext cx="899605" cy="20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900"/>
              </a:lnSpc>
              <a:defRPr sz="1100" b="1">
                <a:ln w="3175">
                  <a:solidFill>
                    <a:schemeClr val="bg1"/>
                  </a:solidFill>
                </a:ln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Downtown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255942" y="6205543"/>
            <a:ext cx="1691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Excludes Logan Airport</a:t>
            </a:r>
          </a:p>
        </p:txBody>
      </p:sp>
      <p:sp>
        <p:nvSpPr>
          <p:cNvPr id="40" name="Footer Placeholder 15">
            <a:extLst>
              <a:ext uri="{FF2B5EF4-FFF2-40B4-BE49-F238E27FC236}">
                <a16:creationId xmlns:a16="http://schemas.microsoft.com/office/drawing/2014/main" id="{3F8B9C27-364D-458A-9C33-04A9591C36E8}"/>
              </a:ext>
            </a:extLst>
          </p:cNvPr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Work led by Jason Hellendrung while Principal at Sasaki</a:t>
            </a:r>
          </a:p>
        </p:txBody>
      </p:sp>
    </p:spTree>
    <p:extLst>
      <p:ext uri="{BB962C8B-B14F-4D97-AF65-F5344CB8AC3E}">
        <p14:creationId xmlns:p14="http://schemas.microsoft.com/office/powerpoint/2010/main" val="4257644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171977"/>
            <a:ext cx="9144000" cy="5351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Boston, MA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0116" y="4830919"/>
            <a:ext cx="914400" cy="3746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5716" y="4814251"/>
            <a:ext cx="990600" cy="3746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53716" y="4822983"/>
            <a:ext cx="990600" cy="3746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0"/>
          <a:stretch/>
        </p:blipFill>
        <p:spPr>
          <a:xfrm>
            <a:off x="0" y="1955264"/>
            <a:ext cx="9144000" cy="3734960"/>
          </a:xfrm>
          <a:prstGeom prst="rect">
            <a:avLst/>
          </a:prstGeom>
        </p:spPr>
      </p:pic>
      <p:sp>
        <p:nvSpPr>
          <p:cNvPr id="21" name="Footer Placeholder 15">
            <a:extLst>
              <a:ext uri="{FF2B5EF4-FFF2-40B4-BE49-F238E27FC236}">
                <a16:creationId xmlns:a16="http://schemas.microsoft.com/office/drawing/2014/main" id="{3ED512E8-B9A0-4DE9-B01C-ABF2898B0A3D}"/>
              </a:ext>
            </a:extLst>
          </p:cNvPr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Work led by Jason Hellendrung while Principal at Sasaki</a:t>
            </a:r>
          </a:p>
        </p:txBody>
      </p:sp>
    </p:spTree>
    <p:extLst>
      <p:ext uri="{BB962C8B-B14F-4D97-AF65-F5344CB8AC3E}">
        <p14:creationId xmlns:p14="http://schemas.microsoft.com/office/powerpoint/2010/main" val="286424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Boston, MA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171977"/>
            <a:ext cx="9144000" cy="5351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0" r="50243"/>
          <a:stretch/>
        </p:blipFill>
        <p:spPr>
          <a:xfrm>
            <a:off x="6361220" y="2421151"/>
            <a:ext cx="2639206" cy="32673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 r="50193" b="50193"/>
          <a:stretch/>
        </p:blipFill>
        <p:spPr>
          <a:xfrm>
            <a:off x="1204719" y="2343686"/>
            <a:ext cx="2787402" cy="332581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4325" b="49807"/>
          <a:stretch/>
        </p:blipFill>
        <p:spPr>
          <a:xfrm>
            <a:off x="3579942" y="2328952"/>
            <a:ext cx="2851337" cy="3371981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600200" y="1944432"/>
            <a:ext cx="19964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POPULATION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886200" y="1928685"/>
            <a:ext cx="22733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BUILDINGS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431280" y="1924587"/>
            <a:ext cx="256032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DB714"/>
                </a:solidFill>
                <a:effectLst/>
                <a:uLnTx/>
                <a:uFillTx/>
                <a:latin typeface="Century Gothic"/>
                <a:ea typeface="Sylfaen" panose="010A0502050306030303" pitchFamily="18" charset="0"/>
                <a:cs typeface="Times New Roman" panose="02020603050405020304" pitchFamily="18" charset="0"/>
              </a:rPr>
              <a:t>BUILDING VALUE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1219200" y="4947915"/>
            <a:ext cx="2286000" cy="0"/>
          </a:xfrm>
          <a:prstGeom prst="line">
            <a:avLst/>
          </a:prstGeom>
          <a:noFill/>
          <a:ln w="28575" cap="flat" cmpd="sng" algn="ctr">
            <a:solidFill>
              <a:srgbClr val="DFE3EB">
                <a:lumMod val="10000"/>
              </a:srgbClr>
            </a:solidFill>
            <a:prstDash val="dash"/>
          </a:ln>
          <a:effectLst/>
        </p:spPr>
      </p:cxnSp>
      <p:cxnSp>
        <p:nvCxnSpPr>
          <p:cNvPr id="67" name="Straight Connector 66"/>
          <p:cNvCxnSpPr/>
          <p:nvPr/>
        </p:nvCxnSpPr>
        <p:spPr>
          <a:xfrm>
            <a:off x="4267200" y="4907817"/>
            <a:ext cx="1892300" cy="0"/>
          </a:xfrm>
          <a:prstGeom prst="line">
            <a:avLst/>
          </a:prstGeom>
          <a:noFill/>
          <a:ln w="28575" cap="flat" cmpd="sng" algn="ctr">
            <a:solidFill>
              <a:srgbClr val="DFE3EB">
                <a:lumMod val="10000"/>
              </a:srgbClr>
            </a:solidFill>
            <a:prstDash val="dash"/>
          </a:ln>
          <a:effectLst/>
        </p:spPr>
      </p:cxnSp>
      <p:cxnSp>
        <p:nvCxnSpPr>
          <p:cNvPr id="68" name="Straight Connector 67"/>
          <p:cNvCxnSpPr/>
          <p:nvPr/>
        </p:nvCxnSpPr>
        <p:spPr>
          <a:xfrm>
            <a:off x="7118381" y="4913625"/>
            <a:ext cx="1873219" cy="0"/>
          </a:xfrm>
          <a:prstGeom prst="line">
            <a:avLst/>
          </a:prstGeom>
          <a:noFill/>
          <a:ln w="28575" cap="flat" cmpd="sng" algn="ctr">
            <a:solidFill>
              <a:srgbClr val="DFE3EB">
                <a:lumMod val="10000"/>
              </a:srgbClr>
            </a:solidFill>
            <a:prstDash val="dash"/>
          </a:ln>
          <a:effectLst/>
        </p:spPr>
      </p:cxnSp>
      <p:sp>
        <p:nvSpPr>
          <p:cNvPr id="69" name="Rectangle 68"/>
          <p:cNvSpPr/>
          <p:nvPr/>
        </p:nvSpPr>
        <p:spPr>
          <a:xfrm>
            <a:off x="53340" y="4591587"/>
            <a:ext cx="1318260" cy="87811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DFE3EB">
                    <a:lumMod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Near-term 1% annual chance exposure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52610" y="5241466"/>
            <a:ext cx="1877136" cy="163122"/>
            <a:chOff x="1852610" y="4291009"/>
            <a:chExt cx="1877136" cy="163122"/>
          </a:xfrm>
        </p:grpSpPr>
        <p:sp>
          <p:nvSpPr>
            <p:cNvPr id="71" name="TextBox 70"/>
            <p:cNvSpPr txBox="1"/>
            <p:nvPr/>
          </p:nvSpPr>
          <p:spPr>
            <a:xfrm>
              <a:off x="1852610" y="4291009"/>
              <a:ext cx="553934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2030s-2050s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55799" y="4291009"/>
              <a:ext cx="553934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2050s-2100s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084441" y="4291009"/>
              <a:ext cx="645305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2070s or Later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324350" y="5279566"/>
            <a:ext cx="1877136" cy="163122"/>
            <a:chOff x="1852610" y="4291009"/>
            <a:chExt cx="1877136" cy="163122"/>
          </a:xfrm>
        </p:grpSpPr>
        <p:sp>
          <p:nvSpPr>
            <p:cNvPr id="75" name="TextBox 74"/>
            <p:cNvSpPr txBox="1"/>
            <p:nvPr/>
          </p:nvSpPr>
          <p:spPr>
            <a:xfrm>
              <a:off x="1852610" y="4291009"/>
              <a:ext cx="553934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2030s-2050s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5799" y="4291009"/>
              <a:ext cx="553934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2050s-2100s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84441" y="4291009"/>
              <a:ext cx="645305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2070s or Later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118381" y="5241466"/>
            <a:ext cx="1877136" cy="163122"/>
            <a:chOff x="1852610" y="4291009"/>
            <a:chExt cx="1877136" cy="163122"/>
          </a:xfrm>
        </p:grpSpPr>
        <p:sp>
          <p:nvSpPr>
            <p:cNvPr id="79" name="TextBox 78"/>
            <p:cNvSpPr txBox="1"/>
            <p:nvPr/>
          </p:nvSpPr>
          <p:spPr>
            <a:xfrm>
              <a:off x="1852610" y="4291009"/>
              <a:ext cx="553934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2030s-2050s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55799" y="4291009"/>
              <a:ext cx="553934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2050s-2100s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084441" y="4291009"/>
              <a:ext cx="645305" cy="16312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27432" tIns="27432" rIns="27432" bIns="2743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2070s or Later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219200" y="2838987"/>
            <a:ext cx="171450" cy="1714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699266" y="2804697"/>
            <a:ext cx="171450" cy="1714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Footer Placeholder 15">
            <a:extLst>
              <a:ext uri="{FF2B5EF4-FFF2-40B4-BE49-F238E27FC236}">
                <a16:creationId xmlns:a16="http://schemas.microsoft.com/office/drawing/2014/main" id="{79E1B859-16AE-420A-B879-D7CAFE9FE501}"/>
              </a:ext>
            </a:extLst>
          </p:cNvPr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Work led by Jason Hellendrung while Principal at Sasaki</a:t>
            </a:r>
          </a:p>
        </p:txBody>
      </p:sp>
    </p:spTree>
    <p:extLst>
      <p:ext uri="{BB962C8B-B14F-4D97-AF65-F5344CB8AC3E}">
        <p14:creationId xmlns:p14="http://schemas.microsoft.com/office/powerpoint/2010/main" val="66341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59098"/>
            <a:ext cx="9144000" cy="5370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18</a:t>
            </a:fld>
            <a:endParaRPr lang="en-US" dirty="0"/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2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r>
              <a:rPr lang="en-US" dirty="0"/>
              <a:t>Boston, MA</a:t>
            </a:r>
          </a:p>
        </p:txBody>
      </p:sp>
      <p:sp>
        <p:nvSpPr>
          <p:cNvPr id="13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3"/>
                </a:solidFill>
              </a:rPr>
              <a:t>Previous work led by Jason Hellendrung while Principal at Sasaki</a:t>
            </a:r>
          </a:p>
        </p:txBody>
      </p:sp>
      <p:pic>
        <p:nvPicPr>
          <p:cNvPr id="8" name="Picture 7" descr="Original Image path: G:\56349.00\3.0_Working\3.18 Report\FINAL REPORT IMAGES\ES_11_storm water at three scenarios_City Scale Wide.jpg&#10;Original Size: 317KB W:1,175px H:844px&#10;Compressed Size: 234KB W:1,175px H:844px (26% using JPEG compression of 95)&#10;Last Updated: 12/5/2016 1:25:31 PM by toneil via Sasaki PPT Image Manager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91" r="14897"/>
          <a:stretch/>
        </p:blipFill>
        <p:spPr>
          <a:xfrm>
            <a:off x="3400023" y="1159098"/>
            <a:ext cx="5743977" cy="5370912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265091" y="1469531"/>
            <a:ext cx="5867400" cy="3048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Chronic Flood Exposure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265091" y="1774331"/>
            <a:ext cx="3276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Stormwater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Flooding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5091" y="2483972"/>
            <a:ext cx="2819400" cy="34813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Exposure is widespread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and includes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regional &amp; local transportation infrastructure</a:t>
            </a:r>
          </a:p>
        </p:txBody>
      </p:sp>
      <p:pic>
        <p:nvPicPr>
          <p:cNvPr id="18" name="Picture 17" descr="Original Image path: G:\56349.00\3.0_Working\3.18 Report\FINAL REPORT IMAGES\ES_11_storm water at three scenarios_City Scale Wide_LEGEND.jpg&#10;Original Size: 10KB W:325px H:123px&#10;Compressed Size: 10KB W:325px H:123px (1% using JPEG compression of 95)&#10;Last Updated: 12/5/2016 1:25:39 PM by toneil via Sasaki PPT Image Manager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" r="31077" b="8672"/>
          <a:stretch/>
        </p:blipFill>
        <p:spPr>
          <a:xfrm>
            <a:off x="6902050" y="5441779"/>
            <a:ext cx="2125370" cy="10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21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159098"/>
            <a:ext cx="9144000" cy="5370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19</a:t>
            </a:fld>
            <a:endParaRPr lang="en-US" dirty="0"/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2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r>
              <a:rPr lang="en-US" dirty="0"/>
              <a:t>Boston, MA</a:t>
            </a:r>
          </a:p>
        </p:txBody>
      </p:sp>
      <p:sp>
        <p:nvSpPr>
          <p:cNvPr id="13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3"/>
                </a:solidFill>
              </a:rPr>
              <a:t>Previous work led by Jason Hellendrung while Principal at Sasaki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4977" y="2221168"/>
            <a:ext cx="7814047" cy="1920240"/>
            <a:chOff x="534819" y="1160979"/>
            <a:chExt cx="7814047" cy="1920240"/>
          </a:xfrm>
        </p:grpSpPr>
        <p:pic>
          <p:nvPicPr>
            <p:cNvPr id="9" name="Picture 8" descr="Original Image path: G:\56349.00\3.0_Working\3.6_Graphics\Illustrator\Exports\TQ_Child_Portrait.jpg&#10;&#10;Last Updated: 4/1/2016 1:47:55 PM by toneil via Sasaki PPT Image Manager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4819" y="1160979"/>
              <a:ext cx="1643266" cy="1920240"/>
            </a:xfrm>
            <a:prstGeom prst="rect">
              <a:avLst/>
            </a:prstGeom>
          </p:spPr>
        </p:pic>
        <p:pic>
          <p:nvPicPr>
            <p:cNvPr id="10" name="Picture 9" descr="Original Image path: G:\56349.00\3.0_Working\3.6_Graphics\Illustrator\Exports\TQ-Disability_Portrait.jpg&#10;&#10;Last Updated: 4/1/2016 1:47:55 PM by toneil via Sasaki PPT Image Manager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48673" y="1160979"/>
              <a:ext cx="1643266" cy="1920240"/>
            </a:xfrm>
            <a:prstGeom prst="rect">
              <a:avLst/>
            </a:prstGeom>
          </p:spPr>
        </p:pic>
        <p:pic>
          <p:nvPicPr>
            <p:cNvPr id="14" name="Picture 13" descr="Original Image path: G:\56349.00\3.0_Working\3.6_Graphics\Illustrator\Exports\TQ_OlderAdult_Portrait.jpg&#10;&#10;Last Updated: 4/1/2016 1:47:56 PM by toneil via Sasaki PPT Image Manager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1746" y="1160979"/>
              <a:ext cx="1643266" cy="1920240"/>
            </a:xfrm>
            <a:prstGeom prst="rect">
              <a:avLst/>
            </a:prstGeom>
          </p:spPr>
        </p:pic>
        <p:pic>
          <p:nvPicPr>
            <p:cNvPr id="15" name="Picture 14" descr="Original Image path: G:\56349.00\3.0_Working\3.6_Graphics\Illustrator\Exports\TQ_Medical_Portrait.jpg&#10;&#10;Last Updated: 4/1/2016 1:47:56 PM by toneil via Sasaki PPT Image Manager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05600" y="1160979"/>
              <a:ext cx="1643266" cy="1920240"/>
            </a:xfrm>
            <a:prstGeom prst="rect">
              <a:avLst/>
            </a:prstGeom>
          </p:spPr>
        </p:pic>
      </p:grpSp>
      <p:pic>
        <p:nvPicPr>
          <p:cNvPr id="16" name="Picture 15" descr="Original Image path: G:\56349.00\3.0_Working\3.6_Graphics\Illustrator\Exports\TQ_LimitedEng_Portrait.jpg&#10;&#10;Last Updated: 4/1/2016 1:47:57 PM by toneil via Sasaki PPT Image Manage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967" y="4259143"/>
            <a:ext cx="1643266" cy="1920240"/>
          </a:xfrm>
          <a:prstGeom prst="rect">
            <a:avLst/>
          </a:prstGeom>
        </p:spPr>
      </p:pic>
      <p:pic>
        <p:nvPicPr>
          <p:cNvPr id="18" name="Picture 17" descr="Original Image path: G:\56349.00\3.0_Working\3.6_Graphics\Illustrator\Exports\TQ_POC_Portrait.jpg&#10;&#10;Last Updated: 4/1/2016 2:37:53 PM by toneil via Sasaki PPT Image Manage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2084" y="4259143"/>
            <a:ext cx="1643266" cy="1920240"/>
          </a:xfrm>
          <a:prstGeom prst="rect">
            <a:avLst/>
          </a:prstGeom>
          <a:effectLst/>
        </p:spPr>
      </p:pic>
      <p:pic>
        <p:nvPicPr>
          <p:cNvPr id="19" name="Picture 18" descr="Original Image path: G:\56349.00\3.0_Working\3.6_Graphics\Illustrator\Exports\TQ_LowIncome_Portrait.jpg&#10;&#10;Last Updated: 4/1/2016 1:47:58 PM by toneil via Sasaki PPT Image Manag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259143"/>
            <a:ext cx="1643266" cy="19202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1520" y="3872419"/>
            <a:ext cx="165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736A"/>
                </a:solidFill>
              </a:rPr>
              <a:t>CHILDREN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21904" y="3872419"/>
            <a:ext cx="1656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736A"/>
                </a:solidFill>
              </a:rPr>
              <a:t>OLDER ADULTS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35758" y="3872419"/>
            <a:ext cx="1643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736A"/>
                </a:solidFill>
              </a:rPr>
              <a:t>MEDICAL ILLNESS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65198" y="3651439"/>
            <a:ext cx="1656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736A"/>
                </a:solidFill>
              </a:rPr>
              <a:t>PEOPLE WITH DISABILITIES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47800" y="5699610"/>
            <a:ext cx="2133600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80" b="1" dirty="0">
                <a:solidFill>
                  <a:srgbClr val="80736A"/>
                </a:solidFill>
              </a:rPr>
              <a:t>PEOPLE WITH LIMITED </a:t>
            </a:r>
            <a:r>
              <a:rPr lang="en-US" sz="1180" b="1" dirty="0">
                <a:solidFill>
                  <a:srgbClr val="80736A"/>
                </a:solidFill>
              </a:rPr>
              <a:t>ENGLISH PROFICIENCY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3263" y="5886158"/>
            <a:ext cx="207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736A"/>
                </a:solidFill>
              </a:rPr>
              <a:t>PEOPLE OF COLOR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37237" y="5713290"/>
            <a:ext cx="207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736A"/>
                </a:solidFill>
              </a:rPr>
              <a:t>PEOPLE WITH </a:t>
            </a:r>
          </a:p>
          <a:p>
            <a:pPr algn="ctr"/>
            <a:r>
              <a:rPr lang="en-US" sz="1400" b="1" dirty="0">
                <a:solidFill>
                  <a:srgbClr val="80736A"/>
                </a:solidFill>
              </a:rPr>
              <a:t>LOW INCOMES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381000" y="1340741"/>
            <a:ext cx="8686800" cy="3048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Vulnerability Assessment Focus on Socially Vulnerable Populations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4553" y="1797941"/>
            <a:ext cx="278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CENSUS TRACTS IN TOP QUARTILE</a:t>
            </a:r>
          </a:p>
        </p:txBody>
      </p:sp>
    </p:spTree>
    <p:extLst>
      <p:ext uri="{BB962C8B-B14F-4D97-AF65-F5344CB8AC3E}">
        <p14:creationId xmlns:p14="http://schemas.microsoft.com/office/powerpoint/2010/main" val="402674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E95378-F690-491E-841C-EDAA7DC1AA3C}"/>
              </a:ext>
            </a:extLst>
          </p:cNvPr>
          <p:cNvSpPr/>
          <p:nvPr/>
        </p:nvSpPr>
        <p:spPr>
          <a:xfrm>
            <a:off x="0" y="1154120"/>
            <a:ext cx="9144000" cy="569906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Integrating infrastructure into the public realm of cities to drive city revitalization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20471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North Bayfront Park, Corpus Christi, TX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r="27534" b="-124"/>
          <a:stretch/>
        </p:blipFill>
        <p:spPr>
          <a:xfrm>
            <a:off x="0" y="1158935"/>
            <a:ext cx="5422006" cy="5370654"/>
          </a:xfrm>
        </p:spPr>
      </p:pic>
      <p:sp>
        <p:nvSpPr>
          <p:cNvPr id="10" name="Footer Placeholder 15"/>
          <p:cNvSpPr txBox="1">
            <a:spLocks/>
          </p:cNvSpPr>
          <p:nvPr/>
        </p:nvSpPr>
        <p:spPr>
          <a:xfrm>
            <a:off x="886717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Previous work by Jason Hellendrung while Principal at Sasaki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22006" y="1239747"/>
            <a:ext cx="3721994" cy="5322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lang="en-US" sz="2800" dirty="0">
                <a:solidFill>
                  <a:srgbClr val="CA7700"/>
                </a:solidFill>
              </a:rPr>
              <a:t>Topics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Defining Resilience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Why Parks?</a:t>
            </a:r>
            <a:endParaRPr lang="en-US" sz="2000" dirty="0">
              <a:solidFill>
                <a:prstClr val="white"/>
              </a:solidFill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Assessing your vulnerability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</a:rPr>
              <a:t>Project Design: Project Prioritization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</a:rPr>
              <a:t>Designing Multi-benefit Solutions: Resilience Dividends</a:t>
            </a:r>
          </a:p>
        </p:txBody>
      </p:sp>
    </p:spTree>
    <p:extLst>
      <p:ext uri="{BB962C8B-B14F-4D97-AF65-F5344CB8AC3E}">
        <p14:creationId xmlns:p14="http://schemas.microsoft.com/office/powerpoint/2010/main" val="362882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159098"/>
            <a:ext cx="9144000" cy="5370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2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r>
              <a:rPr lang="en-US" dirty="0"/>
              <a:t>Boston, MA</a:t>
            </a:r>
          </a:p>
        </p:txBody>
      </p:sp>
      <p:sp>
        <p:nvSpPr>
          <p:cNvPr id="13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3"/>
                </a:solidFill>
              </a:rPr>
              <a:t>Previous work led by Jason Hellendrung while Principal at Sasaki</a:t>
            </a:r>
          </a:p>
        </p:txBody>
      </p:sp>
      <p:pic>
        <p:nvPicPr>
          <p:cNvPr id="37" name="Picture 36" descr="Original Image path: G:\56349.00\3.0_Working\3.6_Graphics\Illustrator\Neighborhoods\Citywide\CRBMetroBostonBase4_HAZARDS-July8-2.1.3-Heat-Island-dot-maps-older-adults-01.jpg&#10;Original Size: 205KB W:1,175px H:844px&#10;Compressed Size: 78KB W:471px H:647px (61.7% using JPEG compression of 95)&#10;Cropping: Left:10% Right:37% Top:0% Bottom:0%&#10;Last Updated: 12/5/2016 9:19:41 PM by toneil via Sasaki PPT Image Manager">
            <a:extLst>
              <a:ext uri="{FF2B5EF4-FFF2-40B4-BE49-F238E27FC236}">
                <a16:creationId xmlns:a16="http://schemas.microsoft.com/office/drawing/2014/main" id="{8390713F-4280-459B-96DA-6401ED8FB7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3" r="1"/>
          <a:stretch/>
        </p:blipFill>
        <p:spPr>
          <a:xfrm>
            <a:off x="5791200" y="2256654"/>
            <a:ext cx="2889250" cy="3691890"/>
          </a:xfrm>
          <a:prstGeom prst="rect">
            <a:avLst/>
          </a:prstGeom>
          <a:effectLst/>
        </p:spPr>
      </p:pic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C5FD53C1-4B76-4D00-896E-AAC0A7C10691}"/>
              </a:ext>
            </a:extLst>
          </p:cNvPr>
          <p:cNvSpPr txBox="1">
            <a:spLocks/>
          </p:cNvSpPr>
          <p:nvPr/>
        </p:nvSpPr>
        <p:spPr>
          <a:xfrm>
            <a:off x="457199" y="5948544"/>
            <a:ext cx="2687605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u="none" kern="1200" cap="all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5000"/>
              <a:buFont typeface="Century Gothic" panose="020B0502020202020204" pitchFamily="34" charset="0"/>
              <a:buChar char="○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978B82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CASES OF MEDICAL ILLNESS</a:t>
            </a:r>
            <a:endParaRPr kumimoji="0" lang="en-US" sz="1000" b="1" i="0" u="none" strike="noStrike" kern="1200" cap="all" spc="0" normalizeH="0" baseline="0" noProof="0" dirty="0">
              <a:ln>
                <a:noFill/>
              </a:ln>
              <a:solidFill>
                <a:srgbClr val="978B82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38" descr="Original Image path: G:\56349.00\3.0_Working\3.6_Graphics\Illustrator\Neighborhoods\Citywide\CRBMetroBostonBase4_HAZARDS-July8-2.1.3-Heat-Island-dot-maps-medical-010.jpg&#10;Original Size: 11KB&#10;No compression.&#10;Cropping: Left:0% Right:0% Top:15% Bottom:16%&#10;Last Updated: 12/5/2016 9:20:14 PM by toneil via Sasaki PPT Image Manager">
            <a:extLst>
              <a:ext uri="{FF2B5EF4-FFF2-40B4-BE49-F238E27FC236}">
                <a16:creationId xmlns:a16="http://schemas.microsoft.com/office/drawing/2014/main" id="{C22E9F87-A04E-4469-99D3-88A2ABD6E42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25" y="1285104"/>
            <a:ext cx="1727488" cy="666750"/>
          </a:xfrm>
          <a:prstGeom prst="rect">
            <a:avLst/>
          </a:prstGeom>
          <a:effectLst/>
        </p:spPr>
      </p:pic>
      <p:pic>
        <p:nvPicPr>
          <p:cNvPr id="40" name="Picture 39" descr="Original Image path: G:\56349.00\3.0_Working\3.6_Graphics\Illustrator\Neighborhoods\Citywide\CRBMetroBostonBase4_HAZARDS-July8-2.1.3-Heat-Island-dot-maps-medical-01.jpg&#10;Original Size: 233KB W:1,175px H:844px&#10;Compressed Size: 89KB W:471px H:647px (62% using JPEG compression of 95)&#10;Cropping: Left:10% Right:37% Top:0% Bottom:0%&#10;Last Updated: 12/5/2016 9:19:36 PM by toneil via Sasaki PPT Image Manager">
            <a:extLst>
              <a:ext uri="{FF2B5EF4-FFF2-40B4-BE49-F238E27FC236}">
                <a16:creationId xmlns:a16="http://schemas.microsoft.com/office/drawing/2014/main" id="{A2D975C0-BA3E-4048-A38E-6C70B6DEFF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6654"/>
            <a:ext cx="2687605" cy="3691890"/>
          </a:xfrm>
          <a:prstGeom prst="rect">
            <a:avLst/>
          </a:prstGeom>
          <a:effectLst/>
        </p:spPr>
      </p:pic>
      <p:pic>
        <p:nvPicPr>
          <p:cNvPr id="41" name="Picture 40" descr="Original Image path: G:\56349.00\3.0_Working\3.6_Graphics\Illustrator\Neighborhoods\Citywide\CRBMetroBostonBase4_HAZARDS-July8-2.1.3-Heat-Island-dot-maps-children-01.jpg&#10;&#10;Last Updated: 12/5/2016 9:18:01 PM by toneil via Sasaki PPT Image Manager">
            <a:extLst>
              <a:ext uri="{FF2B5EF4-FFF2-40B4-BE49-F238E27FC236}">
                <a16:creationId xmlns:a16="http://schemas.microsoft.com/office/drawing/2014/main" id="{83841BA8-DF90-4EFF-A593-C193F75A1F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r="37237"/>
          <a:stretch/>
        </p:blipFill>
        <p:spPr>
          <a:xfrm>
            <a:off x="3230245" y="2256654"/>
            <a:ext cx="2689860" cy="3691890"/>
          </a:xfrm>
          <a:prstGeom prst="rect">
            <a:avLst/>
          </a:prstGeom>
        </p:spPr>
      </p:pic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27F2812-9706-4DA6-AEE9-95906B475D01}"/>
              </a:ext>
            </a:extLst>
          </p:cNvPr>
          <p:cNvSpPr txBox="1">
            <a:spLocks/>
          </p:cNvSpPr>
          <p:nvPr/>
        </p:nvSpPr>
        <p:spPr>
          <a:xfrm>
            <a:off x="6019800" y="5948544"/>
            <a:ext cx="2660650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u="none" kern="1200" cap="all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5000"/>
              <a:buFont typeface="Century Gothic" panose="020B0502020202020204" pitchFamily="34" charset="0"/>
              <a:buChar char="○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978B82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OLDER ADULTS</a:t>
            </a:r>
            <a:endParaRPr kumimoji="0" lang="en-US" sz="1000" b="1" i="0" u="none" strike="noStrike" kern="1200" cap="all" spc="0" normalizeH="0" baseline="0" noProof="0" dirty="0">
              <a:ln>
                <a:noFill/>
              </a:ln>
              <a:solidFill>
                <a:srgbClr val="978B82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ECA2CD2-93AE-494A-8253-90AA7C12BFC0}"/>
              </a:ext>
            </a:extLst>
          </p:cNvPr>
          <p:cNvSpPr txBox="1">
            <a:spLocks/>
          </p:cNvSpPr>
          <p:nvPr/>
        </p:nvSpPr>
        <p:spPr>
          <a:xfrm>
            <a:off x="3230245" y="5948544"/>
            <a:ext cx="2689860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u="none" kern="1200" cap="all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5000"/>
              <a:buFont typeface="Century Gothic" panose="020B0502020202020204" pitchFamily="34" charset="0"/>
              <a:buChar char="○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978B82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CHILDREN</a:t>
            </a:r>
            <a:endParaRPr kumimoji="0" lang="en-US" sz="1000" b="1" i="0" u="none" strike="noStrike" kern="1200" cap="all" spc="0" normalizeH="0" baseline="0" noProof="0" dirty="0">
              <a:ln>
                <a:noFill/>
              </a:ln>
              <a:solidFill>
                <a:srgbClr val="978B82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B01D82F-0B99-4C00-B1FD-559987AC9260}"/>
              </a:ext>
            </a:extLst>
          </p:cNvPr>
          <p:cNvSpPr txBox="1">
            <a:spLocks/>
          </p:cNvSpPr>
          <p:nvPr/>
        </p:nvSpPr>
        <p:spPr>
          <a:xfrm>
            <a:off x="381000" y="1340741"/>
            <a:ext cx="8686800" cy="3048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Vulnerability Populations &amp; Heat Islands</a:t>
            </a:r>
          </a:p>
        </p:txBody>
      </p:sp>
    </p:spTree>
    <p:extLst>
      <p:ext uri="{BB962C8B-B14F-4D97-AF65-F5344CB8AC3E}">
        <p14:creationId xmlns:p14="http://schemas.microsoft.com/office/powerpoint/2010/main" val="2064707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159098"/>
            <a:ext cx="9144000" cy="5370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21</a:t>
            </a:fld>
            <a:endParaRPr lang="en-US" dirty="0"/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2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r>
              <a:rPr lang="en-US" dirty="0"/>
              <a:t>Boston, MA</a:t>
            </a:r>
          </a:p>
        </p:txBody>
      </p:sp>
      <p:sp>
        <p:nvSpPr>
          <p:cNvPr id="13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3"/>
                </a:solidFill>
              </a:rPr>
              <a:t>Previous work led by Jason Hellendrung while Principal at Sasaki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B01D82F-0B99-4C00-B1FD-559987AC9260}"/>
              </a:ext>
            </a:extLst>
          </p:cNvPr>
          <p:cNvSpPr txBox="1">
            <a:spLocks/>
          </p:cNvSpPr>
          <p:nvPr/>
        </p:nvSpPr>
        <p:spPr>
          <a:xfrm>
            <a:off x="381000" y="1303670"/>
            <a:ext cx="8686800" cy="3048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Public Health Impacts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Extreme Heat</a:t>
            </a:r>
          </a:p>
        </p:txBody>
      </p:sp>
      <p:pic>
        <p:nvPicPr>
          <p:cNvPr id="15" name="Picture 14" descr="Original Image path: G:\56349.00\3.0_Working\3.18 Report\FINAL REPORT IMAGES\ES_10_HeatMortalityper100000-01.jpg&#10;&#10;Last Updated: 12/5/2016 1:49:58 PM by toneil via Sasaki PPT Image Manager">
            <a:extLst>
              <a:ext uri="{FF2B5EF4-FFF2-40B4-BE49-F238E27FC236}">
                <a16:creationId xmlns:a16="http://schemas.microsoft.com/office/drawing/2014/main" id="{0ACC1FA5-1DFD-471B-AE9C-F96113B78A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74566"/>
            <a:ext cx="6908007" cy="3500057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228E249-4CCB-4D32-A8B3-36B1B0EA71E7}"/>
              </a:ext>
            </a:extLst>
          </p:cNvPr>
          <p:cNvSpPr txBox="1">
            <a:spLocks/>
          </p:cNvSpPr>
          <p:nvPr/>
        </p:nvSpPr>
        <p:spPr>
          <a:xfrm>
            <a:off x="6705600" y="2532623"/>
            <a:ext cx="2286000" cy="3505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None/>
              <a:defRPr sz="230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143000" indent="-18288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600200" indent="-18288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Other Public Health Impacts</a:t>
            </a:r>
          </a:p>
          <a:p>
            <a:r>
              <a:rPr lang="en-US" sz="1600" dirty="0"/>
              <a:t>Higher rates of heart and lung disease due to increased air pollution</a:t>
            </a:r>
          </a:p>
          <a:p>
            <a:r>
              <a:rPr lang="en-US" sz="1600" dirty="0"/>
              <a:t>Increases in cases of vector borne disease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F0CF4E-DF6B-4629-98E0-B3397C3AF88A}"/>
              </a:ext>
            </a:extLst>
          </p:cNvPr>
          <p:cNvSpPr/>
          <p:nvPr/>
        </p:nvSpPr>
        <p:spPr>
          <a:xfrm>
            <a:off x="609600" y="2215662"/>
            <a:ext cx="624840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Heat-Related Mortality Rates Will Increase Significantly</a:t>
            </a:r>
          </a:p>
        </p:txBody>
      </p:sp>
    </p:spTree>
    <p:extLst>
      <p:ext uri="{BB962C8B-B14F-4D97-AF65-F5344CB8AC3E}">
        <p14:creationId xmlns:p14="http://schemas.microsoft.com/office/powerpoint/2010/main" val="840667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59098"/>
            <a:ext cx="9144000" cy="5370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2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r>
              <a:rPr lang="en-US" dirty="0"/>
              <a:t>Boston, MA</a:t>
            </a:r>
          </a:p>
        </p:txBody>
      </p:sp>
      <p:sp>
        <p:nvSpPr>
          <p:cNvPr id="13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3"/>
                </a:solidFill>
              </a:rPr>
              <a:t>Previous work led by Jason Hellendrung while Principal at Sasaki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6" y="2009104"/>
            <a:ext cx="9182826" cy="35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79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23</a:t>
            </a:fld>
            <a:endParaRPr lang="en-US" dirty="0"/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Ready Boston</a:t>
            </a:r>
          </a:p>
        </p:txBody>
      </p:sp>
      <p:sp>
        <p:nvSpPr>
          <p:cNvPr id="12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r>
              <a:rPr lang="en-US" dirty="0"/>
              <a:t>Boston, MA</a:t>
            </a:r>
          </a:p>
        </p:txBody>
      </p:sp>
      <p:sp>
        <p:nvSpPr>
          <p:cNvPr id="13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3"/>
                </a:solidFill>
              </a:rPr>
              <a:t>Previous work led by Jason Hellendrung while Principal at Sasaki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048"/>
            <a:ext cx="9496956" cy="53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424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A7ADF-6769-4FF1-8C74-AE54EF456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915076"/>
            <a:ext cx="10293178" cy="5634005"/>
          </a:xfrm>
          <a:prstGeom prst="rect">
            <a:avLst/>
          </a:prstGeom>
        </p:spPr>
      </p:pic>
      <p:sp>
        <p:nvSpPr>
          <p:cNvPr id="3" name="Title 14">
            <a:extLst>
              <a:ext uri="{FF2B5EF4-FFF2-40B4-BE49-F238E27FC236}">
                <a16:creationId xmlns:a16="http://schemas.microsoft.com/office/drawing/2014/main" id="{43C76304-456E-47CD-B39C-C905F14FDB51}"/>
              </a:ext>
            </a:extLst>
          </p:cNvPr>
          <p:cNvSpPr txBox="1">
            <a:spLocks/>
          </p:cNvSpPr>
          <p:nvPr/>
        </p:nvSpPr>
        <p:spPr>
          <a:xfrm>
            <a:off x="500189" y="154379"/>
            <a:ext cx="7922594" cy="967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6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Prioritization</a:t>
            </a:r>
          </a:p>
        </p:txBody>
      </p:sp>
    </p:spTree>
    <p:extLst>
      <p:ext uri="{BB962C8B-B14F-4D97-AF65-F5344CB8AC3E}">
        <p14:creationId xmlns:p14="http://schemas.microsoft.com/office/powerpoint/2010/main" val="2900269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alltogeth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"/>
          <a:stretch/>
        </p:blipFill>
        <p:spPr>
          <a:xfrm>
            <a:off x="0" y="765103"/>
            <a:ext cx="9114367" cy="6092897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272832" y="852345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Sand Engine</a:t>
            </a:r>
          </a:p>
        </p:txBody>
      </p:sp>
      <p:sp>
        <p:nvSpPr>
          <p:cNvPr id="33" name="TextBox 9"/>
          <p:cNvSpPr txBox="1"/>
          <p:nvPr/>
        </p:nvSpPr>
        <p:spPr>
          <a:xfrm>
            <a:off x="1703776" y="855263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North Park</a:t>
            </a:r>
          </a:p>
        </p:txBody>
      </p:sp>
      <p:sp>
        <p:nvSpPr>
          <p:cNvPr id="34" name="TextBox 10"/>
          <p:cNvSpPr txBox="1"/>
          <p:nvPr/>
        </p:nvSpPr>
        <p:spPr>
          <a:xfrm>
            <a:off x="4664590" y="853737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East Rock to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Rockville</a:t>
            </a:r>
          </a:p>
        </p:txBody>
      </p:sp>
      <p:sp>
        <p:nvSpPr>
          <p:cNvPr id="35" name="TextBox 11"/>
          <p:cNvSpPr txBox="1"/>
          <p:nvPr/>
        </p:nvSpPr>
        <p:spPr>
          <a:xfrm>
            <a:off x="6044380" y="855263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Freeport Station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Area</a:t>
            </a:r>
          </a:p>
        </p:txBody>
      </p:sp>
      <p:sp>
        <p:nvSpPr>
          <p:cNvPr id="36" name="TextBox 12"/>
          <p:cNvSpPr txBox="1"/>
          <p:nvPr/>
        </p:nvSpPr>
        <p:spPr>
          <a:xfrm>
            <a:off x="3107568" y="853737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Freeport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832" y="332043"/>
            <a:ext cx="1104790" cy="523220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SEDIMENT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FLOW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03776" y="332043"/>
            <a:ext cx="1054837" cy="523220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SMART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BARRIER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9707" y="332043"/>
            <a:ext cx="1222938" cy="523220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ECO-EDGE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25330" y="332043"/>
            <a:ext cx="1202440" cy="523220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GREEN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CORRIDOR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64590" y="330517"/>
            <a:ext cx="1029655" cy="523220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SLOW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STREAMS</a:t>
            </a:r>
          </a:p>
        </p:txBody>
      </p:sp>
    </p:spTree>
    <p:extLst>
      <p:ext uri="{BB962C8B-B14F-4D97-AF65-F5344CB8AC3E}">
        <p14:creationId xmlns:p14="http://schemas.microsoft.com/office/powerpoint/2010/main" val="2442483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" y="558590"/>
            <a:ext cx="9022079" cy="5613610"/>
          </a:xfrm>
          <a:prstGeom prst="rect">
            <a:avLst/>
          </a:prstGeom>
          <a:solidFill>
            <a:srgbClr val="005596"/>
          </a:solidFill>
          <a:ln w="139700">
            <a:solidFill>
              <a:srgbClr val="13A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LWTB PROGRAM AREA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0985" y="662146"/>
            <a:ext cx="4770956" cy="5406498"/>
            <a:chOff x="2356945" y="708552"/>
            <a:chExt cx="4770956" cy="5406498"/>
          </a:xfrm>
        </p:grpSpPr>
        <p:pic>
          <p:nvPicPr>
            <p:cNvPr id="1026" name="70D70BA5-EC8A-4C1D-8248-18AC25822D13" descr="70D70BA5-EC8A-4C1D-8248-18AC25822D1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6" b="3264"/>
            <a:stretch/>
          </p:blipFill>
          <p:spPr bwMode="auto">
            <a:xfrm>
              <a:off x="2356945" y="708552"/>
              <a:ext cx="4770956" cy="5406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4084586" y="830757"/>
              <a:ext cx="2349795" cy="4859079"/>
            </a:xfrm>
            <a:custGeom>
              <a:avLst/>
              <a:gdLst>
                <a:gd name="connsiteX0" fmla="*/ 2232837 w 2349795"/>
                <a:gd name="connsiteY0" fmla="*/ 0 h 4859079"/>
                <a:gd name="connsiteX1" fmla="*/ 1658679 w 2349795"/>
                <a:gd name="connsiteY1" fmla="*/ 180754 h 4859079"/>
                <a:gd name="connsiteX2" fmla="*/ 1552353 w 2349795"/>
                <a:gd name="connsiteY2" fmla="*/ 265814 h 4859079"/>
                <a:gd name="connsiteX3" fmla="*/ 1371600 w 2349795"/>
                <a:gd name="connsiteY3" fmla="*/ 340242 h 4859079"/>
                <a:gd name="connsiteX4" fmla="*/ 1127051 w 2349795"/>
                <a:gd name="connsiteY4" fmla="*/ 361507 h 4859079"/>
                <a:gd name="connsiteX5" fmla="*/ 1084521 w 2349795"/>
                <a:gd name="connsiteY5" fmla="*/ 404037 h 4859079"/>
                <a:gd name="connsiteX6" fmla="*/ 1052623 w 2349795"/>
                <a:gd name="connsiteY6" fmla="*/ 393405 h 4859079"/>
                <a:gd name="connsiteX7" fmla="*/ 882502 w 2349795"/>
                <a:gd name="connsiteY7" fmla="*/ 595423 h 4859079"/>
                <a:gd name="connsiteX8" fmla="*/ 776177 w 2349795"/>
                <a:gd name="connsiteY8" fmla="*/ 563526 h 4859079"/>
                <a:gd name="connsiteX9" fmla="*/ 744279 w 2349795"/>
                <a:gd name="connsiteY9" fmla="*/ 744279 h 4859079"/>
                <a:gd name="connsiteX10" fmla="*/ 616688 w 2349795"/>
                <a:gd name="connsiteY10" fmla="*/ 903768 h 4859079"/>
                <a:gd name="connsiteX11" fmla="*/ 563526 w 2349795"/>
                <a:gd name="connsiteY11" fmla="*/ 1169582 h 4859079"/>
                <a:gd name="connsiteX12" fmla="*/ 552893 w 2349795"/>
                <a:gd name="connsiteY12" fmla="*/ 1477926 h 4859079"/>
                <a:gd name="connsiteX13" fmla="*/ 478465 w 2349795"/>
                <a:gd name="connsiteY13" fmla="*/ 1562986 h 4859079"/>
                <a:gd name="connsiteX14" fmla="*/ 318977 w 2349795"/>
                <a:gd name="connsiteY14" fmla="*/ 1733107 h 4859079"/>
                <a:gd name="connsiteX15" fmla="*/ 297712 w 2349795"/>
                <a:gd name="connsiteY15" fmla="*/ 1765005 h 4859079"/>
                <a:gd name="connsiteX16" fmla="*/ 350874 w 2349795"/>
                <a:gd name="connsiteY16" fmla="*/ 1796903 h 4859079"/>
                <a:gd name="connsiteX17" fmla="*/ 329609 w 2349795"/>
                <a:gd name="connsiteY17" fmla="*/ 1871330 h 4859079"/>
                <a:gd name="connsiteX18" fmla="*/ 372140 w 2349795"/>
                <a:gd name="connsiteY18" fmla="*/ 1935126 h 4859079"/>
                <a:gd name="connsiteX19" fmla="*/ 425302 w 2349795"/>
                <a:gd name="connsiteY19" fmla="*/ 2020186 h 4859079"/>
                <a:gd name="connsiteX20" fmla="*/ 446567 w 2349795"/>
                <a:gd name="connsiteY20" fmla="*/ 2094614 h 4859079"/>
                <a:gd name="connsiteX21" fmla="*/ 467833 w 2349795"/>
                <a:gd name="connsiteY21" fmla="*/ 2179675 h 4859079"/>
                <a:gd name="connsiteX22" fmla="*/ 467833 w 2349795"/>
                <a:gd name="connsiteY22" fmla="*/ 2286000 h 4859079"/>
                <a:gd name="connsiteX23" fmla="*/ 531628 w 2349795"/>
                <a:gd name="connsiteY23" fmla="*/ 2254103 h 4859079"/>
                <a:gd name="connsiteX24" fmla="*/ 531628 w 2349795"/>
                <a:gd name="connsiteY24" fmla="*/ 2456121 h 4859079"/>
                <a:gd name="connsiteX25" fmla="*/ 478465 w 2349795"/>
                <a:gd name="connsiteY25" fmla="*/ 2466754 h 4859079"/>
                <a:gd name="connsiteX26" fmla="*/ 478465 w 2349795"/>
                <a:gd name="connsiteY26" fmla="*/ 2551814 h 4859079"/>
                <a:gd name="connsiteX27" fmla="*/ 435935 w 2349795"/>
                <a:gd name="connsiteY27" fmla="*/ 2541182 h 4859079"/>
                <a:gd name="connsiteX28" fmla="*/ 329609 w 2349795"/>
                <a:gd name="connsiteY28" fmla="*/ 2796363 h 4859079"/>
                <a:gd name="connsiteX29" fmla="*/ 542260 w 2349795"/>
                <a:gd name="connsiteY29" fmla="*/ 2892056 h 4859079"/>
                <a:gd name="connsiteX30" fmla="*/ 489098 w 2349795"/>
                <a:gd name="connsiteY30" fmla="*/ 2987749 h 4859079"/>
                <a:gd name="connsiteX31" fmla="*/ 520995 w 2349795"/>
                <a:gd name="connsiteY31" fmla="*/ 3019647 h 4859079"/>
                <a:gd name="connsiteX32" fmla="*/ 499730 w 2349795"/>
                <a:gd name="connsiteY32" fmla="*/ 3051544 h 4859079"/>
                <a:gd name="connsiteX33" fmla="*/ 606056 w 2349795"/>
                <a:gd name="connsiteY33" fmla="*/ 3072810 h 4859079"/>
                <a:gd name="connsiteX34" fmla="*/ 510363 w 2349795"/>
                <a:gd name="connsiteY34" fmla="*/ 3296093 h 4859079"/>
                <a:gd name="connsiteX35" fmla="*/ 435935 w 2349795"/>
                <a:gd name="connsiteY35" fmla="*/ 3285461 h 4859079"/>
                <a:gd name="connsiteX36" fmla="*/ 223284 w 2349795"/>
                <a:gd name="connsiteY36" fmla="*/ 3710763 h 4859079"/>
                <a:gd name="connsiteX37" fmla="*/ 0 w 2349795"/>
                <a:gd name="connsiteY37" fmla="*/ 3827721 h 4859079"/>
                <a:gd name="connsiteX38" fmla="*/ 180753 w 2349795"/>
                <a:gd name="connsiteY38" fmla="*/ 3997842 h 4859079"/>
                <a:gd name="connsiteX39" fmla="*/ 202019 w 2349795"/>
                <a:gd name="connsiteY39" fmla="*/ 4136065 h 4859079"/>
                <a:gd name="connsiteX40" fmla="*/ 138223 w 2349795"/>
                <a:gd name="connsiteY40" fmla="*/ 4253023 h 4859079"/>
                <a:gd name="connsiteX41" fmla="*/ 191386 w 2349795"/>
                <a:gd name="connsiteY41" fmla="*/ 4391247 h 4859079"/>
                <a:gd name="connsiteX42" fmla="*/ 191386 w 2349795"/>
                <a:gd name="connsiteY42" fmla="*/ 4476307 h 4859079"/>
                <a:gd name="connsiteX43" fmla="*/ 287079 w 2349795"/>
                <a:gd name="connsiteY43" fmla="*/ 4582633 h 4859079"/>
                <a:gd name="connsiteX44" fmla="*/ 212651 w 2349795"/>
                <a:gd name="connsiteY44" fmla="*/ 4720856 h 4859079"/>
                <a:gd name="connsiteX45" fmla="*/ 244549 w 2349795"/>
                <a:gd name="connsiteY45" fmla="*/ 4816549 h 4859079"/>
                <a:gd name="connsiteX46" fmla="*/ 350874 w 2349795"/>
                <a:gd name="connsiteY46" fmla="*/ 4827182 h 4859079"/>
                <a:gd name="connsiteX47" fmla="*/ 457200 w 2349795"/>
                <a:gd name="connsiteY47" fmla="*/ 4859079 h 4859079"/>
                <a:gd name="connsiteX48" fmla="*/ 574158 w 2349795"/>
                <a:gd name="connsiteY48" fmla="*/ 4859079 h 4859079"/>
                <a:gd name="connsiteX49" fmla="*/ 680484 w 2349795"/>
                <a:gd name="connsiteY49" fmla="*/ 4827182 h 4859079"/>
                <a:gd name="connsiteX50" fmla="*/ 584791 w 2349795"/>
                <a:gd name="connsiteY50" fmla="*/ 4742121 h 4859079"/>
                <a:gd name="connsiteX51" fmla="*/ 563526 w 2349795"/>
                <a:gd name="connsiteY51" fmla="*/ 4688958 h 4859079"/>
                <a:gd name="connsiteX52" fmla="*/ 542260 w 2349795"/>
                <a:gd name="connsiteY52" fmla="*/ 4635796 h 4859079"/>
                <a:gd name="connsiteX53" fmla="*/ 520995 w 2349795"/>
                <a:gd name="connsiteY53" fmla="*/ 4572000 h 4859079"/>
                <a:gd name="connsiteX54" fmla="*/ 520995 w 2349795"/>
                <a:gd name="connsiteY54" fmla="*/ 4572000 h 4859079"/>
                <a:gd name="connsiteX55" fmla="*/ 574158 w 2349795"/>
                <a:gd name="connsiteY55" fmla="*/ 4476307 h 4859079"/>
                <a:gd name="connsiteX56" fmla="*/ 723014 w 2349795"/>
                <a:gd name="connsiteY56" fmla="*/ 4433777 h 4859079"/>
                <a:gd name="connsiteX57" fmla="*/ 829340 w 2349795"/>
                <a:gd name="connsiteY57" fmla="*/ 4412512 h 4859079"/>
                <a:gd name="connsiteX58" fmla="*/ 914400 w 2349795"/>
                <a:gd name="connsiteY58" fmla="*/ 4380614 h 4859079"/>
                <a:gd name="connsiteX59" fmla="*/ 978195 w 2349795"/>
                <a:gd name="connsiteY59" fmla="*/ 4316819 h 4859079"/>
                <a:gd name="connsiteX60" fmla="*/ 999460 w 2349795"/>
                <a:gd name="connsiteY60" fmla="*/ 4274289 h 4859079"/>
                <a:gd name="connsiteX61" fmla="*/ 988828 w 2349795"/>
                <a:gd name="connsiteY61" fmla="*/ 4061637 h 4859079"/>
                <a:gd name="connsiteX62" fmla="*/ 1254642 w 2349795"/>
                <a:gd name="connsiteY62" fmla="*/ 4008475 h 4859079"/>
                <a:gd name="connsiteX63" fmla="*/ 1254642 w 2349795"/>
                <a:gd name="connsiteY63" fmla="*/ 3902149 h 4859079"/>
                <a:gd name="connsiteX64" fmla="*/ 1286540 w 2349795"/>
                <a:gd name="connsiteY64" fmla="*/ 3774558 h 4859079"/>
                <a:gd name="connsiteX65" fmla="*/ 1201479 w 2349795"/>
                <a:gd name="connsiteY65" fmla="*/ 3774558 h 4859079"/>
                <a:gd name="connsiteX66" fmla="*/ 1233377 w 2349795"/>
                <a:gd name="connsiteY66" fmla="*/ 3498112 h 4859079"/>
                <a:gd name="connsiteX67" fmla="*/ 1254642 w 2349795"/>
                <a:gd name="connsiteY67" fmla="*/ 3253563 h 4859079"/>
                <a:gd name="connsiteX68" fmla="*/ 1360967 w 2349795"/>
                <a:gd name="connsiteY68" fmla="*/ 3115340 h 4859079"/>
                <a:gd name="connsiteX69" fmla="*/ 1456660 w 2349795"/>
                <a:gd name="connsiteY69" fmla="*/ 2817628 h 4859079"/>
                <a:gd name="connsiteX70" fmla="*/ 1648046 w 2349795"/>
                <a:gd name="connsiteY70" fmla="*/ 2456121 h 4859079"/>
                <a:gd name="connsiteX71" fmla="*/ 1594884 w 2349795"/>
                <a:gd name="connsiteY71" fmla="*/ 2424223 h 4859079"/>
                <a:gd name="connsiteX72" fmla="*/ 1658679 w 2349795"/>
                <a:gd name="connsiteY72" fmla="*/ 2349796 h 4859079"/>
                <a:gd name="connsiteX73" fmla="*/ 1594884 w 2349795"/>
                <a:gd name="connsiteY73" fmla="*/ 2339163 h 4859079"/>
                <a:gd name="connsiteX74" fmla="*/ 1616149 w 2349795"/>
                <a:gd name="connsiteY74" fmla="*/ 2275368 h 4859079"/>
                <a:gd name="connsiteX75" fmla="*/ 1594884 w 2349795"/>
                <a:gd name="connsiteY75" fmla="*/ 2211572 h 4859079"/>
                <a:gd name="connsiteX76" fmla="*/ 1562986 w 2349795"/>
                <a:gd name="connsiteY76" fmla="*/ 2211572 h 4859079"/>
                <a:gd name="connsiteX77" fmla="*/ 1562986 w 2349795"/>
                <a:gd name="connsiteY77" fmla="*/ 2179675 h 4859079"/>
                <a:gd name="connsiteX78" fmla="*/ 1531088 w 2349795"/>
                <a:gd name="connsiteY78" fmla="*/ 2179675 h 4859079"/>
                <a:gd name="connsiteX79" fmla="*/ 1541721 w 2349795"/>
                <a:gd name="connsiteY79" fmla="*/ 2147777 h 4859079"/>
                <a:gd name="connsiteX80" fmla="*/ 1626781 w 2349795"/>
                <a:gd name="connsiteY80" fmla="*/ 1903228 h 4859079"/>
                <a:gd name="connsiteX81" fmla="*/ 1711842 w 2349795"/>
                <a:gd name="connsiteY81" fmla="*/ 1669312 h 4859079"/>
                <a:gd name="connsiteX82" fmla="*/ 1690577 w 2349795"/>
                <a:gd name="connsiteY82" fmla="*/ 1658679 h 4859079"/>
                <a:gd name="connsiteX83" fmla="*/ 1690577 w 2349795"/>
                <a:gd name="connsiteY83" fmla="*/ 1626782 h 4859079"/>
                <a:gd name="connsiteX84" fmla="*/ 1637414 w 2349795"/>
                <a:gd name="connsiteY84" fmla="*/ 1616149 h 4859079"/>
                <a:gd name="connsiteX85" fmla="*/ 1743740 w 2349795"/>
                <a:gd name="connsiteY85" fmla="*/ 1531089 h 4859079"/>
                <a:gd name="connsiteX86" fmla="*/ 1786270 w 2349795"/>
                <a:gd name="connsiteY86" fmla="*/ 1424763 h 4859079"/>
                <a:gd name="connsiteX87" fmla="*/ 1839433 w 2349795"/>
                <a:gd name="connsiteY87" fmla="*/ 1297172 h 4859079"/>
                <a:gd name="connsiteX88" fmla="*/ 1903228 w 2349795"/>
                <a:gd name="connsiteY88" fmla="*/ 1180214 h 4859079"/>
                <a:gd name="connsiteX89" fmla="*/ 1903228 w 2349795"/>
                <a:gd name="connsiteY89" fmla="*/ 1084521 h 4859079"/>
                <a:gd name="connsiteX90" fmla="*/ 1892595 w 2349795"/>
                <a:gd name="connsiteY90" fmla="*/ 978196 h 4859079"/>
                <a:gd name="connsiteX91" fmla="*/ 1860698 w 2349795"/>
                <a:gd name="connsiteY91" fmla="*/ 893135 h 4859079"/>
                <a:gd name="connsiteX92" fmla="*/ 2030819 w 2349795"/>
                <a:gd name="connsiteY92" fmla="*/ 839972 h 4859079"/>
                <a:gd name="connsiteX93" fmla="*/ 2030819 w 2349795"/>
                <a:gd name="connsiteY93" fmla="*/ 808075 h 4859079"/>
                <a:gd name="connsiteX94" fmla="*/ 2083981 w 2349795"/>
                <a:gd name="connsiteY94" fmla="*/ 765544 h 4859079"/>
                <a:gd name="connsiteX95" fmla="*/ 2062716 w 2349795"/>
                <a:gd name="connsiteY95" fmla="*/ 733647 h 4859079"/>
                <a:gd name="connsiteX96" fmla="*/ 2190307 w 2349795"/>
                <a:gd name="connsiteY96" fmla="*/ 659219 h 4859079"/>
                <a:gd name="connsiteX97" fmla="*/ 2137144 w 2349795"/>
                <a:gd name="connsiteY97" fmla="*/ 520996 h 4859079"/>
                <a:gd name="connsiteX98" fmla="*/ 2200940 w 2349795"/>
                <a:gd name="connsiteY98" fmla="*/ 489098 h 4859079"/>
                <a:gd name="connsiteX99" fmla="*/ 2200940 w 2349795"/>
                <a:gd name="connsiteY99" fmla="*/ 467833 h 4859079"/>
                <a:gd name="connsiteX100" fmla="*/ 2275367 w 2349795"/>
                <a:gd name="connsiteY100" fmla="*/ 446568 h 4859079"/>
                <a:gd name="connsiteX101" fmla="*/ 2243470 w 2349795"/>
                <a:gd name="connsiteY101" fmla="*/ 372140 h 4859079"/>
                <a:gd name="connsiteX102" fmla="*/ 2328530 w 2349795"/>
                <a:gd name="connsiteY102" fmla="*/ 318977 h 4859079"/>
                <a:gd name="connsiteX103" fmla="*/ 2317898 w 2349795"/>
                <a:gd name="connsiteY103" fmla="*/ 223284 h 4859079"/>
                <a:gd name="connsiteX104" fmla="*/ 2349795 w 2349795"/>
                <a:gd name="connsiteY104" fmla="*/ 202019 h 4859079"/>
                <a:gd name="connsiteX105" fmla="*/ 2275367 w 2349795"/>
                <a:gd name="connsiteY105" fmla="*/ 31898 h 4859079"/>
                <a:gd name="connsiteX106" fmla="*/ 2232837 w 2349795"/>
                <a:gd name="connsiteY106" fmla="*/ 0 h 485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2349795" h="4859079">
                  <a:moveTo>
                    <a:pt x="2232837" y="0"/>
                  </a:moveTo>
                  <a:lnTo>
                    <a:pt x="1658679" y="180754"/>
                  </a:lnTo>
                  <a:lnTo>
                    <a:pt x="1552353" y="265814"/>
                  </a:lnTo>
                  <a:lnTo>
                    <a:pt x="1371600" y="340242"/>
                  </a:lnTo>
                  <a:lnTo>
                    <a:pt x="1127051" y="361507"/>
                  </a:lnTo>
                  <a:lnTo>
                    <a:pt x="1084521" y="404037"/>
                  </a:lnTo>
                  <a:lnTo>
                    <a:pt x="1052623" y="393405"/>
                  </a:lnTo>
                  <a:lnTo>
                    <a:pt x="882502" y="595423"/>
                  </a:lnTo>
                  <a:lnTo>
                    <a:pt x="776177" y="563526"/>
                  </a:lnTo>
                  <a:lnTo>
                    <a:pt x="744279" y="744279"/>
                  </a:lnTo>
                  <a:lnTo>
                    <a:pt x="616688" y="903768"/>
                  </a:lnTo>
                  <a:lnTo>
                    <a:pt x="563526" y="1169582"/>
                  </a:lnTo>
                  <a:lnTo>
                    <a:pt x="552893" y="1477926"/>
                  </a:lnTo>
                  <a:lnTo>
                    <a:pt x="478465" y="1562986"/>
                  </a:lnTo>
                  <a:lnTo>
                    <a:pt x="318977" y="1733107"/>
                  </a:lnTo>
                  <a:lnTo>
                    <a:pt x="297712" y="1765005"/>
                  </a:lnTo>
                  <a:lnTo>
                    <a:pt x="350874" y="1796903"/>
                  </a:lnTo>
                  <a:lnTo>
                    <a:pt x="329609" y="1871330"/>
                  </a:lnTo>
                  <a:lnTo>
                    <a:pt x="372140" y="1935126"/>
                  </a:lnTo>
                  <a:lnTo>
                    <a:pt x="425302" y="2020186"/>
                  </a:lnTo>
                  <a:lnTo>
                    <a:pt x="446567" y="2094614"/>
                  </a:lnTo>
                  <a:lnTo>
                    <a:pt x="467833" y="2179675"/>
                  </a:lnTo>
                  <a:lnTo>
                    <a:pt x="467833" y="2286000"/>
                  </a:lnTo>
                  <a:lnTo>
                    <a:pt x="531628" y="2254103"/>
                  </a:lnTo>
                  <a:lnTo>
                    <a:pt x="531628" y="2456121"/>
                  </a:lnTo>
                  <a:lnTo>
                    <a:pt x="478465" y="2466754"/>
                  </a:lnTo>
                  <a:lnTo>
                    <a:pt x="478465" y="2551814"/>
                  </a:lnTo>
                  <a:lnTo>
                    <a:pt x="435935" y="2541182"/>
                  </a:lnTo>
                  <a:lnTo>
                    <a:pt x="329609" y="2796363"/>
                  </a:lnTo>
                  <a:lnTo>
                    <a:pt x="542260" y="2892056"/>
                  </a:lnTo>
                  <a:lnTo>
                    <a:pt x="489098" y="2987749"/>
                  </a:lnTo>
                  <a:lnTo>
                    <a:pt x="520995" y="3019647"/>
                  </a:lnTo>
                  <a:lnTo>
                    <a:pt x="499730" y="3051544"/>
                  </a:lnTo>
                  <a:lnTo>
                    <a:pt x="606056" y="3072810"/>
                  </a:lnTo>
                  <a:lnTo>
                    <a:pt x="510363" y="3296093"/>
                  </a:lnTo>
                  <a:lnTo>
                    <a:pt x="435935" y="3285461"/>
                  </a:lnTo>
                  <a:lnTo>
                    <a:pt x="223284" y="3710763"/>
                  </a:lnTo>
                  <a:lnTo>
                    <a:pt x="0" y="3827721"/>
                  </a:lnTo>
                  <a:lnTo>
                    <a:pt x="180753" y="3997842"/>
                  </a:lnTo>
                  <a:lnTo>
                    <a:pt x="202019" y="4136065"/>
                  </a:lnTo>
                  <a:lnTo>
                    <a:pt x="138223" y="4253023"/>
                  </a:lnTo>
                  <a:lnTo>
                    <a:pt x="191386" y="4391247"/>
                  </a:lnTo>
                  <a:lnTo>
                    <a:pt x="191386" y="4476307"/>
                  </a:lnTo>
                  <a:lnTo>
                    <a:pt x="287079" y="4582633"/>
                  </a:lnTo>
                  <a:lnTo>
                    <a:pt x="212651" y="4720856"/>
                  </a:lnTo>
                  <a:lnTo>
                    <a:pt x="244549" y="4816549"/>
                  </a:lnTo>
                  <a:lnTo>
                    <a:pt x="350874" y="4827182"/>
                  </a:lnTo>
                  <a:lnTo>
                    <a:pt x="457200" y="4859079"/>
                  </a:lnTo>
                  <a:lnTo>
                    <a:pt x="574158" y="4859079"/>
                  </a:lnTo>
                  <a:lnTo>
                    <a:pt x="680484" y="4827182"/>
                  </a:lnTo>
                  <a:lnTo>
                    <a:pt x="584791" y="4742121"/>
                  </a:lnTo>
                  <a:lnTo>
                    <a:pt x="563526" y="4688958"/>
                  </a:lnTo>
                  <a:lnTo>
                    <a:pt x="542260" y="4635796"/>
                  </a:lnTo>
                  <a:lnTo>
                    <a:pt x="520995" y="4572000"/>
                  </a:lnTo>
                  <a:lnTo>
                    <a:pt x="520995" y="4572000"/>
                  </a:lnTo>
                  <a:lnTo>
                    <a:pt x="574158" y="4476307"/>
                  </a:lnTo>
                  <a:lnTo>
                    <a:pt x="723014" y="4433777"/>
                  </a:lnTo>
                  <a:lnTo>
                    <a:pt x="829340" y="4412512"/>
                  </a:lnTo>
                  <a:lnTo>
                    <a:pt x="914400" y="4380614"/>
                  </a:lnTo>
                  <a:lnTo>
                    <a:pt x="978195" y="4316819"/>
                  </a:lnTo>
                  <a:lnTo>
                    <a:pt x="999460" y="4274289"/>
                  </a:lnTo>
                  <a:lnTo>
                    <a:pt x="988828" y="4061637"/>
                  </a:lnTo>
                  <a:lnTo>
                    <a:pt x="1254642" y="4008475"/>
                  </a:lnTo>
                  <a:lnTo>
                    <a:pt x="1254642" y="3902149"/>
                  </a:lnTo>
                  <a:lnTo>
                    <a:pt x="1286540" y="3774558"/>
                  </a:lnTo>
                  <a:lnTo>
                    <a:pt x="1201479" y="3774558"/>
                  </a:lnTo>
                  <a:lnTo>
                    <a:pt x="1233377" y="3498112"/>
                  </a:lnTo>
                  <a:lnTo>
                    <a:pt x="1254642" y="3253563"/>
                  </a:lnTo>
                  <a:lnTo>
                    <a:pt x="1360967" y="3115340"/>
                  </a:lnTo>
                  <a:lnTo>
                    <a:pt x="1456660" y="2817628"/>
                  </a:lnTo>
                  <a:lnTo>
                    <a:pt x="1648046" y="2456121"/>
                  </a:lnTo>
                  <a:lnTo>
                    <a:pt x="1594884" y="2424223"/>
                  </a:lnTo>
                  <a:lnTo>
                    <a:pt x="1658679" y="2349796"/>
                  </a:lnTo>
                  <a:lnTo>
                    <a:pt x="1594884" y="2339163"/>
                  </a:lnTo>
                  <a:lnTo>
                    <a:pt x="1616149" y="2275368"/>
                  </a:lnTo>
                  <a:lnTo>
                    <a:pt x="1594884" y="2211572"/>
                  </a:lnTo>
                  <a:lnTo>
                    <a:pt x="1562986" y="2211572"/>
                  </a:lnTo>
                  <a:lnTo>
                    <a:pt x="1562986" y="2179675"/>
                  </a:lnTo>
                  <a:lnTo>
                    <a:pt x="1531088" y="2179675"/>
                  </a:lnTo>
                  <a:lnTo>
                    <a:pt x="1541721" y="2147777"/>
                  </a:lnTo>
                  <a:lnTo>
                    <a:pt x="1626781" y="1903228"/>
                  </a:lnTo>
                  <a:lnTo>
                    <a:pt x="1711842" y="1669312"/>
                  </a:lnTo>
                  <a:lnTo>
                    <a:pt x="1690577" y="1658679"/>
                  </a:lnTo>
                  <a:lnTo>
                    <a:pt x="1690577" y="1626782"/>
                  </a:lnTo>
                  <a:lnTo>
                    <a:pt x="1637414" y="1616149"/>
                  </a:lnTo>
                  <a:lnTo>
                    <a:pt x="1743740" y="1531089"/>
                  </a:lnTo>
                  <a:lnTo>
                    <a:pt x="1786270" y="1424763"/>
                  </a:lnTo>
                  <a:lnTo>
                    <a:pt x="1839433" y="1297172"/>
                  </a:lnTo>
                  <a:lnTo>
                    <a:pt x="1903228" y="1180214"/>
                  </a:lnTo>
                  <a:lnTo>
                    <a:pt x="1903228" y="1084521"/>
                  </a:lnTo>
                  <a:lnTo>
                    <a:pt x="1892595" y="978196"/>
                  </a:lnTo>
                  <a:lnTo>
                    <a:pt x="1860698" y="893135"/>
                  </a:lnTo>
                  <a:lnTo>
                    <a:pt x="2030819" y="839972"/>
                  </a:lnTo>
                  <a:lnTo>
                    <a:pt x="2030819" y="808075"/>
                  </a:lnTo>
                  <a:lnTo>
                    <a:pt x="2083981" y="765544"/>
                  </a:lnTo>
                  <a:lnTo>
                    <a:pt x="2062716" y="733647"/>
                  </a:lnTo>
                  <a:lnTo>
                    <a:pt x="2190307" y="659219"/>
                  </a:lnTo>
                  <a:lnTo>
                    <a:pt x="2137144" y="520996"/>
                  </a:lnTo>
                  <a:lnTo>
                    <a:pt x="2200940" y="489098"/>
                  </a:lnTo>
                  <a:lnTo>
                    <a:pt x="2200940" y="467833"/>
                  </a:lnTo>
                  <a:lnTo>
                    <a:pt x="2275367" y="446568"/>
                  </a:lnTo>
                  <a:lnTo>
                    <a:pt x="2243470" y="372140"/>
                  </a:lnTo>
                  <a:lnTo>
                    <a:pt x="2328530" y="318977"/>
                  </a:lnTo>
                  <a:lnTo>
                    <a:pt x="2317898" y="223284"/>
                  </a:lnTo>
                  <a:lnTo>
                    <a:pt x="2349795" y="202019"/>
                  </a:lnTo>
                  <a:lnTo>
                    <a:pt x="2275367" y="31898"/>
                  </a:lnTo>
                  <a:lnTo>
                    <a:pt x="2232837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1966" y="726557"/>
            <a:ext cx="3255794" cy="5342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3852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LWTB PROGRAM AREA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37874" y="1395255"/>
            <a:ext cx="5777070" cy="5140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6794CB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10,000 Acres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28,400 Parcels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616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Sandy Impact: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616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2,500 Acres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616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4,100 Parcels (80% Residential)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50187" y="1171852"/>
            <a:ext cx="2761658" cy="5288280"/>
            <a:chOff x="3139830" y="660295"/>
            <a:chExt cx="2761658" cy="52882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6" r="31111"/>
            <a:stretch/>
          </p:blipFill>
          <p:spPr>
            <a:xfrm>
              <a:off x="3139830" y="660295"/>
              <a:ext cx="2761658" cy="528828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512048" y="2460241"/>
              <a:ext cx="238014" cy="107177"/>
            </a:xfrm>
            <a:prstGeom prst="rect">
              <a:avLst/>
            </a:prstGeom>
            <a:solidFill>
              <a:srgbClr val="E1E1E1"/>
            </a:solidFill>
            <a:ln>
              <a:solidFill>
                <a:srgbClr val="E1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76530" y="2408461"/>
              <a:ext cx="50971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1" u="none" strike="noStrike" kern="1200" cap="none" spc="0" normalizeH="0" baseline="0" noProof="0" dirty="0">
                  <a:ln>
                    <a:noFill/>
                  </a:ln>
                  <a:solidFill>
                    <a:srgbClr val="2A2C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9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LWTB PROGRAM AREA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92604" y="1407550"/>
            <a:ext cx="5777070" cy="556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6794CB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10,000 Acres</a:t>
            </a:r>
          </a:p>
          <a:p>
            <a:pPr marL="457200" marR="0" lvl="0" indent="-4572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28,400 Parcels</a:t>
            </a:r>
          </a:p>
          <a:p>
            <a:pPr marL="457200" marR="0" lvl="0" indent="-4572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616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Sandy Impact:</a:t>
            </a:r>
          </a:p>
          <a:p>
            <a:pPr marL="914400" marR="0" lvl="1" indent="-4572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616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2,500 Acres</a:t>
            </a:r>
          </a:p>
          <a:p>
            <a:pPr marL="914400" marR="0" lvl="1" indent="-4572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616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4,100 Parcels (80% Residential)</a:t>
            </a:r>
          </a:p>
          <a:p>
            <a:pPr marL="457200" marR="0" lvl="0" indent="-4572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3995D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Low-Moderate Income Areas</a:t>
            </a:r>
          </a:p>
          <a:p>
            <a:pPr marL="457200" marR="0" lvl="0" indent="-4572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5E48A0-05CC-4DC5-BE79-8AD521289914}"/>
              </a:ext>
            </a:extLst>
          </p:cNvPr>
          <p:cNvGrpSpPr/>
          <p:nvPr/>
        </p:nvGrpSpPr>
        <p:grpSpPr>
          <a:xfrm>
            <a:off x="5455273" y="1215890"/>
            <a:ext cx="2796913" cy="5288280"/>
            <a:chOff x="5968700" y="1139690"/>
            <a:chExt cx="2796913" cy="52882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7084AF-F331-4022-A899-E05F5CDCD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7" r="30424"/>
            <a:stretch/>
          </p:blipFill>
          <p:spPr>
            <a:xfrm>
              <a:off x="5968700" y="1139690"/>
              <a:ext cx="2796913" cy="528828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B40DCD-39D0-4DF6-80A1-6162881897AD}"/>
                </a:ext>
              </a:extLst>
            </p:cNvPr>
            <p:cNvSpPr/>
            <p:nvPr/>
          </p:nvSpPr>
          <p:spPr>
            <a:xfrm>
              <a:off x="8376173" y="2460241"/>
              <a:ext cx="238014" cy="107177"/>
            </a:xfrm>
            <a:prstGeom prst="rect">
              <a:avLst/>
            </a:prstGeom>
            <a:solidFill>
              <a:srgbClr val="E1E1E1"/>
            </a:solidFill>
            <a:ln>
              <a:solidFill>
                <a:srgbClr val="E1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B35C83-1FE9-4F83-A024-F65367F4C4EB}"/>
                </a:ext>
              </a:extLst>
            </p:cNvPr>
            <p:cNvSpPr txBox="1"/>
            <p:nvPr/>
          </p:nvSpPr>
          <p:spPr>
            <a:xfrm>
              <a:off x="8252637" y="2408461"/>
              <a:ext cx="5129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1" u="none" strike="noStrike" kern="1200" cap="none" spc="0" normalizeH="0" baseline="0" noProof="0" dirty="0">
                  <a:ln>
                    <a:noFill/>
                  </a:ln>
                  <a:solidFill>
                    <a:srgbClr val="2A2C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9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LWTB types of PROBLEMs</a:t>
            </a:r>
          </a:p>
        </p:txBody>
      </p:sp>
      <p:pic>
        <p:nvPicPr>
          <p:cNvPr id="19" name="Picture 3" descr="T:\wdm\CT Presentation AASFPM\ASFPM Presentation\inlet capacity\IMG_0303_5x5BSatS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1612" y="3857606"/>
            <a:ext cx="2218560" cy="2096690"/>
          </a:xfrm>
          <a:prstGeom prst="rect">
            <a:avLst/>
          </a:prstGeom>
          <a:noFill/>
          <a:ln w="12700">
            <a:solidFill>
              <a:srgbClr val="2038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:\wdm\CT Presentation AASFPM\ASFPM Presentation\tailwater flooding\tailwater stormsewer-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0" y="3857606"/>
            <a:ext cx="3085697" cy="2048941"/>
          </a:xfrm>
          <a:prstGeom prst="rect">
            <a:avLst/>
          </a:prstGeom>
          <a:noFill/>
          <a:ln w="12700">
            <a:solidFill>
              <a:srgbClr val="2038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:\wdm\CT Presentation AASFPM\ASFPM Presentation\tailwater flooding\city of charleston sc tide\img001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203" y="769912"/>
            <a:ext cx="1886241" cy="2414792"/>
          </a:xfrm>
          <a:prstGeom prst="rect">
            <a:avLst/>
          </a:prstGeom>
          <a:noFill/>
          <a:ln w="12700">
            <a:solidFill>
              <a:srgbClr val="2038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9839" y="769912"/>
            <a:ext cx="2071365" cy="2876372"/>
          </a:xfrm>
          <a:prstGeom prst="rect">
            <a:avLst/>
          </a:prstGeom>
          <a:noFill/>
          <a:ln w="12700">
            <a:solidFill>
              <a:srgbClr val="2038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95" y="1235804"/>
            <a:ext cx="2188125" cy="1948900"/>
          </a:xfrm>
          <a:prstGeom prst="rect">
            <a:avLst/>
          </a:prstGeom>
          <a:ln w="12700">
            <a:solidFill>
              <a:srgbClr val="203864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8256" y="1058496"/>
            <a:ext cx="2429952" cy="1822464"/>
          </a:xfrm>
          <a:prstGeom prst="rect">
            <a:avLst/>
          </a:prstGeom>
          <a:ln w="12700">
            <a:solidFill>
              <a:srgbClr val="203864"/>
            </a:solidFill>
          </a:ln>
        </p:spPr>
      </p:pic>
      <p:pic>
        <p:nvPicPr>
          <p:cNvPr id="34" name="Picture 2" descr="https://i.ytimg.com/vi/XPPvmz7mFmc/maxresdefaul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07" y="3380866"/>
            <a:ext cx="3113566" cy="1755014"/>
          </a:xfrm>
          <a:prstGeom prst="rect">
            <a:avLst/>
          </a:prstGeom>
          <a:noFill/>
          <a:ln w="12700">
            <a:solidFill>
              <a:srgbClr val="2038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9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CE4312-B047-4120-BA24-1FDEBD3B726F}"/>
              </a:ext>
            </a:extLst>
          </p:cNvPr>
          <p:cNvSpPr/>
          <p:nvPr/>
        </p:nvSpPr>
        <p:spPr>
          <a:xfrm>
            <a:off x="0" y="1133646"/>
            <a:ext cx="9144000" cy="5401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Defining Resilience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63040"/>
            <a:ext cx="8229600" cy="46817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3353480" y="1133646"/>
            <a:ext cx="5748897" cy="5401435"/>
            <a:chOff x="1177410" y="20024"/>
            <a:chExt cx="6983179" cy="683797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77410" y="20024"/>
              <a:ext cx="6983179" cy="6837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52800" y="6589091"/>
              <a:ext cx="2700068" cy="268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D0083F-B3EB-44A1-8DD7-227D84346C4F}"/>
              </a:ext>
            </a:extLst>
          </p:cNvPr>
          <p:cNvSpPr txBox="1">
            <a:spLocks/>
          </p:cNvSpPr>
          <p:nvPr/>
        </p:nvSpPr>
        <p:spPr>
          <a:xfrm>
            <a:off x="158012" y="1239747"/>
            <a:ext cx="3251176" cy="5322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0E1DD"/>
              </a:buClr>
              <a:buNone/>
              <a:defRPr/>
            </a:pPr>
            <a:r>
              <a:rPr lang="en-US" sz="2800" dirty="0">
                <a:solidFill>
                  <a:srgbClr val="CA7700"/>
                </a:solidFill>
              </a:rPr>
              <a:t>The capacity to recover quickly from difficulties; the ability of a substance or object to spring back into shape; elasticity </a:t>
            </a:r>
          </a:p>
        </p:txBody>
      </p:sp>
    </p:spTree>
    <p:extLst>
      <p:ext uri="{BB962C8B-B14F-4D97-AF65-F5344CB8AC3E}">
        <p14:creationId xmlns:p14="http://schemas.microsoft.com/office/powerpoint/2010/main" val="2882319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37339-5342-45D3-970F-DEB9E3535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720A7-47BD-4D45-98F9-0E778282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1" y="1120624"/>
            <a:ext cx="8276389" cy="43048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A7F38C-0878-4618-8B1D-E2AF31210019}"/>
              </a:ext>
            </a:extLst>
          </p:cNvPr>
          <p:cNvSpPr txBox="1">
            <a:spLocks/>
          </p:cNvSpPr>
          <p:nvPr/>
        </p:nvSpPr>
        <p:spPr>
          <a:xfrm>
            <a:off x="-23395" y="124287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LWTB PROGRAM GOALS</a:t>
            </a:r>
          </a:p>
        </p:txBody>
      </p:sp>
    </p:spTree>
    <p:extLst>
      <p:ext uri="{BB962C8B-B14F-4D97-AF65-F5344CB8AC3E}">
        <p14:creationId xmlns:p14="http://schemas.microsoft.com/office/powerpoint/2010/main" val="988898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27150" y="2146300"/>
            <a:ext cx="2401888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A2C27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THREE-WAY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BALANCING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ACT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5443" y="1793125"/>
            <a:ext cx="3149606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HUD-Funded CDBG Program National Objectives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02280" y="835665"/>
            <a:ext cx="3585863" cy="1072196"/>
            <a:chOff x="4374676" y="527508"/>
            <a:chExt cx="3710141" cy="111004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0365" y="527508"/>
              <a:ext cx="3258763" cy="111004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549195" y="659079"/>
              <a:ext cx="131659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Community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Needs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68225" y="891227"/>
              <a:ext cx="131659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Preventing/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Eliminating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Blight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74676" y="985655"/>
              <a:ext cx="1316592" cy="54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Benefiting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LMI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127976" y="4214018"/>
            <a:ext cx="1334476" cy="849313"/>
            <a:chOff x="-127976" y="4214018"/>
            <a:chExt cx="1334476" cy="84931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4214018"/>
              <a:ext cx="895350" cy="84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127976" y="4383250"/>
              <a:ext cx="1334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Flood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Defense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2325" y="4199731"/>
            <a:ext cx="1334476" cy="863600"/>
            <a:chOff x="1088809" y="3465513"/>
            <a:chExt cx="1334476" cy="8636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150" y="3465513"/>
              <a:ext cx="877888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088809" y="3582386"/>
              <a:ext cx="13344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Access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and Urban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Quality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52443" y="4224642"/>
            <a:ext cx="1334476" cy="865188"/>
            <a:chOff x="1605263" y="4638675"/>
            <a:chExt cx="1334476" cy="865188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975" y="4638675"/>
              <a:ext cx="89535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605263" y="4828748"/>
              <a:ext cx="1334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Social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Resiliency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71287" y="4215606"/>
            <a:ext cx="1334476" cy="847725"/>
            <a:chOff x="2625924" y="5438775"/>
            <a:chExt cx="1334476" cy="84772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975" y="5438775"/>
              <a:ext cx="877888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625924" y="5645403"/>
              <a:ext cx="1334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Ecological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Restoration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8761" y="4995982"/>
            <a:ext cx="402869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165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Rebuild by Design Objectives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879991" y="4186847"/>
            <a:ext cx="1305185" cy="827088"/>
            <a:chOff x="6339491" y="1619250"/>
            <a:chExt cx="1305185" cy="827088"/>
          </a:xfrm>
        </p:grpSpPr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1" y="1619250"/>
              <a:ext cx="874713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339491" y="1716522"/>
              <a:ext cx="1305185" cy="647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Low Risk,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“No Regrets”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Scenarios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912054" y="4186847"/>
            <a:ext cx="1305185" cy="844550"/>
            <a:chOff x="6497694" y="2863850"/>
            <a:chExt cx="1305185" cy="844550"/>
          </a:xfrm>
        </p:grpSpPr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301" y="2863850"/>
              <a:ext cx="858838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6497694" y="2966848"/>
              <a:ext cx="1305185" cy="647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Prototypical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and Catalytic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Interventions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07697" y="4219999"/>
            <a:ext cx="1305185" cy="842963"/>
            <a:chOff x="5966965" y="4006850"/>
            <a:chExt cx="1305185" cy="842963"/>
          </a:xfrm>
        </p:grpSpPr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838" y="4006850"/>
              <a:ext cx="874713" cy="84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5966965" y="4136008"/>
              <a:ext cx="1305185" cy="647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The Storm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and the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Norm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989461" y="4234287"/>
            <a:ext cx="1305185" cy="828675"/>
            <a:chOff x="4957804" y="4794250"/>
            <a:chExt cx="1305185" cy="828675"/>
          </a:xfrm>
        </p:grpSpPr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426" y="4794250"/>
              <a:ext cx="858838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4957804" y="4979029"/>
              <a:ext cx="13051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Dynamic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Landscape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5156481" y="5073247"/>
            <a:ext cx="4028695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Living with the Bay Design Submittal Objectives</a:t>
            </a:r>
          </a:p>
        </p:txBody>
      </p:sp>
    </p:spTree>
    <p:extLst>
      <p:ext uri="{BB962C8B-B14F-4D97-AF65-F5344CB8AC3E}">
        <p14:creationId xmlns:p14="http://schemas.microsoft.com/office/powerpoint/2010/main" val="388048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/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37339-5342-45D3-970F-DEB9E3535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14" y="709275"/>
            <a:ext cx="6329632" cy="5813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32B903-8719-4169-906B-10D200DCA755}"/>
              </a:ext>
            </a:extLst>
          </p:cNvPr>
          <p:cNvSpPr/>
          <p:nvPr/>
        </p:nvSpPr>
        <p:spPr>
          <a:xfrm>
            <a:off x="2252865" y="101947"/>
            <a:ext cx="4463081" cy="55008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n-cs"/>
              </a:rPr>
              <a:t>CONNECTING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329676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37339-5342-45D3-970F-DEB9E3535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603"/>
          <a:stretch/>
        </p:blipFill>
        <p:spPr>
          <a:xfrm>
            <a:off x="0" y="1220437"/>
            <a:ext cx="9144000" cy="45138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001CCB-22F9-46A0-A999-4BC072D48363}"/>
              </a:ext>
            </a:extLst>
          </p:cNvPr>
          <p:cNvSpPr txBox="1">
            <a:spLocks/>
          </p:cNvSpPr>
          <p:nvPr/>
        </p:nvSpPr>
        <p:spPr>
          <a:xfrm>
            <a:off x="-121023" y="356912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PROJECT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E7729-9A7D-467F-9DA9-398B905BE715}"/>
              </a:ext>
            </a:extLst>
          </p:cNvPr>
          <p:cNvSpPr/>
          <p:nvPr/>
        </p:nvSpPr>
        <p:spPr>
          <a:xfrm>
            <a:off x="1114653" y="5916313"/>
            <a:ext cx="790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90+ Problem Areas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 35 Projects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A2C27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6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4279104" y="819266"/>
            <a:ext cx="2379237" cy="1602013"/>
            <a:chOff x="6121029" y="3849890"/>
            <a:chExt cx="2951410" cy="191019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029" y="3849890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64" name="Rectangle 63"/>
            <p:cNvSpPr/>
            <p:nvPr/>
          </p:nvSpPr>
          <p:spPr>
            <a:xfrm>
              <a:off x="7395259" y="5204011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TOTAL PROJECT COSTS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5415" y="685859"/>
            <a:ext cx="2379237" cy="1602013"/>
            <a:chOff x="20390" y="971100"/>
            <a:chExt cx="2951410" cy="19101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0" y="971100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317812" y="2326340"/>
              <a:ext cx="968188" cy="48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5581" y="1099830"/>
            <a:ext cx="2379237" cy="1602013"/>
            <a:chOff x="3086319" y="1249858"/>
            <a:chExt cx="2951410" cy="19101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319" y="1249858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4376414" y="2593636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88176" y="1498518"/>
            <a:ext cx="2379237" cy="1602013"/>
            <a:chOff x="6152248" y="1477024"/>
            <a:chExt cx="2951410" cy="19101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248" y="1477024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7437038" y="2833870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5020" y="3024399"/>
            <a:ext cx="2379237" cy="1602013"/>
            <a:chOff x="20390" y="3293812"/>
            <a:chExt cx="2951410" cy="19101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0" y="3293812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28" name="Rectangle 27"/>
            <p:cNvSpPr/>
            <p:nvPr/>
          </p:nvSpPr>
          <p:spPr>
            <a:xfrm>
              <a:off x="1294231" y="4648745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07297" y="3366286"/>
            <a:ext cx="2379237" cy="1602013"/>
            <a:chOff x="3086319" y="3468622"/>
            <a:chExt cx="2951410" cy="19101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319" y="3468622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4376414" y="4804989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62619" y="3952615"/>
            <a:ext cx="2379237" cy="1602013"/>
            <a:chOff x="6121029" y="3849890"/>
            <a:chExt cx="2951410" cy="19101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029" y="3849890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24" name="Rectangle 23"/>
            <p:cNvSpPr/>
            <p:nvPr/>
          </p:nvSpPr>
          <p:spPr>
            <a:xfrm>
              <a:off x="7395259" y="5204011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546425" y="1305221"/>
            <a:ext cx="2379237" cy="1602013"/>
            <a:chOff x="3086319" y="3468622"/>
            <a:chExt cx="2951410" cy="1910199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319" y="3468622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61" name="Rectangle 60"/>
            <p:cNvSpPr/>
            <p:nvPr/>
          </p:nvSpPr>
          <p:spPr>
            <a:xfrm>
              <a:off x="4376414" y="4804989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508528" y="2069156"/>
            <a:ext cx="2379237" cy="1602013"/>
            <a:chOff x="20390" y="3293812"/>
            <a:chExt cx="2951410" cy="191019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0" y="3293812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58" name="Rectangle 57"/>
            <p:cNvSpPr/>
            <p:nvPr/>
          </p:nvSpPr>
          <p:spPr>
            <a:xfrm>
              <a:off x="1294231" y="4648745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9" name="Equal 8"/>
          <p:cNvSpPr/>
          <p:nvPr/>
        </p:nvSpPr>
        <p:spPr>
          <a:xfrm>
            <a:off x="6133861" y="4924900"/>
            <a:ext cx="610858" cy="592350"/>
          </a:xfrm>
          <a:prstGeom prst="mathEqual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A2C27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1619" y="4805577"/>
            <a:ext cx="2470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$878M*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319318" y="5652798"/>
            <a:ext cx="2854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75C53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*$723M identified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75C53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  1 of the 36 projects 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2078956" y="1946243"/>
            <a:ext cx="2379237" cy="1602013"/>
            <a:chOff x="6152248" y="1477024"/>
            <a:chExt cx="2951410" cy="1910199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248" y="1477024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73" name="Rectangle 72"/>
            <p:cNvSpPr/>
            <p:nvPr/>
          </p:nvSpPr>
          <p:spPr>
            <a:xfrm>
              <a:off x="7437038" y="2833870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066852" y="2527788"/>
            <a:ext cx="2379237" cy="1602013"/>
            <a:chOff x="3086319" y="1249858"/>
            <a:chExt cx="2951410" cy="191019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319" y="1249858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70" name="Rectangle 69"/>
            <p:cNvSpPr/>
            <p:nvPr/>
          </p:nvSpPr>
          <p:spPr>
            <a:xfrm>
              <a:off x="4376414" y="2593636"/>
              <a:ext cx="968188" cy="48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07472" y="3013629"/>
            <a:ext cx="2379237" cy="1602013"/>
            <a:chOff x="20390" y="971100"/>
            <a:chExt cx="2951410" cy="1910199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0" y="971100"/>
              <a:ext cx="2951410" cy="1910199"/>
            </a:xfrm>
            <a:prstGeom prst="rect">
              <a:avLst/>
            </a:prstGeom>
            <a:ln>
              <a:solidFill>
                <a:srgbClr val="005596"/>
              </a:solidFill>
            </a:ln>
          </p:spPr>
        </p:pic>
        <p:sp>
          <p:nvSpPr>
            <p:cNvPr id="67" name="Rectangle 66"/>
            <p:cNvSpPr/>
            <p:nvPr/>
          </p:nvSpPr>
          <p:spPr>
            <a:xfrm>
              <a:off x="1317812" y="2326340"/>
              <a:ext cx="968188" cy="48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9BBB8AD-5D84-44B1-B751-3FC5299E0F59}"/>
              </a:ext>
            </a:extLst>
          </p:cNvPr>
          <p:cNvSpPr txBox="1"/>
          <p:nvPr/>
        </p:nvSpPr>
        <p:spPr>
          <a:xfrm>
            <a:off x="100647" y="5652798"/>
            <a:ext cx="571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Program = $125M</a:t>
            </a:r>
          </a:p>
        </p:txBody>
      </p:sp>
    </p:spTree>
    <p:extLst>
      <p:ext uri="{BB962C8B-B14F-4D97-AF65-F5344CB8AC3E}">
        <p14:creationId xmlns:p14="http://schemas.microsoft.com/office/powerpoint/2010/main" val="15391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6" grpId="0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97" y="842177"/>
            <a:ext cx="3800108" cy="29364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THE NEED TO PRIORITIZE PROJECTS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5204012" y="842178"/>
          <a:ext cx="3779968" cy="274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517" y="4142324"/>
            <a:ext cx="5881305" cy="19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9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5250" y="2083672"/>
          <a:ext cx="8905875" cy="4012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2466"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466"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466"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466"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466"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Prioritization framework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7779" y="816225"/>
            <a:ext cx="1632535" cy="11782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2C27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Increase Community Resiliency (Tidal Inundation and Extreme Storms)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68747" y="1208414"/>
            <a:ext cx="1632535" cy="7860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2C27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Preserve Quality of Life (Flooding)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39715" y="1195607"/>
            <a:ext cx="1632535" cy="7860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2C27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Restore Environmental Health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10683" y="1208414"/>
            <a:ext cx="1632535" cy="7860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2C27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Create and Improve Public Waterfront Access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81651" y="1208414"/>
            <a:ext cx="1632535" cy="7860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2C27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Provide Educational Opportunities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97779" y="2204498"/>
            <a:ext cx="8716407" cy="54864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Costs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7778" y="3010773"/>
            <a:ext cx="5174471" cy="5486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Benefits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7779" y="3817048"/>
            <a:ext cx="3403504" cy="54864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Risk Reduction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39714" y="4623323"/>
            <a:ext cx="5174471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Synergies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97778" y="5429598"/>
            <a:ext cx="3403504" cy="548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Social Resiliency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510683" y="5429598"/>
            <a:ext cx="3403504" cy="548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Social Resiliency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5875" y="763033"/>
            <a:ext cx="65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A2C27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Living with the Bay Resiliency Strategy Objectives</a:t>
            </a:r>
          </a:p>
        </p:txBody>
      </p:sp>
    </p:spTree>
    <p:extLst>
      <p:ext uri="{BB962C8B-B14F-4D97-AF65-F5344CB8AC3E}">
        <p14:creationId xmlns:p14="http://schemas.microsoft.com/office/powerpoint/2010/main" val="81256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37339-5342-45D3-970F-DEB9E3535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0EB67-1946-4B66-AD08-0F89D718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628" y="1108869"/>
            <a:ext cx="4231772" cy="54141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011A463-E641-47A7-8BC9-3F97E10AC4F8}"/>
              </a:ext>
            </a:extLst>
          </p:cNvPr>
          <p:cNvSpPr txBox="1">
            <a:spLocks/>
          </p:cNvSpPr>
          <p:nvPr/>
        </p:nvSpPr>
        <p:spPr>
          <a:xfrm>
            <a:off x="0" y="62144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Prioritization BREAKDOWN</a:t>
            </a:r>
          </a:p>
        </p:txBody>
      </p:sp>
    </p:spTree>
    <p:extLst>
      <p:ext uri="{BB962C8B-B14F-4D97-AF65-F5344CB8AC3E}">
        <p14:creationId xmlns:p14="http://schemas.microsoft.com/office/powerpoint/2010/main" val="2673018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BF0AB8-3303-4DBB-B99C-9D5E487E2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37339-5342-45D3-970F-DEB9E3535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E0214-8E53-4D9D-B36C-ECF5B0640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7" y="938994"/>
            <a:ext cx="7474604" cy="55840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D3F796-1681-4F3D-B854-C134038AF489}"/>
              </a:ext>
            </a:extLst>
          </p:cNvPr>
          <p:cNvSpPr txBox="1">
            <a:spLocks/>
          </p:cNvSpPr>
          <p:nvPr/>
        </p:nvSpPr>
        <p:spPr>
          <a:xfrm>
            <a:off x="0" y="62144"/>
            <a:ext cx="9144000" cy="5585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all" spc="0" normalizeH="0" baseline="0" noProof="0" dirty="0">
                <a:ln>
                  <a:noFill/>
                </a:ln>
                <a:solidFill>
                  <a:srgbClr val="5482AB">
                    <a:lumMod val="75000"/>
                  </a:srgbClr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/>
                <a:cs typeface="+mj-cs"/>
              </a:rPr>
              <a:t>Prioritization RANKING</a:t>
            </a:r>
          </a:p>
        </p:txBody>
      </p:sp>
    </p:spTree>
    <p:extLst>
      <p:ext uri="{BB962C8B-B14F-4D97-AF65-F5344CB8AC3E}">
        <p14:creationId xmlns:p14="http://schemas.microsoft.com/office/powerpoint/2010/main" val="2742697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Results: Designing for Multi-benefit Solutions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Cedar Rapids, IA</a:t>
            </a:r>
          </a:p>
        </p:txBody>
      </p:sp>
      <p:pic>
        <p:nvPicPr>
          <p:cNvPr id="6" name="Picture 35" descr="DSC036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r="7632"/>
          <a:stretch>
            <a:fillRect/>
          </a:stretch>
        </p:blipFill>
        <p:spPr bwMode="auto">
          <a:xfrm>
            <a:off x="774489" y="1178294"/>
            <a:ext cx="7646862" cy="535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Previous work led by Jason Hellendrung while Principal at Sasaki</a:t>
            </a:r>
          </a:p>
        </p:txBody>
      </p:sp>
    </p:spTree>
    <p:extLst>
      <p:ext uri="{BB962C8B-B14F-4D97-AF65-F5344CB8AC3E}">
        <p14:creationId xmlns:p14="http://schemas.microsoft.com/office/powerpoint/2010/main" val="183194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Importance of Parks…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63040"/>
            <a:ext cx="8229600" cy="46817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463040"/>
            <a:ext cx="8229600" cy="4980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0E1DD"/>
              </a:buClr>
            </a:pPr>
            <a:r>
              <a:rPr lang="en-US" sz="2400" dirty="0">
                <a:solidFill>
                  <a:prstClr val="white"/>
                </a:solidFill>
              </a:rPr>
              <a:t>Recreational Benefits</a:t>
            </a:r>
          </a:p>
          <a:p>
            <a:pPr>
              <a:buClr>
                <a:srgbClr val="E0E1DD"/>
              </a:buClr>
            </a:pPr>
            <a:r>
              <a:rPr lang="en-US" sz="2400" dirty="0">
                <a:solidFill>
                  <a:prstClr val="white"/>
                </a:solidFill>
              </a:rPr>
              <a:t>Public Health Benefits</a:t>
            </a:r>
          </a:p>
          <a:p>
            <a:pPr>
              <a:buClr>
                <a:srgbClr val="E0E1DD"/>
              </a:buClr>
            </a:pPr>
            <a:r>
              <a:rPr lang="en-US" sz="2400" dirty="0">
                <a:solidFill>
                  <a:prstClr val="white"/>
                </a:solidFill>
              </a:rPr>
              <a:t>Environmental Benefits</a:t>
            </a:r>
          </a:p>
          <a:p>
            <a:pPr>
              <a:buClr>
                <a:srgbClr val="E0E1DD"/>
              </a:buClr>
            </a:pPr>
            <a:r>
              <a:rPr lang="en-US" sz="2400" dirty="0">
                <a:solidFill>
                  <a:prstClr val="white"/>
                </a:solidFill>
              </a:rPr>
              <a:t>Community Development Benefits, particularly youth and seniors</a:t>
            </a:r>
          </a:p>
          <a:p>
            <a:pPr>
              <a:buClr>
                <a:srgbClr val="E0E1DD"/>
              </a:buClr>
            </a:pPr>
            <a:r>
              <a:rPr lang="en-US" sz="2400" dirty="0">
                <a:solidFill>
                  <a:prstClr val="white"/>
                </a:solidFill>
              </a:rPr>
              <a:t>Contribute to Quality of Life, Livability of Cities, and Cultural Value through Programming</a:t>
            </a:r>
          </a:p>
          <a:p>
            <a:pPr>
              <a:buClr>
                <a:srgbClr val="E0E1DD"/>
              </a:buClr>
            </a:pPr>
            <a:r>
              <a:rPr lang="en-US" sz="2400" dirty="0">
                <a:solidFill>
                  <a:prstClr val="white"/>
                </a:solidFill>
              </a:rPr>
              <a:t>Support Economic Development and Create Value</a:t>
            </a:r>
          </a:p>
          <a:p>
            <a:pPr>
              <a:buClr>
                <a:srgbClr val="E0E1DD"/>
              </a:buClr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buClr>
                <a:srgbClr val="E0E1DD"/>
              </a:buClr>
              <a:buFont typeface="Franklin Gothic Book" panose="020B0503020102020204" pitchFamily="34" charset="0"/>
              <a:buNone/>
            </a:pPr>
            <a:endParaRPr lang="en-US" sz="2400" dirty="0">
              <a:solidFill>
                <a:srgbClr val="CA7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71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25960" r="8154" b="19777"/>
          <a:stretch/>
        </p:blipFill>
        <p:spPr>
          <a:xfrm>
            <a:off x="856375" y="1171977"/>
            <a:ext cx="7514893" cy="5351071"/>
          </a:xfr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Cedar Rapids Flood Recovery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Cedar Rapids, IA</a:t>
            </a:r>
          </a:p>
        </p:txBody>
      </p:sp>
      <p:sp>
        <p:nvSpPr>
          <p:cNvPr id="7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Previous work led by Jason Hellendrung while Principal at Sasaki</a:t>
            </a:r>
          </a:p>
        </p:txBody>
      </p:sp>
    </p:spTree>
    <p:extLst>
      <p:ext uri="{BB962C8B-B14F-4D97-AF65-F5344CB8AC3E}">
        <p14:creationId xmlns:p14="http://schemas.microsoft.com/office/powerpoint/2010/main" val="1106537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ommunity meet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3"/>
          <a:stretch/>
        </p:blipFill>
        <p:spPr bwMode="auto">
          <a:xfrm>
            <a:off x="-5129" y="3833446"/>
            <a:ext cx="4348671" cy="26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Cedar Rapids Flood Recovery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8533" y="1112525"/>
            <a:ext cx="2065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Image: WYES New Orleans</a:t>
            </a:r>
          </a:p>
        </p:txBody>
      </p:sp>
      <p:pic>
        <p:nvPicPr>
          <p:cNvPr id="11" name="Picture 1" descr="Original Image path: G:\84287.02\Graphics\REPORT\Links\community_participation_photos\DSCN3064.JPG&#10;Original Size: 1.7MB W:2,592px H:1,944px&#10;Compressed Size: 266KB W:1,244px H:933px (84.3% using JPEG compression of 90)&#10;Cropping: Left:0% Right:0% Top:0% Bottom:0%&#10;Last Updated: 10/19/2010 1:38:58 PM by lmarett via Sasaki PPT Image Manager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129" y="1121614"/>
            <a:ext cx="4371975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3360"/>
          <a:stretch/>
        </p:blipFill>
        <p:spPr bwMode="auto">
          <a:xfrm>
            <a:off x="4443046" y="1121614"/>
            <a:ext cx="46958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" descr="Original Image path: C:\Users\lmarett\Documents\Sasaki Work\Cedar Rapids\Neighborhood Planning\community_participation_photos\1-31-09 NPP Workshop 1 100.jpg&#10;Original Size: 85KB W:800px H:600px&#10;Compressed Size: 130KB W:800px H:600px (-54.2% using JPEG compression of 95)&#10;Last Updated: 2/28/2013 10:00:56 PM by lmarett via Sasaki PPT Image Manager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" b="11604"/>
          <a:stretch/>
        </p:blipFill>
        <p:spPr bwMode="auto">
          <a:xfrm>
            <a:off x="4437915" y="3833446"/>
            <a:ext cx="4700955" cy="267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3440019"/>
            <a:ext cx="4366846" cy="307777"/>
          </a:xfrm>
          <a:prstGeom prst="rect">
            <a:avLst/>
          </a:prstGeom>
          <a:solidFill>
            <a:srgbClr val="000000">
              <a:alpha val="27843"/>
            </a:srgbClr>
          </a:solidFill>
        </p:spPr>
        <p:txBody>
          <a:bodyPr wrap="square" rtlCol="0">
            <a:spAutoFit/>
          </a:bodyPr>
          <a:lstStyle>
            <a:lvl1pPr>
              <a:defRPr sz="1400" b="1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1: Public open houses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18426" y="3443185"/>
            <a:ext cx="4725573" cy="307777"/>
          </a:xfrm>
          <a:prstGeom prst="rect">
            <a:avLst/>
          </a:prstGeom>
          <a:solidFill>
            <a:srgbClr val="000000">
              <a:alpha val="27843"/>
            </a:srgbClr>
          </a:solidFill>
        </p:spPr>
        <p:txBody>
          <a:bodyPr wrap="square" rtlCol="0">
            <a:spAutoFit/>
          </a:bodyPr>
          <a:lstStyle>
            <a:lvl1pPr>
              <a:defRPr sz="1400" b="1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2: Neighborhood meetings and workshops</a:t>
            </a:r>
          </a:p>
        </p:txBody>
      </p:sp>
      <p:sp>
        <p:nvSpPr>
          <p:cNvPr id="24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Cedar Rapids, IA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054" r="6789" b="6054"/>
          <a:stretch/>
        </p:blipFill>
        <p:spPr bwMode="auto">
          <a:xfrm>
            <a:off x="4440466" y="3820525"/>
            <a:ext cx="4695296" cy="26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441476" y="6238036"/>
            <a:ext cx="4366846" cy="307777"/>
          </a:xfrm>
          <a:prstGeom prst="rect">
            <a:avLst/>
          </a:prstGeom>
          <a:solidFill>
            <a:srgbClr val="000000">
              <a:alpha val="27843"/>
            </a:srgbClr>
          </a:solidFill>
        </p:spPr>
        <p:txBody>
          <a:bodyPr wrap="square" rtlCol="0">
            <a:spAutoFit/>
          </a:bodyPr>
          <a:lstStyle>
            <a:lvl1pPr>
              <a:defRPr sz="1400" b="1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Citizen-advisory committees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5128" y="6244946"/>
            <a:ext cx="4321522" cy="307777"/>
          </a:xfrm>
          <a:prstGeom prst="rect">
            <a:avLst/>
          </a:prstGeom>
          <a:solidFill>
            <a:srgbClr val="000000">
              <a:alpha val="27843"/>
            </a:srgbClr>
          </a:solidFill>
        </p:spPr>
        <p:txBody>
          <a:bodyPr wrap="square" rtlCol="0">
            <a:spAutoFit/>
          </a:bodyPr>
          <a:lstStyle>
            <a:lvl1pPr>
              <a:defRPr sz="1400" b="1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Trained city employees facilitate conversations</a:t>
            </a:r>
          </a:p>
        </p:txBody>
      </p:sp>
      <p:sp>
        <p:nvSpPr>
          <p:cNvPr id="16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Previous work led by Jason Hellendrung while Principal at Sasaki</a:t>
            </a:r>
          </a:p>
        </p:txBody>
      </p:sp>
    </p:spTree>
    <p:extLst>
      <p:ext uri="{BB962C8B-B14F-4D97-AF65-F5344CB8AC3E}">
        <p14:creationId xmlns:p14="http://schemas.microsoft.com/office/powerpoint/2010/main" val="4122383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Cedar Rapids Flood Recovery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Cedar Rapids, IA</a:t>
            </a:r>
          </a:p>
        </p:txBody>
      </p: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9900C039-FA80-4FD0-A5A4-112D7165E873}"/>
              </a:ext>
            </a:extLst>
          </p:cNvPr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Work led by Jason Hellendrung while Principal at Sasaki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6731A-8A8E-4E43-897A-47934DBA00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BC7A3-E192-4CF0-94BE-B6B2BCB37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6798"/>
            <a:ext cx="9144000" cy="47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4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Lessons Learned: Livable and Resilient Cities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463040"/>
            <a:ext cx="8229600" cy="4980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Commitment to creating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long-term plan with a vision for the future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, not just building back; phased, institutionalized plan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Partnerships: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interdepartmental coordination with city staff; city, county, state, fed, and private partnerships;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(bringing neighborhoods together on shared interests - not competing)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Engagement is the foundation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to create a plan that could stand the test of time and changes in politics; community-building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Designing for multi-benefit solutions: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flood protection, economic development, public gathering spaces, green infrastructure, restored ecological function, trail connections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Build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77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citywide resilience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: economic, social, environmental, health, and governance, not just infrastructure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0E1DD"/>
              </a:buClr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</a:rPr>
              <a:t>Need for </a:t>
            </a:r>
            <a:r>
              <a:rPr lang="en-US" sz="2400" dirty="0">
                <a:solidFill>
                  <a:srgbClr val="CA7700"/>
                </a:solidFill>
              </a:rPr>
              <a:t>interdisciplinary teams</a:t>
            </a:r>
            <a:r>
              <a:rPr lang="en-US" sz="2400" dirty="0">
                <a:solidFill>
                  <a:prstClr val="white"/>
                </a:solidFill>
              </a:rPr>
              <a:t>: Parks &amp; Rec, Planning, Engineering, PW, Transportation…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31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Jason Hellendrung, ASLA, PLA</a:t>
            </a:r>
          </a:p>
          <a:p>
            <a:r>
              <a:rPr lang="en-US" sz="2000" dirty="0"/>
              <a:t>Vice President, Planning &amp; Design</a:t>
            </a:r>
          </a:p>
          <a:p>
            <a:r>
              <a:rPr lang="en-US" sz="2000" dirty="0"/>
              <a:t>Tetra Tech</a:t>
            </a:r>
          </a:p>
          <a:p>
            <a:r>
              <a:rPr lang="en-US" sz="2000" dirty="0"/>
              <a:t>jason.Hellendrung@tetratech.com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>
                <a:solidFill>
                  <a:prstClr val="white"/>
                </a:solidFill>
              </a:rPr>
              <a:pPr/>
              <a:t>44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64" y="-504966"/>
            <a:ext cx="5551170" cy="5500048"/>
          </a:xfrm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052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1798" y="5621476"/>
            <a:ext cx="8437687" cy="315435"/>
          </a:xfrm>
          <a:prstGeom prst="rect">
            <a:avLst/>
          </a:prstGeom>
        </p:spPr>
        <p:txBody>
          <a:bodyPr wrap="square" lIns="68544" tIns="34272" rIns="68544" bIns="34272" anchor="t">
            <a:spAutoFit/>
          </a:bodyPr>
          <a:lstStyle/>
          <a:p>
            <a:pPr defTabSz="685783"/>
            <a:r>
              <a:rPr lang="en-US" sz="1600" b="1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CHARLESTOWN FLOODING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AE373-B417-4EAD-8AC2-D37D34D61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412"/>
            <a:ext cx="9148118" cy="59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12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1798" y="5621476"/>
            <a:ext cx="8437687" cy="315435"/>
          </a:xfrm>
          <a:prstGeom prst="rect">
            <a:avLst/>
          </a:prstGeom>
        </p:spPr>
        <p:txBody>
          <a:bodyPr wrap="square" lIns="68544" tIns="34272" rIns="68544" bIns="34272" anchor="t">
            <a:spAutoFit/>
          </a:bodyPr>
          <a:lstStyle/>
          <a:p>
            <a:pPr defTabSz="685783"/>
            <a:r>
              <a:rPr lang="en-US" sz="1600" b="1" dirty="0">
                <a:solidFill>
                  <a:prstClr val="white"/>
                </a:solidFill>
                <a:latin typeface="Montserrat" charset="0"/>
                <a:ea typeface="Montserrat" charset="0"/>
                <a:cs typeface="Montserrat" charset="0"/>
              </a:rPr>
              <a:t>CHARLESTOWN FLOODING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AE373-B417-4EAD-8AC2-D37D34D61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3411"/>
            <a:ext cx="9148118" cy="59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99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" y="857250"/>
            <a:ext cx="9260298" cy="51434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4009" y="968839"/>
            <a:ext cx="8437687" cy="315435"/>
          </a:xfrm>
          <a:prstGeom prst="rect">
            <a:avLst/>
          </a:prstGeom>
        </p:spPr>
        <p:txBody>
          <a:bodyPr wrap="square" lIns="68544" tIns="34272" rIns="68544" bIns="34272" anchor="t">
            <a:spAutoFit/>
          </a:bodyPr>
          <a:lstStyle/>
          <a:p>
            <a:pPr defTabSz="685783"/>
            <a:r>
              <a:rPr lang="en-US" sz="1600" b="1" dirty="0">
                <a:solidFill>
                  <a:srgbClr val="091F2F"/>
                </a:solidFill>
                <a:latin typeface="Montserrat" charset="0"/>
                <a:ea typeface="Montserrat" charset="0"/>
                <a:cs typeface="Montserrat" charset="0"/>
              </a:rPr>
              <a:t>CHARLESTOWN: FLOOD PATHWAY 2070</a:t>
            </a:r>
          </a:p>
        </p:txBody>
      </p:sp>
    </p:spTree>
    <p:extLst>
      <p:ext uri="{BB962C8B-B14F-4D97-AF65-F5344CB8AC3E}">
        <p14:creationId xmlns:p14="http://schemas.microsoft.com/office/powerpoint/2010/main" val="2517144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286156" cy="514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4009" y="968839"/>
            <a:ext cx="8437687" cy="315435"/>
          </a:xfrm>
          <a:prstGeom prst="rect">
            <a:avLst/>
          </a:prstGeom>
        </p:spPr>
        <p:txBody>
          <a:bodyPr wrap="square" lIns="68544" tIns="34272" rIns="68544" bIns="34272" anchor="t">
            <a:spAutoFit/>
          </a:bodyPr>
          <a:lstStyle/>
          <a:p>
            <a:pPr defTabSz="685783"/>
            <a:r>
              <a:rPr lang="en-US" sz="1600" b="1" dirty="0">
                <a:solidFill>
                  <a:srgbClr val="091F2F"/>
                </a:solidFill>
                <a:latin typeface="Montserrat" charset="0"/>
                <a:ea typeface="Montserrat" charset="0"/>
                <a:cs typeface="Montserrat" charset="0"/>
              </a:rPr>
              <a:t>CHARLESTOWN: WATERFRONT PARK + DISTRICT PROTECTION</a:t>
            </a:r>
          </a:p>
        </p:txBody>
      </p:sp>
    </p:spTree>
    <p:extLst>
      <p:ext uri="{BB962C8B-B14F-4D97-AF65-F5344CB8AC3E}">
        <p14:creationId xmlns:p14="http://schemas.microsoft.com/office/powerpoint/2010/main" val="2060213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3D6FC-986A-44C8-A879-E19927EE9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/>
          <a:stretch/>
        </p:blipFill>
        <p:spPr>
          <a:xfrm>
            <a:off x="-19737" y="1"/>
            <a:ext cx="9163735" cy="68653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EE6E67B-BA1B-44FB-82CC-65A23B3619E0}"/>
              </a:ext>
            </a:extLst>
          </p:cNvPr>
          <p:cNvGrpSpPr/>
          <p:nvPr/>
        </p:nvGrpSpPr>
        <p:grpSpPr>
          <a:xfrm>
            <a:off x="8498091" y="5998870"/>
            <a:ext cx="493510" cy="370007"/>
            <a:chOff x="8645580" y="4580751"/>
            <a:chExt cx="346020" cy="276999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BCE24140-2937-4D23-8829-0117500690CC}"/>
                </a:ext>
              </a:extLst>
            </p:cNvPr>
            <p:cNvSpPr/>
            <p:nvPr/>
          </p:nvSpPr>
          <p:spPr>
            <a:xfrm>
              <a:off x="8683821" y="4604951"/>
              <a:ext cx="307779" cy="228600"/>
            </a:xfrm>
            <a:prstGeom prst="rightArrow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97422D-E03D-46E2-BF82-67065110E82F}"/>
                </a:ext>
              </a:extLst>
            </p:cNvPr>
            <p:cNvSpPr/>
            <p:nvPr/>
          </p:nvSpPr>
          <p:spPr>
            <a:xfrm>
              <a:off x="8645580" y="4580751"/>
              <a:ext cx="2952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</a:t>
              </a:r>
              <a:endParaRPr lang="en-US" sz="12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159B04-19F5-41FE-A62D-8BF8CA86C6AE}"/>
              </a:ext>
            </a:extLst>
          </p:cNvPr>
          <p:cNvGrpSpPr/>
          <p:nvPr/>
        </p:nvGrpSpPr>
        <p:grpSpPr>
          <a:xfrm>
            <a:off x="1034174" y="-267236"/>
            <a:ext cx="8247861" cy="6562499"/>
            <a:chOff x="3499117" y="3523"/>
            <a:chExt cx="5782918" cy="4912894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96AF21A9-9181-4021-BA9D-700DAB9D60F4}"/>
                </a:ext>
              </a:extLst>
            </p:cNvPr>
            <p:cNvSpPr txBox="1">
              <a:spLocks/>
            </p:cNvSpPr>
            <p:nvPr/>
          </p:nvSpPr>
          <p:spPr>
            <a:xfrm>
              <a:off x="7119325" y="742950"/>
              <a:ext cx="1415075" cy="388644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sz="1200" i="1" dirty="0"/>
                <a:t>Sullivan Square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BA6D2A-1DCB-4B55-9E12-F4E3422EAB1B}"/>
                </a:ext>
              </a:extLst>
            </p:cNvPr>
            <p:cNvSpPr txBox="1"/>
            <p:nvPr/>
          </p:nvSpPr>
          <p:spPr>
            <a:xfrm rot="19865444">
              <a:off x="6791615" y="1528834"/>
              <a:ext cx="1096190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Maffa Way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A98FAC-3ECB-4FAC-9D8A-6789711934EE}"/>
                </a:ext>
              </a:extLst>
            </p:cNvPr>
            <p:cNvSpPr txBox="1"/>
            <p:nvPr/>
          </p:nvSpPr>
          <p:spPr>
            <a:xfrm rot="20558166">
              <a:off x="8185845" y="1243510"/>
              <a:ext cx="1096190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Mystic Ave.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E4F20E-0CBC-4725-B6FD-E6D945B06B8C}"/>
                </a:ext>
              </a:extLst>
            </p:cNvPr>
            <p:cNvSpPr txBox="1"/>
            <p:nvPr/>
          </p:nvSpPr>
          <p:spPr>
            <a:xfrm rot="19189055">
              <a:off x="6442297" y="2180485"/>
              <a:ext cx="1096190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North Main St.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E34940-5228-46CA-89CF-7D8DDA4FD34C}"/>
                </a:ext>
              </a:extLst>
            </p:cNvPr>
            <p:cNvSpPr txBox="1"/>
            <p:nvPr/>
          </p:nvSpPr>
          <p:spPr>
            <a:xfrm rot="2695674">
              <a:off x="6234587" y="2655435"/>
              <a:ext cx="1096190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Alford St.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1618F8-D8F9-46CA-A199-11278198FF8F}"/>
                </a:ext>
              </a:extLst>
            </p:cNvPr>
            <p:cNvSpPr txBox="1"/>
            <p:nvPr/>
          </p:nvSpPr>
          <p:spPr>
            <a:xfrm rot="5400000">
              <a:off x="5496075" y="554554"/>
              <a:ext cx="1317505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Cambridge St.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0F09BC-5483-4BD5-A3E7-642F31F512DA}"/>
                </a:ext>
              </a:extLst>
            </p:cNvPr>
            <p:cNvSpPr txBox="1"/>
            <p:nvPr/>
          </p:nvSpPr>
          <p:spPr>
            <a:xfrm rot="4612222">
              <a:off x="4380843" y="1498441"/>
              <a:ext cx="1348684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D St.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A90268-54AA-4D16-98DD-46B0B0B901DE}"/>
                </a:ext>
              </a:extLst>
            </p:cNvPr>
            <p:cNvSpPr txBox="1"/>
            <p:nvPr/>
          </p:nvSpPr>
          <p:spPr>
            <a:xfrm rot="4118334">
              <a:off x="4368840" y="2642718"/>
              <a:ext cx="1348684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Mishawum St.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95B9E5-0848-4837-BF6D-F5F7524A21E9}"/>
                </a:ext>
              </a:extLst>
            </p:cNvPr>
            <p:cNvSpPr txBox="1"/>
            <p:nvPr/>
          </p:nvSpPr>
          <p:spPr>
            <a:xfrm rot="345073">
              <a:off x="3499117" y="2921510"/>
              <a:ext cx="1348684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Main St.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3BC7E8-DE10-4B8D-9441-B0A6C8C3C91D}"/>
                </a:ext>
              </a:extLst>
            </p:cNvPr>
            <p:cNvSpPr txBox="1"/>
            <p:nvPr/>
          </p:nvSpPr>
          <p:spPr>
            <a:xfrm rot="19564776">
              <a:off x="3713156" y="3721803"/>
              <a:ext cx="1348684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Bunker Hill St.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EA08F7-5301-45AE-BBD9-3181DC54CE52}"/>
                </a:ext>
              </a:extLst>
            </p:cNvPr>
            <p:cNvSpPr txBox="1"/>
            <p:nvPr/>
          </p:nvSpPr>
          <p:spPr>
            <a:xfrm rot="17388857">
              <a:off x="4297367" y="4134353"/>
              <a:ext cx="1348684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Medford St.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979A61-1654-433C-BF22-F82EE07D44AA}"/>
                </a:ext>
              </a:extLst>
            </p:cNvPr>
            <p:cNvSpPr txBox="1"/>
            <p:nvPr/>
          </p:nvSpPr>
          <p:spPr>
            <a:xfrm rot="20843060">
              <a:off x="4714787" y="3057567"/>
              <a:ext cx="1348684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Main St.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4A1408-8FC5-499E-8705-E0E321DE71CA}"/>
                </a:ext>
              </a:extLst>
            </p:cNvPr>
            <p:cNvSpPr txBox="1"/>
            <p:nvPr/>
          </p:nvSpPr>
          <p:spPr>
            <a:xfrm rot="3307198">
              <a:off x="7664260" y="1833971"/>
              <a:ext cx="1254537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Dorrance St.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193EB7-D0F9-40C2-9258-EC068329980F}"/>
                </a:ext>
              </a:extLst>
            </p:cNvPr>
            <p:cNvSpPr txBox="1"/>
            <p:nvPr/>
          </p:nvSpPr>
          <p:spPr>
            <a:xfrm rot="2999273">
              <a:off x="6968065" y="2252851"/>
              <a:ext cx="1226953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Beacham St.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4EBC54-858F-4E2F-8779-6B45583AD9D5}"/>
                </a:ext>
              </a:extLst>
            </p:cNvPr>
            <p:cNvSpPr txBox="1"/>
            <p:nvPr/>
          </p:nvSpPr>
          <p:spPr>
            <a:xfrm rot="19806015">
              <a:off x="7880718" y="2851033"/>
              <a:ext cx="1096190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Arlington Ave.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D97454-60FC-4F79-904D-FB333A93C1A8}"/>
                </a:ext>
              </a:extLst>
            </p:cNvPr>
            <p:cNvSpPr txBox="1"/>
            <p:nvPr/>
          </p:nvSpPr>
          <p:spPr>
            <a:xfrm rot="19100810">
              <a:off x="6826855" y="2612805"/>
              <a:ext cx="1096190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West St.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66AF1E-F617-487F-B1A6-CF4EC064E8A3}"/>
                </a:ext>
              </a:extLst>
            </p:cNvPr>
            <p:cNvSpPr txBox="1"/>
            <p:nvPr/>
          </p:nvSpPr>
          <p:spPr>
            <a:xfrm rot="1505597">
              <a:off x="5759381" y="1350883"/>
              <a:ext cx="1226953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Gardner St.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D3CCEA-5CB3-4757-B87F-48BB412533D7}"/>
                </a:ext>
              </a:extLst>
            </p:cNvPr>
            <p:cNvSpPr txBox="1"/>
            <p:nvPr/>
          </p:nvSpPr>
          <p:spPr>
            <a:xfrm>
              <a:off x="4093687" y="2266823"/>
              <a:ext cx="1096190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Rutherford Ave.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51F3B8-70F1-4B72-95A3-002DF42381B1}"/>
                </a:ext>
              </a:extLst>
            </p:cNvPr>
            <p:cNvSpPr txBox="1"/>
            <p:nvPr/>
          </p:nvSpPr>
          <p:spPr>
            <a:xfrm rot="21023769">
              <a:off x="4514139" y="1461631"/>
              <a:ext cx="1348684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Spice St.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BD5E4BD-F863-43FB-ADED-758AA9EEE4F2}"/>
              </a:ext>
            </a:extLst>
          </p:cNvPr>
          <p:cNvSpPr txBox="1">
            <a:spLocks/>
          </p:cNvSpPr>
          <p:nvPr/>
        </p:nvSpPr>
        <p:spPr>
          <a:xfrm>
            <a:off x="6299259" y="6018384"/>
            <a:ext cx="1701741" cy="33315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i="1" dirty="0"/>
              <a:t>Ryan Playground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10356C-6FE2-4FFA-85C5-A44BBC4FC7E0}"/>
              </a:ext>
            </a:extLst>
          </p:cNvPr>
          <p:cNvGrpSpPr/>
          <p:nvPr/>
        </p:nvGrpSpPr>
        <p:grpSpPr>
          <a:xfrm>
            <a:off x="5369449" y="1022373"/>
            <a:ext cx="2171405" cy="2438716"/>
            <a:chOff x="6018391" y="1138795"/>
            <a:chExt cx="1522462" cy="182569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3D1E476-1FE9-4FBB-B6B7-A2F86C509F48}"/>
                </a:ext>
              </a:extLst>
            </p:cNvPr>
            <p:cNvSpPr/>
            <p:nvPr/>
          </p:nvSpPr>
          <p:spPr>
            <a:xfrm>
              <a:off x="6018391" y="2442239"/>
              <a:ext cx="2952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A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CBE687C-AC9D-4EC0-A36F-8D6E1DDC9FAD}"/>
                </a:ext>
              </a:extLst>
            </p:cNvPr>
            <p:cNvSpPr/>
            <p:nvPr/>
          </p:nvSpPr>
          <p:spPr>
            <a:xfrm>
              <a:off x="6710109" y="2061010"/>
              <a:ext cx="2952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B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02CCB9-E0C1-4320-9427-44A9F4AAE1ED}"/>
                </a:ext>
              </a:extLst>
            </p:cNvPr>
            <p:cNvSpPr/>
            <p:nvPr/>
          </p:nvSpPr>
          <p:spPr>
            <a:xfrm>
              <a:off x="7245579" y="1703214"/>
              <a:ext cx="2952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C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F252D48-E2C2-4EED-B2EE-799CDECFA10A}"/>
                </a:ext>
              </a:extLst>
            </p:cNvPr>
            <p:cNvSpPr/>
            <p:nvPr/>
          </p:nvSpPr>
          <p:spPr>
            <a:xfrm>
              <a:off x="7040142" y="2386759"/>
              <a:ext cx="2952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D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3CDDDC-AB3A-405E-BF21-7028379D3F0C}"/>
                </a:ext>
              </a:extLst>
            </p:cNvPr>
            <p:cNvSpPr/>
            <p:nvPr/>
          </p:nvSpPr>
          <p:spPr>
            <a:xfrm>
              <a:off x="6622924" y="2687494"/>
              <a:ext cx="2872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B604-942F-4737-B16C-4E94EE87F28D}"/>
                </a:ext>
              </a:extLst>
            </p:cNvPr>
            <p:cNvSpPr/>
            <p:nvPr/>
          </p:nvSpPr>
          <p:spPr>
            <a:xfrm>
              <a:off x="6289460" y="1615190"/>
              <a:ext cx="2792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F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555105-5DE6-49F6-BC7A-673ACA494AF4}"/>
                </a:ext>
              </a:extLst>
            </p:cNvPr>
            <p:cNvSpPr/>
            <p:nvPr/>
          </p:nvSpPr>
          <p:spPr>
            <a:xfrm>
              <a:off x="6638550" y="1138795"/>
              <a:ext cx="3048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G</a:t>
              </a:r>
            </a:p>
          </p:txBody>
        </p:sp>
      </p:grpSp>
      <p:sp>
        <p:nvSpPr>
          <p:cNvPr id="37" name="Slide Number Placeholder 2">
            <a:extLst>
              <a:ext uri="{FF2B5EF4-FFF2-40B4-BE49-F238E27FC236}">
                <a16:creationId xmlns:a16="http://schemas.microsoft.com/office/drawing/2014/main" id="{C7F2DB15-9A8A-429D-950F-F7266AA2E761}"/>
              </a:ext>
            </a:extLst>
          </p:cNvPr>
          <p:cNvSpPr txBox="1">
            <a:spLocks/>
          </p:cNvSpPr>
          <p:nvPr/>
        </p:nvSpPr>
        <p:spPr>
          <a:xfrm>
            <a:off x="8600601" y="6276042"/>
            <a:ext cx="543399" cy="36579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5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49E46D3-5B80-475B-ACD2-52838457E5A5}"/>
              </a:ext>
            </a:extLst>
          </p:cNvPr>
          <p:cNvGrpSpPr/>
          <p:nvPr/>
        </p:nvGrpSpPr>
        <p:grpSpPr>
          <a:xfrm>
            <a:off x="6843756" y="811204"/>
            <a:ext cx="264882" cy="248079"/>
            <a:chOff x="2328881" y="182875"/>
            <a:chExt cx="185720" cy="18572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4CF4A8C-981A-4C20-896A-D060E3BF73FE}"/>
                </a:ext>
              </a:extLst>
            </p:cNvPr>
            <p:cNvSpPr/>
            <p:nvPr/>
          </p:nvSpPr>
          <p:spPr>
            <a:xfrm>
              <a:off x="2328881" y="182875"/>
              <a:ext cx="185720" cy="18572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592B4F-696B-4297-9053-944BF1CE14BD}"/>
                </a:ext>
              </a:extLst>
            </p:cNvPr>
            <p:cNvGrpSpPr/>
            <p:nvPr/>
          </p:nvGrpSpPr>
          <p:grpSpPr>
            <a:xfrm>
              <a:off x="2364359" y="228102"/>
              <a:ext cx="120180" cy="104985"/>
              <a:chOff x="2133097" y="1885949"/>
              <a:chExt cx="1219703" cy="106548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1046EAA-0248-418A-AA28-B37A4E942CF7}"/>
                  </a:ext>
                </a:extLst>
              </p:cNvPr>
              <p:cNvSpPr/>
              <p:nvPr/>
            </p:nvSpPr>
            <p:spPr>
              <a:xfrm>
                <a:off x="2133097" y="1885949"/>
                <a:ext cx="1219703" cy="2956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DCED1BF-ACD1-426B-9C15-9E12587A9BF4}"/>
                  </a:ext>
                </a:extLst>
              </p:cNvPr>
              <p:cNvSpPr/>
              <p:nvPr/>
            </p:nvSpPr>
            <p:spPr>
              <a:xfrm rot="5400000">
                <a:off x="2198299" y="2270859"/>
                <a:ext cx="1065486" cy="2956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356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EPA Green Infrastructure and Climate Change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5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20471" y="6523049"/>
            <a:ext cx="3086100" cy="3322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34118" y="1164478"/>
            <a:ext cx="4893972" cy="4980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sz="3200" dirty="0"/>
              <a:t>How GI Improves Climate Resilience</a:t>
            </a:r>
          </a:p>
          <a:p>
            <a:r>
              <a:rPr lang="en-US" sz="2400" dirty="0"/>
              <a:t>Manages Flood Risk</a:t>
            </a:r>
          </a:p>
          <a:p>
            <a:r>
              <a:rPr lang="en-US" sz="2400" dirty="0"/>
              <a:t>Builds Resilience to Drought</a:t>
            </a:r>
          </a:p>
          <a:p>
            <a:r>
              <a:rPr lang="en-US" sz="2400" dirty="0"/>
              <a:t>Reduces the Urban Heat Island Effect</a:t>
            </a:r>
          </a:p>
          <a:p>
            <a:r>
              <a:rPr lang="en-US" sz="2400" dirty="0"/>
              <a:t>Lowers Building Energy Demands</a:t>
            </a:r>
          </a:p>
          <a:p>
            <a:r>
              <a:rPr lang="en-US" sz="2400" dirty="0"/>
              <a:t>Improves Coastal Resiliency</a:t>
            </a:r>
          </a:p>
          <a:p>
            <a:r>
              <a:rPr lang="en-US" sz="2400" dirty="0"/>
              <a:t>Reduces Energy Needed to Manage Water</a:t>
            </a:r>
          </a:p>
          <a:p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085" t="16869" r="42284" b="5722"/>
          <a:stretch/>
        </p:blipFill>
        <p:spPr>
          <a:xfrm>
            <a:off x="-1" y="1160249"/>
            <a:ext cx="4144072" cy="53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047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50</a:t>
            </a:fld>
            <a:endParaRPr lang="en-US" dirty="0"/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Preserving &amp; Expanding the Urban Forest</a:t>
            </a:r>
          </a:p>
        </p:txBody>
      </p:sp>
      <p:sp>
        <p:nvSpPr>
          <p:cNvPr id="12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r>
              <a:rPr lang="en-US" dirty="0"/>
              <a:t>Newport Trees, Parks, and Open Space Master Plan</a:t>
            </a:r>
          </a:p>
        </p:txBody>
      </p:sp>
      <p:sp>
        <p:nvSpPr>
          <p:cNvPr id="13" name="Footer Placeholder 15"/>
          <p:cNvSpPr txBox="1">
            <a:spLocks/>
          </p:cNvSpPr>
          <p:nvPr/>
        </p:nvSpPr>
        <p:spPr>
          <a:xfrm>
            <a:off x="3889421" y="6520901"/>
            <a:ext cx="4584347" cy="332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3"/>
                </a:solidFill>
              </a:rPr>
              <a:t>Previous work led by Jason Hellendrung while Principal at Sasaki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FA969-CABF-4005-B75C-AAE7D3410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2" t="16751" r="32568" b="2049"/>
          <a:stretch/>
        </p:blipFill>
        <p:spPr>
          <a:xfrm>
            <a:off x="457200" y="1166125"/>
            <a:ext cx="4212421" cy="5370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CA25E-AB3A-435A-8C89-DC9824BE0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22" t="18393" r="35000" b="2047"/>
          <a:stretch/>
        </p:blipFill>
        <p:spPr>
          <a:xfrm>
            <a:off x="4669620" y="1166125"/>
            <a:ext cx="4017180" cy="53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3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EPA Green Infrastructure and Climate Change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6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20471" y="6523049"/>
            <a:ext cx="3086100" cy="3322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085" t="16619" r="42112" b="5972"/>
          <a:stretch/>
        </p:blipFill>
        <p:spPr>
          <a:xfrm>
            <a:off x="360612" y="1173130"/>
            <a:ext cx="4159876" cy="5355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944" t="16619" r="42113" b="5470"/>
          <a:stretch/>
        </p:blipFill>
        <p:spPr>
          <a:xfrm>
            <a:off x="4552682" y="1173130"/>
            <a:ext cx="4159876" cy="53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5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EPA Green Infrastructure in Parks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fld id="{4E546745-A3BB-48FF-93A2-7A23F74E5EC3}" type="slidenum">
              <a:rPr lang="en-US" smtClean="0"/>
              <a:t>7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20471" y="6523049"/>
            <a:ext cx="3086100" cy="332284"/>
          </a:xfrm>
        </p:spPr>
        <p:txBody>
          <a:bodyPr/>
          <a:lstStyle/>
          <a:p>
            <a:r>
              <a:rPr lang="en-US" dirty="0"/>
              <a:t>Collaboration with National Recreation &amp; Parks Association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225" t="16619" r="42113" b="5722"/>
          <a:stretch/>
        </p:blipFill>
        <p:spPr>
          <a:xfrm>
            <a:off x="0" y="1173130"/>
            <a:ext cx="4134118" cy="536224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134118" y="1164478"/>
            <a:ext cx="4893972" cy="49802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Franklin Gothic Book" panose="020B0503020102020204" pitchFamily="34" charset="0"/>
              <a:buChar char="•"/>
              <a:defRPr sz="23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▪"/>
              <a:defRPr sz="21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Franklin Gothic Book" panose="020B0503020102020204" pitchFamily="34" charset="0"/>
              <a:buChar char="–"/>
              <a:defRPr sz="18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sz="3200" dirty="0"/>
              <a:t>How GI Can Enhance Parks</a:t>
            </a:r>
          </a:p>
          <a:p>
            <a:r>
              <a:rPr lang="en-US" sz="2400" dirty="0"/>
              <a:t>Enhances Recreation Value</a:t>
            </a:r>
          </a:p>
          <a:p>
            <a:r>
              <a:rPr lang="en-US" sz="2400" dirty="0"/>
              <a:t>Creates Attractive Park Features</a:t>
            </a:r>
          </a:p>
          <a:p>
            <a:r>
              <a:rPr lang="en-US" sz="2400" dirty="0"/>
              <a:t>Enhances Environmental &amp; Social Equity</a:t>
            </a:r>
          </a:p>
          <a:p>
            <a:r>
              <a:rPr lang="en-US" sz="2400" dirty="0"/>
              <a:t>Reduces Maintenance</a:t>
            </a:r>
          </a:p>
          <a:p>
            <a:r>
              <a:rPr lang="en-US" sz="2400" dirty="0"/>
              <a:t>Provides Economic Benefits (SW Credits)</a:t>
            </a:r>
          </a:p>
          <a:p>
            <a:r>
              <a:rPr lang="en-US" sz="2400" dirty="0">
                <a:solidFill>
                  <a:srgbClr val="CA7700"/>
                </a:solidFill>
              </a:rPr>
              <a:t>Improves Drainage</a:t>
            </a:r>
          </a:p>
          <a:p>
            <a:r>
              <a:rPr lang="en-US" sz="2400" dirty="0">
                <a:solidFill>
                  <a:srgbClr val="CA7700"/>
                </a:solidFill>
              </a:rPr>
              <a:t>Improves Water Quality</a:t>
            </a:r>
          </a:p>
          <a:p>
            <a:r>
              <a:rPr lang="en-US" sz="2400" dirty="0"/>
              <a:t>Benefits the Overall Environment</a:t>
            </a:r>
          </a:p>
        </p:txBody>
      </p:sp>
    </p:spTree>
    <p:extLst>
      <p:ext uri="{BB962C8B-B14F-4D97-AF65-F5344CB8AC3E}">
        <p14:creationId xmlns:p14="http://schemas.microsoft.com/office/powerpoint/2010/main" val="165886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7" b="1483"/>
          <a:stretch/>
        </p:blipFill>
        <p:spPr>
          <a:xfrm>
            <a:off x="0" y="1173707"/>
            <a:ext cx="9144000" cy="5349923"/>
          </a:xfr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Green Stormwater Infrastructure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Detroit, MI</a:t>
            </a:r>
          </a:p>
        </p:txBody>
      </p:sp>
    </p:spTree>
    <p:extLst>
      <p:ext uri="{BB962C8B-B14F-4D97-AF65-F5344CB8AC3E}">
        <p14:creationId xmlns:p14="http://schemas.microsoft.com/office/powerpoint/2010/main" val="156859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00189" y="154379"/>
            <a:ext cx="7922594" cy="967235"/>
          </a:xfrm>
        </p:spPr>
        <p:txBody>
          <a:bodyPr/>
          <a:lstStyle/>
          <a:p>
            <a:r>
              <a:rPr lang="en-US" dirty="0"/>
              <a:t>Albion Park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6885462" y="6525716"/>
            <a:ext cx="1801338" cy="33228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46745-A3BB-48FF-93A2-7A23F74E5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457200" y="6523049"/>
            <a:ext cx="3086100" cy="3322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Los Angeles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2692E-BB8C-4E18-9F2A-40B45894E6F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E9194-2C7A-492C-8185-55C23AEE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2353" r="2888" b="11753"/>
          <a:stretch/>
        </p:blipFill>
        <p:spPr>
          <a:xfrm>
            <a:off x="4244174" y="3632886"/>
            <a:ext cx="4899826" cy="2890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3461EC-D611-4BFB-9134-960753BC2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648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65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881.25"/>
  <p:tag name="POINT_HEIGHT" val="633"/>
  <p:tag name="IMGPATH" val="G:\56349.00\3.0_Working\3.18 Report\FINAL REPORT IMAGES\ES_11_storm water at three scenarios_City Scale Wide.jpg"/>
  <p:tag name="IMGINFO" val="﻿&lt;?xml version=&quot;1.0&quot; encoding=&quot;utf-8&quot;?&gt;&lt;ImageInfo OptBytes=&quot;239853&quot; OrigBytes=&quot;324278&quot; User=&quot;toneil&quot; Quality=&quot;95&quot;&gt;&lt;OrigSize&gt;&lt;Width&gt;1175&lt;/Width&gt;&lt;Height&gt;844&lt;/Height&gt;&lt;/OrigSize&gt;&lt;OptSize&gt;&lt;Width&gt;1175&lt;/Width&gt;&lt;Height&gt;844&lt;/Height&gt;&lt;/OptSize&gt;&lt;LastUpdate&gt;2016-12-05T13:25:31.9200066-05:00&lt;/LastUpdate&gt;&lt;/Imag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53.25"/>
  <p:tag name="POINT_HEIGHT" val="485.25"/>
  <p:tag name="IMGPATH" val="G:\56349.00\3.0_Working\3.6_Graphics\Illustrator\Neighborhoods\Citywide\CRBMetroBostonBase4_HAZARDS-July8-2.1.3-Heat-Island-dot-maps-older-adults-01.jpg"/>
  <p:tag name="IMGINFO" val="﻿&lt;?xml version=&quot;1.0&quot; encoding=&quot;utf-8&quot;?&gt;&lt;ImageInfo OptBytes=&quot;80310&quot; OrigBytes=&quot;209780&quot; User=&quot;toneil&quot; Quality=&quot;95&quot;&gt;&lt;OrigSize&gt;&lt;Width&gt;1175&lt;/Width&gt;&lt;Height&gt;844&lt;/Height&gt;&lt;/OrigSize&gt;&lt;OptSize&gt;&lt;Width&gt;471&lt;/Width&gt;&lt;Height&gt;647&lt;/Height&gt;&lt;/OptSize&gt;&lt;LastUpdate&gt;2016-12-05T21:19:41.3296164-05:00&lt;/LastUpdate&gt;&lt;CropInfo Left=&quot;0.10429&quot; Right=&quot;0.37237&quot; Top=&quot;0&quot; Bottom=&quot;0&quot; /&gt;&lt;/ImageInfo&gt;"/>
  <p:tag name="CROPLEFT" val="0.10429"/>
  <p:tag name="CROPRIGHT" val="0.37237"/>
  <p:tag name="CROPTOP" val="0"/>
  <p:tag name="CROPBOTTOM" val="0"/>
  <p:tag name="CROPSTATE" val="CROPP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213.75"/>
  <p:tag name="POINT_HEIGHT" val="82.5"/>
  <p:tag name="IMGPATH" val="G:\56349.00\3.0_Working\3.6_Graphics\Illustrator\Neighborhoods\Citywide\CRBMetroBostonBase4_HAZARDS-July8-2.1.3-Heat-Island-dot-maps-medical-010.jpg"/>
  <p:tag name="IMGINFO" val="﻿&lt;?xml version=&quot;1.0&quot; encoding=&quot;utf-8&quot;?&gt;&lt;ImageInfo OptBytes=&quot;11186&quot; OrigBytes=&quot;11749&quot; User=&quot;toneil&quot; Quality=&quot;95&quot;&gt;&lt;OrigSize&gt;&lt;Width&gt;285&lt;/Width&gt;&lt;Height&gt;160&lt;/Height&gt;&lt;/OrigSize&gt;&lt;OptSize&gt;&lt;Width&gt;285&lt;/Width&gt;&lt;Height&gt;110&lt;/Height&gt;&lt;/OptSize&gt;&lt;LastUpdate&gt;2016-12-05T21:20:14.8102221-05:00&lt;/LastUpdate&gt;&lt;CropInfo Left=&quot;0&quot; Right=&quot;0&quot; Top=&quot;0.15349&quot; Bottom=&quot;0.158139989&quot; /&gt;&lt;/ImageInfo&gt;"/>
  <p:tag name="CROPLEFT" val="0"/>
  <p:tag name="CROPRIGHT" val="0"/>
  <p:tag name="CROPTOP" val="0.15349"/>
  <p:tag name="CROPBOTTOM" val="0.15814"/>
  <p:tag name="CROPSTATE" val="CROPPE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53.25"/>
  <p:tag name="POINT_HEIGHT" val="485.25"/>
  <p:tag name="IMGPATH" val="G:\56349.00\3.0_Working\3.6_Graphics\Illustrator\Neighborhoods\Citywide\CRBMetroBostonBase4_HAZARDS-July8-2.1.3-Heat-Island-dot-maps-medical-01.jpg"/>
  <p:tag name="IMGINFO" val="﻿&lt;?xml version=&quot;1.0&quot; encoding=&quot;utf-8&quot;?&gt;&lt;ImageInfo OptBytes=&quot;90743&quot; OrigBytes=&quot;238747&quot; User=&quot;toneil&quot; Quality=&quot;95&quot;&gt;&lt;OrigSize&gt;&lt;Width&gt;1175&lt;/Width&gt;&lt;Height&gt;844&lt;/Height&gt;&lt;/OrigSize&gt;&lt;OptSize&gt;&lt;Width&gt;471&lt;/Width&gt;&lt;Height&gt;647&lt;/Height&gt;&lt;/OptSize&gt;&lt;LastUpdate&gt;2016-12-05T21:19:36.2232326-05:00&lt;/LastUpdate&gt;&lt;CropInfo Left=&quot;0.10429&quot; Right=&quot;0.37237&quot; Top=&quot;0&quot; Bottom=&quot;0&quot; /&gt;&lt;/ImageInfo&gt;"/>
  <p:tag name="CROPLEFT" val="0.10429"/>
  <p:tag name="CROPRIGHT" val="0.37237"/>
  <p:tag name="CROPTOP" val="0"/>
  <p:tag name="CROPBOTTOM" val="0"/>
  <p:tag name="CROPSTATE" val="CROPPE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881.25"/>
  <p:tag name="POINT_HEIGHT" val="633"/>
  <p:tag name="IMGPATH" val="G:\56349.00\3.0_Working\3.6_Graphics\Illustrator\Neighborhoods\Citywide\CRBMetroBostonBase4_HAZARDS-July8-2.1.3-Heat-Island-dot-maps-children-01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12-05T21:18:01.7565707-05:00&lt;/LastUpdate&gt;&lt;/ImageInfo&gt;"/>
  <p:tag name="SHPMATCH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612"/>
  <p:tag name="POINT_HEIGHT" val="310.08"/>
  <p:tag name="IMGPATH" val="G:\56349.00\3.0_Working\3.18 Report\FINAL REPORT IMAGES\ES_10_HeatMortalityper100000-01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12-05T13:49:58.1836183-05:00&lt;/LastUpdate&gt;&lt;/Imag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298.4727"/>
  <p:tag name="POINT_HEIGHT" val="223.8546"/>
  <p:tag name="IMGPATH" val="G:\84287.02\Graphics\REPORT\Links\community_participation_photos\DSCN3064.JPG"/>
  <p:tag name="IMGINFO" val="﻿&lt;?xml version=&quot;1.0&quot; encoding=&quot;utf-8&quot;?&gt;&lt;ImageInfo OptBytes=&quot;272122&quot; OrigBytes=&quot;1734113&quot; User=&quot;lmarett&quot; Quality=&quot;90&quot;&gt;&lt;OrigSize&gt;&lt;Width&gt;2592&lt;/Width&gt;&lt;Height&gt;1944&lt;/Height&gt;&lt;/OrigSize&gt;&lt;OptSize&gt;&lt;Width&gt;1244&lt;/Width&gt;&lt;Height&gt;933&lt;/Height&gt;&lt;/OptSize&gt;&lt;LastUpdate&gt;2010-10-19T13:38:58.1566041-04:00&lt;/LastUpdate&gt;&lt;CropInfo Left=&quot;0&quot; Right=&quot;0&quot; Top=&quot;0&quot; Bottom=&quot;0&quot; /&gt;&lt;/ImageInfo&gt;"/>
  <p:tag name="CROPLEFT" val="0"/>
  <p:tag name="CROPRIGHT" val="0"/>
  <p:tag name="CROPTOP" val="0"/>
  <p:tag name="CROPBOTTOM" val="0"/>
  <p:tag name="CROPSTATE" val="CROPPE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600"/>
  <p:tag name="POINT_HEIGHT" val="450"/>
  <p:tag name="IMGPATH" val="C:\Users\lmarett\Documents\Sasaki Work\Cedar Rapids\Neighborhood Planning\community_participation_photos\1-31-09 NPP Workshop 1 100.jpg"/>
  <p:tag name="IMGINFO" val="﻿&lt;?xml version=&quot;1.0&quot; encoding=&quot;utf-8&quot;?&gt;&lt;ImageInfo OptBytes=&quot;133570&quot; OrigBytes=&quot;86600&quot; User=&quot;lmarett&quot; Quality=&quot;95&quot;&gt;&lt;OrigSize&gt;&lt;Width&gt;800&lt;/Width&gt;&lt;Height&gt;600&lt;/Height&gt;&lt;/OrigSize&gt;&lt;OptSize&gt;&lt;Width&gt;800&lt;/Width&gt;&lt;Height&gt;600&lt;/Height&gt;&lt;/OptSize&gt;&lt;LastUpdate&gt;2013-02-28T22:00:56.779192-05:00&lt;/LastUpdate&gt;&lt;/Imag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243.75"/>
  <p:tag name="POINT_HEIGHT" val="92.25"/>
  <p:tag name="IMGPATH" val="G:\56349.00\3.0_Working\3.18 Report\FINAL REPORT IMAGES\ES_11_storm water at three scenarios_City Scale Wide_LEGEND.jpg"/>
  <p:tag name="IMGINFO" val="﻿&lt;?xml version=&quot;1.0&quot; encoding=&quot;utf-8&quot;?&gt;&lt;ImageInfo OptBytes=&quot;9766&quot; OrigBytes=&quot;9866&quot; User=&quot;toneil&quot; Quality=&quot;95&quot;&gt;&lt;OrigSize&gt;&lt;Width&gt;325&lt;/Width&gt;&lt;Height&gt;123&lt;/Height&gt;&lt;/OrigSize&gt;&lt;OptSize&gt;&lt;Width&gt;325&lt;/Width&gt;&lt;Height&gt;123&lt;/Height&gt;&lt;/OptSize&gt;&lt;LastUpdate&gt;2016-12-05T13:25:39.1107256-05:00&lt;/LastUpdate&gt;&lt;/Imag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18.4364"/>
  <p:tag name="POINT_HEIGHT" val="372.1091"/>
  <p:tag name="IMGPATH" val="G:\56349.00\3.0_Working\3.6_Graphics\Illustrator\Exports\TQ_LimitedEng_Portrait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04-01T13:47:57.4236847-04:00&lt;/LastUpdate&gt;&lt;/ImageInfo&gt;"/>
  <p:tag name="SHPMATCH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18.4364"/>
  <p:tag name="POINT_HEIGHT" val="372.1091"/>
  <p:tag name="IMGPATH" val="G:\56349.00\3.0_Working\3.6_Graphics\Illustrator\Exports\TQ_POC_Portrait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04-01T14:37:53.1222246-04:00&lt;/LastUpdate&gt;&lt;/Imag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18.4364"/>
  <p:tag name="POINT_HEIGHT" val="372.1091"/>
  <p:tag name="IMGPATH" val="G:\56349.00\3.0_Working\3.6_Graphics\Illustrator\Exports\TQ_LowIncome_Portrait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04-01T13:47:58.8138237-04:00&lt;/LastUpdate&gt;&lt;/ImageInfo&gt;"/>
  <p:tag name="SHPMATCH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18.4364"/>
  <p:tag name="POINT_HEIGHT" val="372.1091"/>
  <p:tag name="IMGPATH" val="G:\56349.00\3.0_Working\3.6_Graphics\Illustrator\Exports\TQ_Child_Portrait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04-01T13:47:55.3644788-04:00&lt;/LastUpdate&gt;&lt;/ImageInfo&gt;"/>
  <p:tag name="SHPMATCH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18.4364"/>
  <p:tag name="POINT_HEIGHT" val="372.1091"/>
  <p:tag name="IMGPATH" val="G:\56349.00\3.0_Working\3.6_Graphics\Illustrator\Exports\TQ-Disability_Portrait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04-01T13:47:55.8105234-04:00&lt;/LastUpdate&gt;&lt;/ImageInfo&gt;"/>
  <p:tag name="SHPMATCH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18.4364"/>
  <p:tag name="POINT_HEIGHT" val="372.1091"/>
  <p:tag name="IMGPATH" val="G:\56349.00\3.0_Working\3.6_Graphics\Illustrator\Exports\TQ_OlderAdult_Portrait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04-01T13:47:56.1015525-04:00&lt;/LastUpdate&gt;&lt;/ImageInfo&gt;"/>
  <p:tag name="SHPMATCH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_WIDTH" val="318.4364"/>
  <p:tag name="POINT_HEIGHT" val="372.1091"/>
  <p:tag name="IMGPATH" val="G:\56349.00\3.0_Working\3.6_Graphics\Illustrator\Exports\TQ_Medical_Portrait.jpg"/>
  <p:tag name="IMGINFO" val="﻿&lt;?xml version=&quot;1.0&quot; encoding=&quot;utf-8&quot;?&gt;&lt;ImageInfo OptBytes=&quot;0&quot; OrigBytes=&quot;0&quot; User=&quot;toneil&quot; Quality=&quot;95&quot;&gt;&lt;OrigSize&gt;&lt;Width&gt;0&lt;/Width&gt;&lt;Height&gt;0&lt;/Height&gt;&lt;/OrigSize&gt;&lt;OptSize&gt;&lt;Width&gt;0&lt;/Width&gt;&lt;Height&gt;0&lt;/Height&gt;&lt;/OptSize&gt;&lt;LastUpdate&gt;2016-04-01T13:47:56.7906214-04:00&lt;/LastUpdate&gt;&lt;/ImageInfo&gt;"/>
  <p:tag name="SHPMATCH" val="0"/>
</p:tagLst>
</file>

<file path=ppt/theme/theme1.xml><?xml version="1.0" encoding="utf-8"?>
<a:theme xmlns:a="http://schemas.openxmlformats.org/drawingml/2006/main" name="Office Theme">
  <a:themeElements>
    <a:clrScheme name="Tetra Tech Colors">
      <a:dk1>
        <a:srgbClr val="2A2C27"/>
      </a:dk1>
      <a:lt1>
        <a:sysClr val="window" lastClr="FFFFFF"/>
      </a:lt1>
      <a:dk2>
        <a:srgbClr val="004165"/>
      </a:dk2>
      <a:lt2>
        <a:srgbClr val="E0E1DD"/>
      </a:lt2>
      <a:accent1>
        <a:srgbClr val="5482AB"/>
      </a:accent1>
      <a:accent2>
        <a:srgbClr val="69923A"/>
      </a:accent2>
      <a:accent3>
        <a:srgbClr val="CA7700"/>
      </a:accent3>
      <a:accent4>
        <a:srgbClr val="B3995D"/>
      </a:accent4>
      <a:accent5>
        <a:srgbClr val="003478"/>
      </a:accent5>
      <a:accent6>
        <a:srgbClr val="675C53"/>
      </a:accent6>
      <a:hlink>
        <a:srgbClr val="0000FF"/>
      </a:hlink>
      <a:folHlink>
        <a:srgbClr val="800080"/>
      </a:folHlink>
    </a:clrScheme>
    <a:fontScheme name="Tt Powerpoint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3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t_PPT_template_1_dark.potx" id="{D9E07E8D-323F-4419-AD58-A091AFEFA847}" vid="{BC683CE7-45AE-46D4-9ACE-8040A6487500}"/>
    </a:ext>
  </a:extLst>
</a:theme>
</file>

<file path=ppt/theme/theme2.xml><?xml version="1.0" encoding="utf-8"?>
<a:theme xmlns:a="http://schemas.openxmlformats.org/drawingml/2006/main" name="1_Office Theme">
  <a:themeElements>
    <a:clrScheme name="Tetra Tech Colors">
      <a:dk1>
        <a:srgbClr val="2A2C27"/>
      </a:dk1>
      <a:lt1>
        <a:sysClr val="window" lastClr="FFFFFF"/>
      </a:lt1>
      <a:dk2>
        <a:srgbClr val="003478"/>
      </a:dk2>
      <a:lt2>
        <a:srgbClr val="E0E1DD"/>
      </a:lt2>
      <a:accent1>
        <a:srgbClr val="5482AB"/>
      </a:accent1>
      <a:accent2>
        <a:srgbClr val="69923A"/>
      </a:accent2>
      <a:accent3>
        <a:srgbClr val="CA7700"/>
      </a:accent3>
      <a:accent4>
        <a:srgbClr val="B3995D"/>
      </a:accent4>
      <a:accent5>
        <a:srgbClr val="675C53"/>
      </a:accent5>
      <a:accent6>
        <a:srgbClr val="004165"/>
      </a:accent6>
      <a:hlink>
        <a:srgbClr val="0000FF"/>
      </a:hlink>
      <a:folHlink>
        <a:srgbClr val="800080"/>
      </a:folHlink>
    </a:clrScheme>
    <a:fontScheme name="Tetra Tech PPT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300" dirty="0" err="1" smtClean="0">
            <a:solidFill>
              <a:schemeClr val="tx1">
                <a:lumMod val="90000"/>
                <a:lumOff val="1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t_PPT_template_1_light [Read-Only]" id="{0DD20989-1AB5-42EE-8F9D-165C14319873}" vid="{DF7C9178-5B06-48F7-8A2A-BEEB80DD728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0AE4295-751D-4B40-A237-05A8048CC1BA}" vid="{8C3419D9-4116-431B-8BCD-4E9F3CBBE4E2}"/>
    </a:ext>
  </a:extLst>
</a:theme>
</file>

<file path=ppt/theme/theme4.xml><?xml version="1.0" encoding="utf-8"?>
<a:theme xmlns:a="http://schemas.openxmlformats.org/drawingml/2006/main" name="4_Office Theme">
  <a:themeElements>
    <a:clrScheme name="Tetra Tech Colors">
      <a:dk1>
        <a:srgbClr val="2A2C27"/>
      </a:dk1>
      <a:lt1>
        <a:sysClr val="window" lastClr="FFFFFF"/>
      </a:lt1>
      <a:dk2>
        <a:srgbClr val="003478"/>
      </a:dk2>
      <a:lt2>
        <a:srgbClr val="E0E1DD"/>
      </a:lt2>
      <a:accent1>
        <a:srgbClr val="5482AB"/>
      </a:accent1>
      <a:accent2>
        <a:srgbClr val="69923A"/>
      </a:accent2>
      <a:accent3>
        <a:srgbClr val="CA7700"/>
      </a:accent3>
      <a:accent4>
        <a:srgbClr val="B3995D"/>
      </a:accent4>
      <a:accent5>
        <a:srgbClr val="675C53"/>
      </a:accent5>
      <a:accent6>
        <a:srgbClr val="004165"/>
      </a:accent6>
      <a:hlink>
        <a:srgbClr val="0000FF"/>
      </a:hlink>
      <a:folHlink>
        <a:srgbClr val="800080"/>
      </a:folHlink>
    </a:clrScheme>
    <a:fontScheme name="Tetra Tech PPT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300" dirty="0" err="1" smtClean="0">
            <a:solidFill>
              <a:schemeClr val="tx1">
                <a:lumMod val="90000"/>
                <a:lumOff val="1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t_PPT_template_1_light.potx" id="{867233BB-E3CA-427E-933D-9EC896CF4E53}" vid="{9F1B9815-4BBC-4A9A-BAB9-68652083D8D4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Number xmlns="9cf81d45-a9ea-4144-b627-fe3d25dc540a" xsi:nil="true"/>
    <Initiative xmlns="9cf81d45-a9ea-4144-b627-fe3d25dc540a" xsi:nil="true"/>
    <ClientNumber xmlns="9cf81d45-a9ea-4144-b627-fe3d25dc540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255123cf-5600-44fe-bd0b-5525a29327fe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081B8336646D42AB05B7CAA57611B7" ma:contentTypeVersion="3" ma:contentTypeDescription="Create a new document." ma:contentTypeScope="" ma:versionID="7f7ea993f31825d3417a374756299fd5">
  <xsd:schema xmlns:xsd="http://www.w3.org/2001/XMLSchema" xmlns:xs="http://www.w3.org/2001/XMLSchema" xmlns:p="http://schemas.microsoft.com/office/2006/metadata/properties" xmlns:ns2="9cf81d45-a9ea-4144-b627-fe3d25dc540a" targetNamespace="http://schemas.microsoft.com/office/2006/metadata/properties" ma:root="true" ma:fieldsID="3d56f9f5c09ddddab28fb2c6e1aca9af" ns2:_="">
    <xsd:import namespace="9cf81d45-a9ea-4144-b627-fe3d25dc540a"/>
    <xsd:element name="properties">
      <xsd:complexType>
        <xsd:sequence>
          <xsd:element name="documentManagement">
            <xsd:complexType>
              <xsd:all>
                <xsd:element ref="ns2:ProjectNumber" minOccurs="0"/>
                <xsd:element ref="ns2:ClientNumber" minOccurs="0"/>
                <xsd:element ref="ns2:Initiat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81d45-a9ea-4144-b627-fe3d25dc540a" elementFormDefault="qualified">
    <xsd:import namespace="http://schemas.microsoft.com/office/2006/documentManagement/types"/>
    <xsd:import namespace="http://schemas.microsoft.com/office/infopath/2007/PartnerControls"/>
    <xsd:element name="ProjectNumber" ma:index="8" nillable="true" ma:displayName="ProjectNumber" ma:internalName="ProjectNumber">
      <xsd:simpleType>
        <xsd:restriction base="dms:Text">
          <xsd:maxLength value="255"/>
        </xsd:restriction>
      </xsd:simpleType>
    </xsd:element>
    <xsd:element name="ClientNumber" ma:index="9" nillable="true" ma:displayName="ClientNumber" ma:internalName="ClientNumber">
      <xsd:simpleType>
        <xsd:restriction base="dms:Text">
          <xsd:maxLength value="255"/>
        </xsd:restriction>
      </xsd:simpleType>
    </xsd:element>
    <xsd:element name="Initiative" ma:index="10" nillable="true" ma:displayName="Initiative" ma:internalName="Initiativ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F45166-0A8B-4190-AA2A-D48F40855DC0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9cf81d45-a9ea-4144-b627-fe3d25dc540a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8D9F30B-A3BC-4CFF-A9A8-280932DF8A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D24E01-50A6-4CE2-88C3-1E1D9524479A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1F31EFF-4CDE-46DB-9316-D8C6E70CBB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f81d45-a9ea-4144-b627-fe3d25dc54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Tt_PPT_template_1_dark</Template>
  <TotalTime>7466</TotalTime>
  <Words>1402</Words>
  <Application>Microsoft Office PowerPoint</Application>
  <PresentationFormat>On-screen Show (4:3)</PresentationFormat>
  <Paragraphs>399</Paragraphs>
  <Slides>50</Slides>
  <Notes>37</Notes>
  <HiddenSlides>6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68" baseType="lpstr">
      <vt:lpstr>Adobe Fan Heiti Std B</vt:lpstr>
      <vt:lpstr>Arial</vt:lpstr>
      <vt:lpstr>Arial Narrow</vt:lpstr>
      <vt:lpstr>Calibri</vt:lpstr>
      <vt:lpstr>Century Gothic</vt:lpstr>
      <vt:lpstr>Franklin Gothic Book</vt:lpstr>
      <vt:lpstr>Franklin Gothic Medium</vt:lpstr>
      <vt:lpstr>Gill Sans MT</vt:lpstr>
      <vt:lpstr>Montserrat</vt:lpstr>
      <vt:lpstr>Sylfaen</vt:lpstr>
      <vt:lpstr>Times New Roman</vt:lpstr>
      <vt:lpstr>Verdana</vt:lpstr>
      <vt:lpstr>Wingdings</vt:lpstr>
      <vt:lpstr>Office Theme</vt:lpstr>
      <vt:lpstr>1_Office Theme</vt:lpstr>
      <vt:lpstr>2_Office Theme</vt:lpstr>
      <vt:lpstr>4_Office Theme</vt:lpstr>
      <vt:lpstr>5_Office Theme</vt:lpstr>
      <vt:lpstr>PowerPoint Presentation</vt:lpstr>
      <vt:lpstr>Integrating infrastructure into the public realm of cities to drive city revitalization</vt:lpstr>
      <vt:lpstr>Defining Resilience</vt:lpstr>
      <vt:lpstr>Importance of Parks…</vt:lpstr>
      <vt:lpstr>EPA Green Infrastructure and Climate Change</vt:lpstr>
      <vt:lpstr>EPA Green Infrastructure and Climate Change</vt:lpstr>
      <vt:lpstr>EPA Green Infrastructure in Parks</vt:lpstr>
      <vt:lpstr>Green Stormwater Infrastructure</vt:lpstr>
      <vt:lpstr>Albion Park</vt:lpstr>
      <vt:lpstr>TNC Naturally Resilient Communities</vt:lpstr>
      <vt:lpstr>PowerPoint Presentation</vt:lpstr>
      <vt:lpstr>PowerPoint Presentation</vt:lpstr>
      <vt:lpstr>Boston, 1775</vt:lpstr>
      <vt:lpstr>Boston, 2070’s with 3’ of Sea Level Rise</vt:lpstr>
      <vt:lpstr>Climate Ready Boston</vt:lpstr>
      <vt:lpstr>Climate Ready Boston</vt:lpstr>
      <vt:lpstr>Climate Ready Boston</vt:lpstr>
      <vt:lpstr>Climate Ready Boston</vt:lpstr>
      <vt:lpstr>Climate Ready Boston</vt:lpstr>
      <vt:lpstr>Climate Ready Boston</vt:lpstr>
      <vt:lpstr>Climate Ready Boston</vt:lpstr>
      <vt:lpstr>Climate Ready Boston</vt:lpstr>
      <vt:lpstr>Climate Ready Boston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 Designing for Multi-benefit Solutions</vt:lpstr>
      <vt:lpstr>Cedar Rapids Flood Recovery</vt:lpstr>
      <vt:lpstr>Cedar Rapids Flood Recovery</vt:lpstr>
      <vt:lpstr>Cedar Rapids Flood Recovery</vt:lpstr>
      <vt:lpstr>Lessons Learned: Livable and Resilient Cities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Preserving &amp; Expanding the Urban Forest</vt:lpstr>
    </vt:vector>
  </TitlesOfParts>
  <Company>Tetra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Details (delete this slide before finalization)</dc:title>
  <dc:creator>Hellendrung, Jason</dc:creator>
  <cp:lastModifiedBy>Hellendrung, Jason</cp:lastModifiedBy>
  <cp:revision>170</cp:revision>
  <dcterms:created xsi:type="dcterms:W3CDTF">2017-07-07T18:41:58Z</dcterms:created>
  <dcterms:modified xsi:type="dcterms:W3CDTF">2019-01-17T12:51:59Z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0x01010014081B8336646D42AB05B7CAA57611B7</vt:lpwstr>
  </property>
</Properties>
</file>