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314" r:id="rId5"/>
    <p:sldId id="582" r:id="rId6"/>
    <p:sldId id="578" r:id="rId7"/>
    <p:sldId id="605" r:id="rId8"/>
    <p:sldId id="598" r:id="rId9"/>
    <p:sldId id="599" r:id="rId10"/>
    <p:sldId id="606" r:id="rId11"/>
    <p:sldId id="584" r:id="rId12"/>
    <p:sldId id="597" r:id="rId13"/>
    <p:sldId id="595" r:id="rId14"/>
    <p:sldId id="596" r:id="rId15"/>
    <p:sldId id="600" r:id="rId16"/>
    <p:sldId id="592" r:id="rId17"/>
    <p:sldId id="601" r:id="rId18"/>
    <p:sldId id="603" r:id="rId19"/>
    <p:sldId id="608" r:id="rId20"/>
    <p:sldId id="6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wan" initial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B20"/>
    <a:srgbClr val="95B7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8" autoAdjust="0"/>
    <p:restoredTop sz="94675"/>
  </p:normalViewPr>
  <p:slideViewPr>
    <p:cSldViewPr snapToGrid="0" snapToObjects="1">
      <p:cViewPr varScale="1">
        <p:scale>
          <a:sx n="40" d="100"/>
          <a:sy n="40" d="100"/>
        </p:scale>
        <p:origin x="53" y="6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86A03-7CE8-7741-B673-801AFE23A223}" type="datetimeFigureOut">
              <a:rPr lang="en-US" smtClean="0"/>
              <a:t>1/16/2019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75232-1560-4D43-B649-B12B6D8C28EA}" type="slidenum">
              <a:rPr lang="en-US" smtClean="0"/>
              <a:t>‹#›</a:t>
            </a:fld>
            <a:endParaRPr lang="en-US"/>
          </a:p>
        </p:txBody>
      </p:sp>
    </p:spTree>
    <p:extLst>
      <p:ext uri="{BB962C8B-B14F-4D97-AF65-F5344CB8AC3E}">
        <p14:creationId xmlns:p14="http://schemas.microsoft.com/office/powerpoint/2010/main" val="3001432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Matt V</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baseline="0" dirty="0"/>
          </a:p>
        </p:txBody>
      </p:sp>
      <p:sp>
        <p:nvSpPr>
          <p:cNvPr id="4" name="Slide Number Placeholder 3"/>
          <p:cNvSpPr>
            <a:spLocks noGrp="1"/>
          </p:cNvSpPr>
          <p:nvPr>
            <p:ph type="sldNum" sz="quarter" idx="10"/>
          </p:nvPr>
        </p:nvSpPr>
        <p:spPr/>
        <p:txBody>
          <a:bodyPr/>
          <a:lstStyle/>
          <a:p>
            <a:fld id="{534D2DBB-B69E-C749-9603-E4DCB44CC150}" type="slidenum">
              <a:rPr lang="en-US" smtClean="0"/>
              <a:t>1</a:t>
            </a:fld>
            <a:endParaRPr lang="en-US"/>
          </a:p>
        </p:txBody>
      </p:sp>
    </p:spTree>
    <p:extLst>
      <p:ext uri="{BB962C8B-B14F-4D97-AF65-F5344CB8AC3E}">
        <p14:creationId xmlns:p14="http://schemas.microsoft.com/office/powerpoint/2010/main" val="185338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r>
              <a:rPr lang="en-US" baseline="0" dirty="0"/>
              <a:t> Alt</a:t>
            </a:r>
            <a:endParaRPr lang="en-US" dirty="0"/>
          </a:p>
        </p:txBody>
      </p:sp>
      <p:sp>
        <p:nvSpPr>
          <p:cNvPr id="4" name="Slide Number Placeholder 3"/>
          <p:cNvSpPr>
            <a:spLocks noGrp="1"/>
          </p:cNvSpPr>
          <p:nvPr>
            <p:ph type="sldNum" sz="quarter" idx="10"/>
          </p:nvPr>
        </p:nvSpPr>
        <p:spPr/>
        <p:txBody>
          <a:bodyPr/>
          <a:lstStyle/>
          <a:p>
            <a:fld id="{D9408F5F-0A42-47ED-8685-27E35841E20C}" type="slidenum">
              <a:rPr lang="en-US" smtClean="0"/>
              <a:t>16</a:t>
            </a:fld>
            <a:endParaRPr lang="en-US"/>
          </a:p>
        </p:txBody>
      </p:sp>
    </p:spTree>
    <p:extLst>
      <p:ext uri="{BB962C8B-B14F-4D97-AF65-F5344CB8AC3E}">
        <p14:creationId xmlns:p14="http://schemas.microsoft.com/office/powerpoint/2010/main" val="32369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3B789437-FEFD-4141-971B-4964DF6567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33CFA046-0483-2046-B598-96F3357396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Ask for Questions</a:t>
            </a:r>
          </a:p>
        </p:txBody>
      </p:sp>
      <p:sp>
        <p:nvSpPr>
          <p:cNvPr id="40963" name="Slide Number Placeholder 3">
            <a:extLst>
              <a:ext uri="{FF2B5EF4-FFF2-40B4-BE49-F238E27FC236}">
                <a16:creationId xmlns:a16="http://schemas.microsoft.com/office/drawing/2014/main" id="{7084EC30-AAD8-884A-B3DB-A93EA95687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045664D-689E-0446-B411-3E8615960C76}" type="slidenum">
              <a:rPr lang="en-US" altLang="en-US">
                <a:solidFill>
                  <a:srgbClr val="000000"/>
                </a:solidFill>
              </a:rPr>
              <a:pPr fontAlgn="base">
                <a:spcBef>
                  <a:spcPct val="0"/>
                </a:spcBef>
                <a:spcAft>
                  <a:spcPct val="0"/>
                </a:spcAft>
              </a:pPr>
              <a:t>17</a:t>
            </a:fld>
            <a:endParaRPr lang="en-US" altLang="en-US">
              <a:solidFill>
                <a:srgbClr val="000000"/>
              </a:solidFill>
            </a:endParaRPr>
          </a:p>
        </p:txBody>
      </p:sp>
    </p:spTree>
    <p:extLst>
      <p:ext uri="{BB962C8B-B14F-4D97-AF65-F5344CB8AC3E}">
        <p14:creationId xmlns:p14="http://schemas.microsoft.com/office/powerpoint/2010/main" val="236856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a:extLst>
              <a:ext uri="{FF2B5EF4-FFF2-40B4-BE49-F238E27FC236}">
                <a16:creationId xmlns:a16="http://schemas.microsoft.com/office/drawing/2014/main" id="{6D02D219-8D7D-044C-9742-B81CB2F59B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979650A-C703-034C-BA09-BB76A7C2CC59}"/>
              </a:ext>
            </a:extLst>
          </p:cNvPr>
          <p:cNvSpPr>
            <a:spLocks noGrp="1"/>
          </p:cNvSpPr>
          <p:nvPr>
            <p:ph type="body" idx="1"/>
          </p:nvPr>
        </p:nvSpPr>
        <p:spPr/>
        <p:txBody>
          <a:bodyPr/>
          <a:lstStyle/>
          <a:p>
            <a:pPr fontAlgn="auto">
              <a:spcBef>
                <a:spcPts val="0"/>
              </a:spcBef>
              <a:spcAft>
                <a:spcPts val="0"/>
              </a:spcAft>
              <a:defRPr/>
            </a:pPr>
            <a:r>
              <a:rPr lang="en-US" b="1" dirty="0">
                <a:solidFill>
                  <a:srgbClr val="A1B33A"/>
                </a:solidFill>
                <a:latin typeface="Open Sans Semibold" panose="020B0606030504020204" pitchFamily="34" charset="0"/>
                <a:ea typeface="Open Sans Semibold" panose="020B0606030504020204" pitchFamily="34" charset="0"/>
                <a:cs typeface="Open Sans Semibold" panose="020B0606030504020204" pitchFamily="34" charset="0"/>
              </a:rPr>
              <a:t>Earth Economics is a leader in ecological economics</a:t>
            </a:r>
            <a:r>
              <a:rPr lang="en-US" dirty="0">
                <a:solidFill>
                  <a:srgbClr val="A1B33A"/>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rgbClr val="A1B33A"/>
                </a:solidFill>
                <a:latin typeface="Open Sans Light" panose="020B0306030504020204" pitchFamily="34" charset="0"/>
                <a:ea typeface="Open Sans Light" panose="020B0306030504020204" pitchFamily="34" charset="0"/>
                <a:cs typeface="Open Sans Light" panose="020B0306030504020204" pitchFamily="34" charset="0"/>
              </a:rPr>
              <a:t>and has provided innovative analysis and recommendations to governments, tribes, organizations, private firms, and communities around the world.</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fontAlgn="auto">
              <a:spcBef>
                <a:spcPts val="0"/>
              </a:spcBef>
              <a:spcAft>
                <a:spcPts val="0"/>
              </a:spcAft>
              <a:defRPr/>
            </a:pPr>
            <a:endParaRPr lang="en-US" dirty="0"/>
          </a:p>
        </p:txBody>
      </p:sp>
      <p:sp>
        <p:nvSpPr>
          <p:cNvPr id="8195" name="Slide Number Placeholder 3">
            <a:extLst>
              <a:ext uri="{FF2B5EF4-FFF2-40B4-BE49-F238E27FC236}">
                <a16:creationId xmlns:a16="http://schemas.microsoft.com/office/drawing/2014/main" id="{866CAF73-1C5E-8C47-B310-A75B500CCF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CEBA8A-585F-744C-9601-361147AB2B76}" type="slidenum">
              <a:rPr lang="en-US" altLang="en-US"/>
              <a:pPr fontAlgn="base">
                <a:spcBef>
                  <a:spcPct val="0"/>
                </a:spcBef>
                <a:spcAft>
                  <a:spcPct val="0"/>
                </a:spcAft>
              </a:pPr>
              <a:t>2</a:t>
            </a:fld>
            <a:endParaRPr lang="en-US" altLang="en-US"/>
          </a:p>
        </p:txBody>
      </p:sp>
    </p:spTree>
    <p:extLst>
      <p:ext uri="{BB962C8B-B14F-4D97-AF65-F5344CB8AC3E}">
        <p14:creationId xmlns:p14="http://schemas.microsoft.com/office/powerpoint/2010/main" val="90645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885E8CF9-6A4D-5D43-82EF-805BE430FE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5A627DFD-473A-0E44-B467-9639FC4C64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a:t>We’ve talked about concepts and specific cases, so now we want to give you an idea of how we approach these types of projects so you can start thinking about how this might work for you (how we can work together?)</a:t>
            </a:r>
          </a:p>
          <a:p>
            <a:pPr marL="171450" indent="-171450">
              <a:spcBef>
                <a:spcPct val="0"/>
              </a:spcBef>
              <a:buFontTx/>
              <a:buChar char="-"/>
            </a:pPr>
            <a:r>
              <a:rPr lang="en-US" altLang="en-US"/>
              <a:t>This is how we organize our approach to these challenges</a:t>
            </a:r>
          </a:p>
          <a:p>
            <a:pPr marL="171450" indent="-171450">
              <a:spcBef>
                <a:spcPct val="0"/>
              </a:spcBef>
              <a:buFontTx/>
              <a:buChar char="-"/>
            </a:pPr>
            <a:r>
              <a:rPr lang="en-US" altLang="en-US"/>
              <a:t>Flexible, scalable, customizable</a:t>
            </a:r>
          </a:p>
        </p:txBody>
      </p:sp>
      <p:sp>
        <p:nvSpPr>
          <p:cNvPr id="14339" name="Slide Number Placeholder 3">
            <a:extLst>
              <a:ext uri="{FF2B5EF4-FFF2-40B4-BE49-F238E27FC236}">
                <a16:creationId xmlns:a16="http://schemas.microsoft.com/office/drawing/2014/main" id="{53645BEE-019F-6F42-856E-6AB1C8B5F4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13AD33-AD18-E74C-B344-102926B97D39}"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276872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697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5929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After a presentation by Earth Economics, FEMA took notice,</a:t>
            </a:r>
            <a:r>
              <a:rPr lang="en-US" baseline="0" dirty="0"/>
              <a:t> hired EE and we helped add ecosystem service valuation (environmental benefits) to all FEMA flood and hurricane mitigation, 80% of FEMA mitigation expenditures. This shifts investment out of the floodplain and away from the coast. </a:t>
            </a:r>
            <a:endParaRPr lang="en-US" dirty="0"/>
          </a:p>
          <a:p>
            <a:pPr>
              <a:defRPr/>
            </a:pPr>
            <a:endParaRPr lang="en-US" dirty="0"/>
          </a:p>
          <a:p>
            <a:pPr>
              <a:defRPr/>
            </a:pPr>
            <a:r>
              <a:rPr lang="en-US" dirty="0"/>
              <a:t>FEMA</a:t>
            </a:r>
            <a:r>
              <a:rPr lang="en-US" baseline="0" dirty="0"/>
              <a:t> policies adopted post EE: </a:t>
            </a:r>
            <a:endParaRPr lang="en-US" dirty="0"/>
          </a:p>
          <a:p>
            <a:pPr marL="228600" indent="-228600">
              <a:buFontTx/>
              <a:buAutoNum type="arabicPeriod"/>
              <a:defRPr/>
            </a:pPr>
            <a:r>
              <a:rPr lang="en-US" dirty="0"/>
              <a:t>ES valuation; </a:t>
            </a:r>
          </a:p>
          <a:p>
            <a:pPr marL="228600" indent="-228600">
              <a:buFontTx/>
              <a:buAutoNum type="arabicPeriod"/>
              <a:defRPr/>
            </a:pPr>
            <a:r>
              <a:rPr lang="en-US" dirty="0"/>
              <a:t>2. 300% ROI: automatic approval $275K or less;</a:t>
            </a:r>
          </a:p>
          <a:p>
            <a:pPr marL="228600" indent="-228600">
              <a:buFontTx/>
              <a:buAutoNum type="arabicPeriod"/>
              <a:defRPr/>
            </a:pPr>
            <a:r>
              <a:rPr lang="en-US" dirty="0"/>
              <a:t>Sea Level Rise included in BCA. </a:t>
            </a:r>
          </a:p>
          <a:p>
            <a:pPr marL="228600" indent="-228600">
              <a:buFontTx/>
              <a:buAutoNum type="arabicPeriod"/>
              <a:defRPr/>
            </a:pPr>
            <a:r>
              <a:rPr lang="en-US" dirty="0"/>
              <a:t>FEMA is a climate adaptation investment agency, don’t have to go into the politics of Climate Change, just implement. 50 States. </a:t>
            </a:r>
          </a:p>
          <a:p>
            <a:pPr marL="228600" indent="-228600">
              <a:buFontTx/>
              <a:buAutoNum type="arabicPeriod"/>
              <a:defRPr/>
            </a:pPr>
            <a:r>
              <a:rPr lang="en-US" dirty="0"/>
              <a:t>We now have continuing contracts with FEMA to look at fire, drought, further flood and hurricane, climate adaptation: fire, flood and drought. </a:t>
            </a:r>
          </a:p>
        </p:txBody>
      </p:sp>
    </p:spTree>
    <p:extLst>
      <p:ext uri="{BB962C8B-B14F-4D97-AF65-F5344CB8AC3E}">
        <p14:creationId xmlns:p14="http://schemas.microsoft.com/office/powerpoint/2010/main" val="2362582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Hazard</a:t>
            </a:r>
            <a:r>
              <a:rPr lang="en-US" baseline="0" dirty="0"/>
              <a:t> Mitigation Old vs. New </a:t>
            </a:r>
          </a:p>
          <a:p>
            <a:pPr marL="171450" indent="-171450">
              <a:buFontTx/>
              <a:buChar char="-"/>
            </a:pPr>
            <a:r>
              <a:rPr lang="en-US" dirty="0"/>
              <a:t>This is what happens when you use the narrow framework to evaluate infrastructure projects</a:t>
            </a:r>
          </a:p>
          <a:p>
            <a:pPr marL="171450" indent="-171450">
              <a:buFontTx/>
              <a:buChar char="-"/>
            </a:pPr>
            <a:r>
              <a:rPr lang="en-US" dirty="0"/>
              <a:t>Very literally grey</a:t>
            </a:r>
          </a:p>
          <a:p>
            <a:pPr marL="171450" indent="-171450">
              <a:buFontTx/>
              <a:buChar char="-"/>
            </a:pPr>
            <a:r>
              <a:rPr lang="en-US" dirty="0"/>
              <a:t>Very literally divisive versus inclusive, holistic, etc.</a:t>
            </a:r>
          </a:p>
          <a:p>
            <a:pPr marL="171450" indent="-171450">
              <a:buFontTx/>
              <a:buChar char="-"/>
            </a:pPr>
            <a:r>
              <a:rPr lang="en-US" dirty="0"/>
              <a:t>This moves water…and that’s about it.</a:t>
            </a:r>
          </a:p>
        </p:txBody>
      </p:sp>
      <p:sp>
        <p:nvSpPr>
          <p:cNvPr id="4" name="Slide Number Placeholder 3"/>
          <p:cNvSpPr>
            <a:spLocks noGrp="1"/>
          </p:cNvSpPr>
          <p:nvPr>
            <p:ph type="sldNum" sz="quarter" idx="10"/>
          </p:nvPr>
        </p:nvSpPr>
        <p:spPr/>
        <p:txBody>
          <a:bodyPr/>
          <a:lstStyle/>
          <a:p>
            <a:fld id="{534D2DBB-B69E-C749-9603-E4DCB44CC150}" type="slidenum">
              <a:rPr lang="en-US" smtClean="0"/>
              <a:t>10</a:t>
            </a:fld>
            <a:endParaRPr lang="en-US"/>
          </a:p>
        </p:txBody>
      </p:sp>
    </p:spTree>
    <p:extLst>
      <p:ext uri="{BB962C8B-B14F-4D97-AF65-F5344CB8AC3E}">
        <p14:creationId xmlns:p14="http://schemas.microsoft.com/office/powerpoint/2010/main" val="34157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Meets a similar flood control objective</a:t>
            </a:r>
          </a:p>
          <a:p>
            <a:pPr marL="171450" indent="-171450">
              <a:buFontTx/>
              <a:buChar char="-"/>
            </a:pPr>
            <a:r>
              <a:rPr lang="en-US" dirty="0"/>
              <a:t>Very clearly green</a:t>
            </a:r>
          </a:p>
          <a:p>
            <a:r>
              <a:rPr lang="en-US" dirty="0"/>
              <a:t>- Flood protection + == co-benefits!</a:t>
            </a:r>
          </a:p>
          <a:p>
            <a:pPr marL="171450" indent="-171450">
              <a:buFontTx/>
              <a:buChar char="-"/>
            </a:pPr>
            <a:r>
              <a:rPr lang="en-US" dirty="0"/>
              <a:t>Inclusive, holistic, and RESILLIENT  </a:t>
            </a:r>
            <a:r>
              <a:rPr lang="en-US" dirty="0" err="1"/>
              <a:t>etc</a:t>
            </a:r>
            <a:endParaRPr lang="en-US" dirty="0"/>
          </a:p>
          <a:p>
            <a:pPr marL="171450" indent="-171450">
              <a:buFontTx/>
              <a:buChar char="-"/>
            </a:pPr>
            <a:endParaRPr lang="en-US" dirty="0"/>
          </a:p>
          <a:p>
            <a:pPr marL="171450" indent="-171450">
              <a:buFontTx/>
              <a:buChar char="-"/>
            </a:pPr>
            <a:r>
              <a:rPr lang="en-US" dirty="0"/>
              <a:t>Our job as economists is to be able to describe the difference between Thornton Creek and LA River in Dollars and Cents.</a:t>
            </a:r>
          </a:p>
        </p:txBody>
      </p:sp>
      <p:sp>
        <p:nvSpPr>
          <p:cNvPr id="4" name="Slide Number Placeholder 3"/>
          <p:cNvSpPr>
            <a:spLocks noGrp="1"/>
          </p:cNvSpPr>
          <p:nvPr>
            <p:ph type="sldNum" sz="quarter" idx="10"/>
          </p:nvPr>
        </p:nvSpPr>
        <p:spPr/>
        <p:txBody>
          <a:bodyPr/>
          <a:lstStyle/>
          <a:p>
            <a:fld id="{534D2DBB-B69E-C749-9603-E4DCB44CC150}" type="slidenum">
              <a:rPr lang="en-US" smtClean="0"/>
              <a:t>11</a:t>
            </a:fld>
            <a:endParaRPr lang="en-US"/>
          </a:p>
        </p:txBody>
      </p:sp>
    </p:spTree>
    <p:extLst>
      <p:ext uri="{BB962C8B-B14F-4D97-AF65-F5344CB8AC3E}">
        <p14:creationId xmlns:p14="http://schemas.microsoft.com/office/powerpoint/2010/main" val="3572195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Option</a:t>
            </a:r>
          </a:p>
        </p:txBody>
      </p:sp>
      <p:sp>
        <p:nvSpPr>
          <p:cNvPr id="4" name="Slide Number Placeholder 3"/>
          <p:cNvSpPr>
            <a:spLocks noGrp="1"/>
          </p:cNvSpPr>
          <p:nvPr>
            <p:ph type="sldNum" sz="quarter" idx="10"/>
          </p:nvPr>
        </p:nvSpPr>
        <p:spPr/>
        <p:txBody>
          <a:bodyPr/>
          <a:lstStyle/>
          <a:p>
            <a:fld id="{D9408F5F-0A42-47ED-8685-27E35841E20C}" type="slidenum">
              <a:rPr lang="en-US" smtClean="0"/>
              <a:t>14</a:t>
            </a:fld>
            <a:endParaRPr lang="en-US"/>
          </a:p>
        </p:txBody>
      </p:sp>
    </p:spTree>
    <p:extLst>
      <p:ext uri="{BB962C8B-B14F-4D97-AF65-F5344CB8AC3E}">
        <p14:creationId xmlns:p14="http://schemas.microsoft.com/office/powerpoint/2010/main" val="18716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A327-6A52-EA4F-95A3-F3D689519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32AB9E-2D03-8E4D-B355-803C5D4665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74352-5A47-774B-9B49-FA8C71B1CFA4}"/>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5" name="Footer Placeholder 4">
            <a:extLst>
              <a:ext uri="{FF2B5EF4-FFF2-40B4-BE49-F238E27FC236}">
                <a16:creationId xmlns:a16="http://schemas.microsoft.com/office/drawing/2014/main" id="{81229E18-BC9B-E743-98E9-69E398796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2FD38-3493-F34A-9EAB-665FAF407163}"/>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2813156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F552-0F1D-AA44-B7AF-BEC456D1A5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B99283-8852-7C4A-90E2-3C041A594A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E2578-BB8B-FB41-A085-BEE7062E12A4}"/>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5" name="Footer Placeholder 4">
            <a:extLst>
              <a:ext uri="{FF2B5EF4-FFF2-40B4-BE49-F238E27FC236}">
                <a16:creationId xmlns:a16="http://schemas.microsoft.com/office/drawing/2014/main" id="{47D299D7-B53E-C644-B54D-C6E319A2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A383E-3AE8-6E47-AB01-8D4D279F82FC}"/>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145629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571EC8-0A24-0F46-B952-E37FC26AA8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1A9EA0-F268-6146-98AE-62700DD955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AF9D6-64F6-4242-9BFB-777DABB79739}"/>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5" name="Footer Placeholder 4">
            <a:extLst>
              <a:ext uri="{FF2B5EF4-FFF2-40B4-BE49-F238E27FC236}">
                <a16:creationId xmlns:a16="http://schemas.microsoft.com/office/drawing/2014/main" id="{0EDA984B-5966-964A-AE3D-68EAB5E38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4F7F4-F168-DF4D-9D6C-91FDCBF928CE}"/>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56825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6064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A495-BE27-2643-B220-0C612E6FD2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058E9-8013-DE40-858F-A1F281E222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3196-4B9E-1846-8A47-4881588A0A00}"/>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5" name="Footer Placeholder 4">
            <a:extLst>
              <a:ext uri="{FF2B5EF4-FFF2-40B4-BE49-F238E27FC236}">
                <a16:creationId xmlns:a16="http://schemas.microsoft.com/office/drawing/2014/main" id="{753F663B-E81E-D043-BE6B-6DA056219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71F65-80B6-7F40-AEB1-E2B7249311E9}"/>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284240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073-3D89-0D4A-91A6-23C5DFBC42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9782D1-E518-3143-8C4A-B36070D298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39879F-10F7-DD42-B552-5F3F0A8F812C}"/>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5" name="Footer Placeholder 4">
            <a:extLst>
              <a:ext uri="{FF2B5EF4-FFF2-40B4-BE49-F238E27FC236}">
                <a16:creationId xmlns:a16="http://schemas.microsoft.com/office/drawing/2014/main" id="{988C23E7-3025-E24B-ACFB-B78AF28C7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465EE-857C-984B-98A2-23E4535DCF31}"/>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193875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CA92-9DE1-0749-B31A-110D9D0A12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1D4E0-DEDE-3D4C-8097-215C0A54A1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EED95-B566-3F4D-851D-3D2937033A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1DE561-A950-E44C-BBFB-62D4DE2E5E99}"/>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6" name="Footer Placeholder 5">
            <a:extLst>
              <a:ext uri="{FF2B5EF4-FFF2-40B4-BE49-F238E27FC236}">
                <a16:creationId xmlns:a16="http://schemas.microsoft.com/office/drawing/2014/main" id="{FE7FC676-1445-9345-AF09-C5E119184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FD33A-C0E5-8C40-B4BD-CC1E63CA2C20}"/>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340195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D0437-5465-EC49-9CC3-5FAD2F5CA6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15277E-AAC4-6D47-BE3B-010372A949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A15504-50D1-0F4A-B1A2-CF9BAC5FE1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F81AB-ACCC-6049-85CF-BE818E0621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5D76CA-EFEC-544D-A036-8148541808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EFAF6C-58FA-044B-968A-4FC88086F596}"/>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8" name="Footer Placeholder 7">
            <a:extLst>
              <a:ext uri="{FF2B5EF4-FFF2-40B4-BE49-F238E27FC236}">
                <a16:creationId xmlns:a16="http://schemas.microsoft.com/office/drawing/2014/main" id="{12606D76-ED7A-0749-B4EE-F86304933F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2BAB1F-1013-4D4E-A804-0B68E101DFAA}"/>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61981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AE5C-9A79-9F4B-93DB-F1A01601B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55B626-6EC2-5649-8F05-F24CEF565ADC}"/>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4" name="Footer Placeholder 3">
            <a:extLst>
              <a:ext uri="{FF2B5EF4-FFF2-40B4-BE49-F238E27FC236}">
                <a16:creationId xmlns:a16="http://schemas.microsoft.com/office/drawing/2014/main" id="{AA2EC94D-953C-874D-BCBA-4BFD576051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8273F-6DA3-DF46-88AF-F0428D894E17}"/>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2706538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C353C-53B4-F043-AC60-C917ACE814CB}"/>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3" name="Footer Placeholder 2">
            <a:extLst>
              <a:ext uri="{FF2B5EF4-FFF2-40B4-BE49-F238E27FC236}">
                <a16:creationId xmlns:a16="http://schemas.microsoft.com/office/drawing/2014/main" id="{D6774A28-0158-9A46-A078-FA8C347997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FA8450-FAE2-0643-BC4D-F9C909E006A9}"/>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2921716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092A-2BC1-9547-9199-9EF1D4689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D28FD0-997E-6F4B-9F1B-45E59E76C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62664F-872D-AC43-92D1-F2E6854E2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B106A8-418F-C34C-8AA6-ACEB31D090E4}"/>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6" name="Footer Placeholder 5">
            <a:extLst>
              <a:ext uri="{FF2B5EF4-FFF2-40B4-BE49-F238E27FC236}">
                <a16:creationId xmlns:a16="http://schemas.microsoft.com/office/drawing/2014/main" id="{DAB63CF0-DD33-F142-BDC8-A7CA6413A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4FA04-17F7-FD4C-B12E-4A7D1AA080B2}"/>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210036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E571-5801-2B4B-82FD-790A628E8E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21FD60-E81B-D241-9A42-78554F0DF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7E2399-CD0B-C84A-8110-65FC4C32D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72F4D3-275B-D54A-AE6E-6EE8ED002BF6}"/>
              </a:ext>
            </a:extLst>
          </p:cNvPr>
          <p:cNvSpPr>
            <a:spLocks noGrp="1"/>
          </p:cNvSpPr>
          <p:nvPr>
            <p:ph type="dt" sz="half" idx="10"/>
          </p:nvPr>
        </p:nvSpPr>
        <p:spPr/>
        <p:txBody>
          <a:bodyPr/>
          <a:lstStyle/>
          <a:p>
            <a:fld id="{54B9EFAB-C977-F649-8A4F-78B62DF34B07}" type="datetimeFigureOut">
              <a:rPr lang="en-US" smtClean="0"/>
              <a:t>1/16/2019</a:t>
            </a:fld>
            <a:endParaRPr lang="en-US"/>
          </a:p>
        </p:txBody>
      </p:sp>
      <p:sp>
        <p:nvSpPr>
          <p:cNvPr id="6" name="Footer Placeholder 5">
            <a:extLst>
              <a:ext uri="{FF2B5EF4-FFF2-40B4-BE49-F238E27FC236}">
                <a16:creationId xmlns:a16="http://schemas.microsoft.com/office/drawing/2014/main" id="{2230A07E-DE25-0046-941E-672A8326A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E4F93-B602-EE47-92C2-A6486FC2DBE5}"/>
              </a:ext>
            </a:extLst>
          </p:cNvPr>
          <p:cNvSpPr>
            <a:spLocks noGrp="1"/>
          </p:cNvSpPr>
          <p:nvPr>
            <p:ph type="sldNum" sz="quarter" idx="12"/>
          </p:nvPr>
        </p:nvSpPr>
        <p:spPr/>
        <p:txBody>
          <a:bodyPr/>
          <a:lstStyle/>
          <a:p>
            <a:fld id="{7E4B9944-E2CA-FF49-B7AE-A85DC5EAA5F4}" type="slidenum">
              <a:rPr lang="en-US" smtClean="0"/>
              <a:t>‹#›</a:t>
            </a:fld>
            <a:endParaRPr lang="en-US"/>
          </a:p>
        </p:txBody>
      </p:sp>
    </p:spTree>
    <p:extLst>
      <p:ext uri="{BB962C8B-B14F-4D97-AF65-F5344CB8AC3E}">
        <p14:creationId xmlns:p14="http://schemas.microsoft.com/office/powerpoint/2010/main" val="415737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6F199-A588-2344-ABAF-FF5282679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3D99-CA0B-FF48-84CC-C4829AE66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8AEE6-F672-6F42-8A1A-D86F19D69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9EFAB-C977-F649-8A4F-78B62DF34B07}" type="datetimeFigureOut">
              <a:rPr lang="en-US" smtClean="0"/>
              <a:t>1/16/2019</a:t>
            </a:fld>
            <a:endParaRPr lang="en-US"/>
          </a:p>
        </p:txBody>
      </p:sp>
      <p:sp>
        <p:nvSpPr>
          <p:cNvPr id="5" name="Footer Placeholder 4">
            <a:extLst>
              <a:ext uri="{FF2B5EF4-FFF2-40B4-BE49-F238E27FC236}">
                <a16:creationId xmlns:a16="http://schemas.microsoft.com/office/drawing/2014/main" id="{5B68B492-2C9D-7D4A-B5CF-F04B66DAF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2A5129-B9AB-D64E-827D-7BC0F84961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B9944-E2CA-FF49-B7AE-A85DC5EAA5F4}" type="slidenum">
              <a:rPr lang="en-US" smtClean="0"/>
              <a:t>‹#›</a:t>
            </a:fld>
            <a:endParaRPr lang="en-US"/>
          </a:p>
        </p:txBody>
      </p:sp>
    </p:spTree>
    <p:extLst>
      <p:ext uri="{BB962C8B-B14F-4D97-AF65-F5344CB8AC3E}">
        <p14:creationId xmlns:p14="http://schemas.microsoft.com/office/powerpoint/2010/main" val="1427248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tif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tif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87768"/>
            <a:ext cx="12192001" cy="9144001"/>
          </a:xfrm>
          <a:prstGeom prst="rect">
            <a:avLst/>
          </a:prstGeom>
        </p:spPr>
      </p:pic>
      <p:sp>
        <p:nvSpPr>
          <p:cNvPr id="10" name="Rectangle 9">
            <a:extLst>
              <a:ext uri="{FF2B5EF4-FFF2-40B4-BE49-F238E27FC236}">
                <a16:creationId xmlns:a16="http://schemas.microsoft.com/office/drawing/2014/main" id="{4678DB06-7E46-2C4C-AA0A-97DA778AB2C9}"/>
              </a:ext>
            </a:extLst>
          </p:cNvPr>
          <p:cNvSpPr/>
          <p:nvPr/>
        </p:nvSpPr>
        <p:spPr>
          <a:xfrm>
            <a:off x="0" y="309281"/>
            <a:ext cx="10377488" cy="3536577"/>
          </a:xfrm>
          <a:prstGeom prst="rect">
            <a:avLst/>
          </a:prstGeom>
          <a:solidFill>
            <a:srgbClr val="0C1C0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6">
                    <a:lumMod val="50000"/>
                  </a:schemeClr>
                </a:solidFill>
              </a:rPr>
              <a:t>  </a:t>
            </a:r>
          </a:p>
        </p:txBody>
      </p:sp>
      <p:sp>
        <p:nvSpPr>
          <p:cNvPr id="12" name="TextBox 13">
            <a:extLst>
              <a:ext uri="{FF2B5EF4-FFF2-40B4-BE49-F238E27FC236}">
                <a16:creationId xmlns:a16="http://schemas.microsoft.com/office/drawing/2014/main" id="{189C00A0-5BC4-7E47-9E7F-7BC1E4649955}"/>
              </a:ext>
            </a:extLst>
          </p:cNvPr>
          <p:cNvSpPr txBox="1">
            <a:spLocks noChangeArrowheads="1"/>
          </p:cNvSpPr>
          <p:nvPr/>
        </p:nvSpPr>
        <p:spPr bwMode="auto">
          <a:xfrm>
            <a:off x="247651" y="3131000"/>
            <a:ext cx="8664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smtClean="0">
                <a:solidFill>
                  <a:schemeClr val="bg1"/>
                </a:solidFill>
                <a:latin typeface="+mj-lt"/>
                <a:cs typeface="Open Sans Light" panose="020B0306030504020204" pitchFamily="34" charset="0"/>
              </a:rPr>
              <a:t>Jordan Wildish | Earth </a:t>
            </a:r>
            <a:r>
              <a:rPr lang="en-US" altLang="en-US" sz="2000" dirty="0">
                <a:solidFill>
                  <a:schemeClr val="bg1"/>
                </a:solidFill>
                <a:latin typeface="+mj-lt"/>
                <a:cs typeface="Open Sans Light" panose="020B0306030504020204" pitchFamily="34" charset="0"/>
              </a:rPr>
              <a:t>Economics </a:t>
            </a:r>
            <a:r>
              <a:rPr lang="en-US" altLang="en-US" sz="2000" dirty="0" smtClean="0">
                <a:solidFill>
                  <a:schemeClr val="bg1"/>
                </a:solidFill>
                <a:latin typeface="+mj-lt"/>
                <a:cs typeface="Open Sans Light" panose="020B0306030504020204" pitchFamily="34" charset="0"/>
              </a:rPr>
              <a:t>| January 17th, 2019</a:t>
            </a:r>
            <a:endParaRPr lang="en-US" altLang="en-US" dirty="0">
              <a:solidFill>
                <a:schemeClr val="bg1"/>
              </a:solidFill>
              <a:latin typeface="+mj-lt"/>
              <a:cs typeface="Open Sans Light" panose="020B0306030504020204" pitchFamily="34" charset="0"/>
            </a:endParaRPr>
          </a:p>
        </p:txBody>
      </p:sp>
      <p:sp>
        <p:nvSpPr>
          <p:cNvPr id="13" name="TextBox 9">
            <a:extLst>
              <a:ext uri="{FF2B5EF4-FFF2-40B4-BE49-F238E27FC236}">
                <a16:creationId xmlns:a16="http://schemas.microsoft.com/office/drawing/2014/main" id="{3F8EB622-EEE5-DE4A-8A8C-A7B344D90829}"/>
              </a:ext>
            </a:extLst>
          </p:cNvPr>
          <p:cNvSpPr txBox="1">
            <a:spLocks noChangeArrowheads="1"/>
          </p:cNvSpPr>
          <p:nvPr/>
        </p:nvSpPr>
        <p:spPr bwMode="auto">
          <a:xfrm>
            <a:off x="368675" y="588920"/>
            <a:ext cx="101298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5400" dirty="0" smtClean="0">
                <a:solidFill>
                  <a:srgbClr val="FFFFFF"/>
                </a:solidFill>
                <a:latin typeface="Open Sans Extrabold"/>
                <a:cs typeface="Open Sans Light" panose="020B0306030504020204" pitchFamily="34" charset="0"/>
              </a:rPr>
              <a:t>Capitalizing on the public benefits of parks</a:t>
            </a:r>
            <a:endParaRPr lang="en-US" altLang="en-US" sz="5400" b="1" dirty="0">
              <a:solidFill>
                <a:srgbClr val="FFFFFF"/>
              </a:solidFill>
              <a:latin typeface="Open Sans Extrabold"/>
              <a:cs typeface="Open Sans Light" panose="020B0306030504020204" pitchFamily="34" charset="0"/>
            </a:endParaRPr>
          </a:p>
        </p:txBody>
      </p:sp>
      <p:pic>
        <p:nvPicPr>
          <p:cNvPr id="15" name="Picture 11">
            <a:extLst>
              <a:ext uri="{FF2B5EF4-FFF2-40B4-BE49-F238E27FC236}">
                <a16:creationId xmlns:a16="http://schemas.microsoft.com/office/drawing/2014/main" id="{30AF8515-EE0E-2A46-BBAA-92A5E9FE9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29448"/>
            <a:ext cx="6477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746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 contrast="11000"/>
                    </a14:imgEffect>
                  </a14:imgLayer>
                </a14:imgProps>
              </a:ext>
              <a:ext uri="{28A0092B-C50C-407E-A947-70E740481C1C}">
                <a14:useLocalDpi xmlns:a14="http://schemas.microsoft.com/office/drawing/2010/main"/>
              </a:ext>
            </a:extLst>
          </a:blip>
          <a:srcRect l="-3935"/>
          <a:stretch/>
        </p:blipFill>
        <p:spPr>
          <a:xfrm>
            <a:off x="-481263" y="28448"/>
            <a:ext cx="12709839" cy="6829552"/>
          </a:xfrm>
          <a:prstGeom prst="rect">
            <a:avLst/>
          </a:prstGeom>
        </p:spPr>
      </p:pic>
      <p:sp>
        <p:nvSpPr>
          <p:cNvPr id="15" name="Rectangle 14"/>
          <p:cNvSpPr/>
          <p:nvPr/>
        </p:nvSpPr>
        <p:spPr>
          <a:xfrm>
            <a:off x="718" y="4895299"/>
            <a:ext cx="5402555" cy="1465747"/>
          </a:xfrm>
          <a:prstGeom prst="rect">
            <a:avLst/>
          </a:prstGeom>
          <a:solidFill>
            <a:srgbClr val="0C1C0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6" name="TextBox 15"/>
          <p:cNvSpPr txBox="1"/>
          <p:nvPr/>
        </p:nvSpPr>
        <p:spPr>
          <a:xfrm>
            <a:off x="172194" y="4994689"/>
            <a:ext cx="5362763" cy="1200329"/>
          </a:xfrm>
          <a:prstGeom prst="rect">
            <a:avLst/>
          </a:prstGeom>
          <a:noFill/>
        </p:spPr>
        <p:txBody>
          <a:bodyPr wrap="square" rtlCol="0">
            <a:spAutoFit/>
          </a:bodyPr>
          <a:lstStyle/>
          <a:p>
            <a:r>
              <a:rPr lang="en-US" sz="4800" dirty="0" smtClean="0">
                <a:solidFill>
                  <a:schemeClr val="bg1"/>
                </a:solidFill>
                <a:latin typeface="Open Sans Light" panose="020B0306030504020204"/>
                <a:ea typeface="Open Sans Light" charset="0"/>
                <a:cs typeface="Open Sans Light" charset="0"/>
              </a:rPr>
              <a:t>Hazard Mitigation</a:t>
            </a:r>
            <a:endParaRPr lang="en-US" sz="4800" b="1" dirty="0" smtClean="0">
              <a:solidFill>
                <a:srgbClr val="C5D336"/>
              </a:solidFill>
              <a:latin typeface="Open Sans Light" panose="020B0306030504020204"/>
              <a:ea typeface="Open Sans Light" charset="0"/>
              <a:cs typeface="Open Sans Light" charset="0"/>
            </a:endParaRPr>
          </a:p>
          <a:p>
            <a:r>
              <a:rPr lang="en-US" sz="2400" dirty="0" smtClean="0">
                <a:solidFill>
                  <a:schemeClr val="bg1"/>
                </a:solidFill>
                <a:latin typeface="Open Sans Light" panose="020B0306030504020204"/>
                <a:ea typeface="Open Sans Light" charset="0"/>
                <a:cs typeface="Open Sans Light" charset="0"/>
              </a:rPr>
              <a:t>LA </a:t>
            </a:r>
            <a:r>
              <a:rPr lang="en-US" sz="2400" dirty="0">
                <a:solidFill>
                  <a:schemeClr val="bg1"/>
                </a:solidFill>
                <a:latin typeface="Open Sans Light" panose="020B0306030504020204"/>
                <a:ea typeface="Open Sans Light" charset="0"/>
                <a:cs typeface="Open Sans Light" charset="0"/>
              </a:rPr>
              <a:t>River | Los Angeles, CA</a:t>
            </a:r>
          </a:p>
        </p:txBody>
      </p:sp>
      <p:pic>
        <p:nvPicPr>
          <p:cNvPr id="6" name="Picture 5">
            <a:extLst>
              <a:ext uri="{FF2B5EF4-FFF2-40B4-BE49-F238E27FC236}">
                <a16:creationId xmlns:a16="http://schemas.microsoft.com/office/drawing/2014/main" id="{98129907-1750-B542-9513-EAE2337B4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9350" y="6069013"/>
            <a:ext cx="6588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74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BEBA8EAE-BF5A-486C-A8C5-ECC9F3942E4B}">
                <a14:imgProps xmlns:a14="http://schemas.microsoft.com/office/drawing/2010/main">
                  <a14:imgLayer r:embed="rId4">
                    <a14:imgEffect>
                      <a14:saturation sat="110000"/>
                    </a14:imgEffect>
                    <a14:imgEffect>
                      <a14:brightnessContrast bright="14000" contrast="15000"/>
                    </a14:imgEffect>
                  </a14:imgLayer>
                </a14:imgProps>
              </a:ext>
              <a:ext uri="{28A0092B-C50C-407E-A947-70E740481C1C}">
                <a14:useLocalDpi xmlns:a14="http://schemas.microsoft.com/office/drawing/2010/main"/>
              </a:ext>
            </a:extLst>
          </a:blip>
          <a:stretch>
            <a:fillRect/>
          </a:stretch>
        </p:blipFill>
        <p:spPr>
          <a:xfrm>
            <a:off x="-5120" y="0"/>
            <a:ext cx="12192000" cy="6858000"/>
          </a:xfrm>
          <a:prstGeom prst="rect">
            <a:avLst/>
          </a:prstGeom>
        </p:spPr>
      </p:pic>
      <p:sp>
        <p:nvSpPr>
          <p:cNvPr id="7" name="TextBox 6"/>
          <p:cNvSpPr txBox="1"/>
          <p:nvPr/>
        </p:nvSpPr>
        <p:spPr>
          <a:xfrm>
            <a:off x="16459200" y="5340096"/>
            <a:ext cx="184731" cy="369332"/>
          </a:xfrm>
          <a:prstGeom prst="rect">
            <a:avLst/>
          </a:prstGeom>
          <a:noFill/>
        </p:spPr>
        <p:txBody>
          <a:bodyPr wrap="none" rtlCol="0">
            <a:spAutoFit/>
          </a:bodyPr>
          <a:lstStyle/>
          <a:p>
            <a:endParaRPr lang="en-US"/>
          </a:p>
        </p:txBody>
      </p:sp>
      <p:sp>
        <p:nvSpPr>
          <p:cNvPr id="19" name="Rectangle 18"/>
          <p:cNvSpPr/>
          <p:nvPr/>
        </p:nvSpPr>
        <p:spPr>
          <a:xfrm>
            <a:off x="-5120" y="4509099"/>
            <a:ext cx="5512905" cy="1465747"/>
          </a:xfrm>
          <a:prstGeom prst="rect">
            <a:avLst/>
          </a:prstGeom>
          <a:solidFill>
            <a:srgbClr val="0C1C0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7" name="TextBox 16"/>
          <p:cNvSpPr txBox="1"/>
          <p:nvPr/>
        </p:nvSpPr>
        <p:spPr>
          <a:xfrm>
            <a:off x="200217" y="4509099"/>
            <a:ext cx="5307568" cy="1200329"/>
          </a:xfrm>
          <a:prstGeom prst="rect">
            <a:avLst/>
          </a:prstGeom>
          <a:noFill/>
        </p:spPr>
        <p:txBody>
          <a:bodyPr wrap="square" rtlCol="0">
            <a:spAutoFit/>
          </a:bodyPr>
          <a:lstStyle/>
          <a:p>
            <a:r>
              <a:rPr lang="en-US" sz="4800" dirty="0" smtClean="0">
                <a:solidFill>
                  <a:schemeClr val="bg1"/>
                </a:solidFill>
                <a:latin typeface="Open Sans Light" charset="0"/>
                <a:ea typeface="Open Sans Light" charset="0"/>
                <a:cs typeface="Open Sans Light" charset="0"/>
              </a:rPr>
              <a:t>Hazard Mitigation</a:t>
            </a:r>
            <a:r>
              <a:rPr lang="en-US" sz="4800" b="1" dirty="0" smtClean="0">
                <a:solidFill>
                  <a:srgbClr val="C5D336"/>
                </a:solidFill>
                <a:latin typeface="Open Sans Light" charset="0"/>
                <a:ea typeface="Open Sans Light" charset="0"/>
                <a:cs typeface="Open Sans Light" charset="0"/>
              </a:rPr>
              <a:t>+</a:t>
            </a:r>
            <a:endParaRPr lang="en-US" sz="4800" b="1" dirty="0">
              <a:solidFill>
                <a:srgbClr val="C5D336"/>
              </a:solidFill>
              <a:latin typeface="Open Sans Light" charset="0"/>
              <a:ea typeface="Open Sans Light" charset="0"/>
              <a:cs typeface="Open Sans Light" charset="0"/>
            </a:endParaRPr>
          </a:p>
          <a:p>
            <a:r>
              <a:rPr lang="en-US" sz="2400" dirty="0">
                <a:solidFill>
                  <a:schemeClr val="bg1"/>
                </a:solidFill>
                <a:latin typeface="Open Sans Light" charset="0"/>
                <a:ea typeface="Open Sans Light" charset="0"/>
                <a:cs typeface="Open Sans Light" charset="0"/>
              </a:rPr>
              <a:t>Thornton Creek| Seattle, WA</a:t>
            </a:r>
          </a:p>
        </p:txBody>
      </p:sp>
      <p:pic>
        <p:nvPicPr>
          <p:cNvPr id="6" name="Picture 5">
            <a:extLst>
              <a:ext uri="{FF2B5EF4-FFF2-40B4-BE49-F238E27FC236}">
                <a16:creationId xmlns:a16="http://schemas.microsoft.com/office/drawing/2014/main" id="{87A99ADD-B7F4-DC48-9919-A3A10E94BA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10111" y="6069710"/>
            <a:ext cx="658628" cy="612065"/>
          </a:xfrm>
          <a:prstGeom prst="rect">
            <a:avLst/>
          </a:prstGeom>
        </p:spPr>
      </p:pic>
    </p:spTree>
    <p:extLst>
      <p:ext uri="{BB962C8B-B14F-4D97-AF65-F5344CB8AC3E}">
        <p14:creationId xmlns:p14="http://schemas.microsoft.com/office/powerpoint/2010/main" val="3317546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474A38-DAC2-F14E-B024-D4FA1B79E54B}"/>
              </a:ext>
            </a:extLst>
          </p:cNvPr>
          <p:cNvSpPr/>
          <p:nvPr/>
        </p:nvSpPr>
        <p:spPr>
          <a:xfrm>
            <a:off x="0" y="0"/>
            <a:ext cx="12192000" cy="6858000"/>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6">
                  <a:lumMod val="50000"/>
                </a:schemeClr>
              </a:solidFill>
            </a:endParaRPr>
          </a:p>
        </p:txBody>
      </p:sp>
      <p:sp>
        <p:nvSpPr>
          <p:cNvPr id="2" name="Title 1"/>
          <p:cNvSpPr>
            <a:spLocks noGrp="1"/>
          </p:cNvSpPr>
          <p:nvPr>
            <p:ph type="title"/>
          </p:nvPr>
        </p:nvSpPr>
        <p:spPr/>
        <p:txBody>
          <a:bodyPr/>
          <a:lstStyle/>
          <a:p>
            <a:r>
              <a:rPr lang="en-US" dirty="0" smtClean="0">
                <a:solidFill>
                  <a:schemeClr val="bg1"/>
                </a:solidFill>
                <a:latin typeface="Open Sans Light" panose="020B0606030504020204"/>
              </a:rPr>
              <a:t>FEMA’S FUNDING APPROACH</a:t>
            </a:r>
            <a:endParaRPr lang="en-US" dirty="0">
              <a:solidFill>
                <a:schemeClr val="bg1"/>
              </a:solidFill>
              <a:latin typeface="Open Sans Light" panose="020B0606030504020204"/>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latin typeface="Open Sans Light" panose="020B0606030504020204"/>
              </a:rPr>
              <a:t>Hazard Mitigation Grant Program</a:t>
            </a:r>
          </a:p>
          <a:p>
            <a:pPr lvl="1"/>
            <a:r>
              <a:rPr lang="en-US" dirty="0">
                <a:solidFill>
                  <a:schemeClr val="bg1"/>
                </a:solidFill>
                <a:latin typeface="Open Sans Light" panose="020B0606030504020204"/>
              </a:rPr>
              <a:t>After federally declared disaster</a:t>
            </a:r>
          </a:p>
          <a:p>
            <a:pPr lvl="1"/>
            <a:r>
              <a:rPr lang="en-US" dirty="0">
                <a:solidFill>
                  <a:schemeClr val="bg1"/>
                </a:solidFill>
                <a:latin typeface="Open Sans Light" panose="020B0606030504020204"/>
              </a:rPr>
              <a:t>Can be used to acquire parcels with houses </a:t>
            </a:r>
            <a:r>
              <a:rPr lang="en-US" dirty="0" smtClean="0">
                <a:solidFill>
                  <a:schemeClr val="bg1"/>
                </a:solidFill>
                <a:latin typeface="Open Sans Light" panose="020B0606030504020204"/>
              </a:rPr>
              <a:t>and </a:t>
            </a:r>
            <a:r>
              <a:rPr lang="en-US" dirty="0">
                <a:solidFill>
                  <a:schemeClr val="bg1"/>
                </a:solidFill>
                <a:latin typeface="Open Sans Light" panose="020B0606030504020204"/>
              </a:rPr>
              <a:t>convert to open space</a:t>
            </a:r>
          </a:p>
          <a:p>
            <a:pPr lvl="1"/>
            <a:r>
              <a:rPr lang="en-US" dirty="0">
                <a:solidFill>
                  <a:schemeClr val="bg1"/>
                </a:solidFill>
                <a:latin typeface="Open Sans Light" panose="020B0606030504020204"/>
              </a:rPr>
              <a:t>Or can be used to acquire open space parcels with the goal of reducing disaster risk</a:t>
            </a:r>
          </a:p>
          <a:p>
            <a:pPr marL="457200" lvl="1" indent="0">
              <a:buNone/>
            </a:pPr>
            <a:endParaRPr lang="en-US" dirty="0" smtClean="0">
              <a:solidFill>
                <a:schemeClr val="bg1"/>
              </a:solidFill>
              <a:latin typeface="Open Sans Light" panose="020B0606030504020204"/>
            </a:endParaRPr>
          </a:p>
          <a:p>
            <a:r>
              <a:rPr lang="en-US" dirty="0" smtClean="0">
                <a:solidFill>
                  <a:schemeClr val="bg1"/>
                </a:solidFill>
                <a:latin typeface="Open Sans Light" panose="020B0606030504020204"/>
              </a:rPr>
              <a:t>Pre-disaster Mitigation Grant Program</a:t>
            </a:r>
          </a:p>
          <a:p>
            <a:pPr lvl="1"/>
            <a:r>
              <a:rPr lang="en-US" dirty="0">
                <a:solidFill>
                  <a:schemeClr val="bg1"/>
                </a:solidFill>
                <a:latin typeface="Open Sans Light" panose="020B0606030504020204"/>
              </a:rPr>
              <a:t>New expansion of funding for Pre-Disaster Mitigation (PDM)</a:t>
            </a:r>
          </a:p>
          <a:p>
            <a:pPr lvl="1"/>
            <a:r>
              <a:rPr lang="en-US" dirty="0">
                <a:solidFill>
                  <a:schemeClr val="bg1"/>
                </a:solidFill>
                <a:latin typeface="Open Sans Light" panose="020B0606030504020204"/>
              </a:rPr>
              <a:t>PDM follows similar application process as HMGP, but is not tied to disaster declaration</a:t>
            </a:r>
          </a:p>
          <a:p>
            <a:pPr lvl="1"/>
            <a:r>
              <a:rPr lang="en-US" dirty="0">
                <a:solidFill>
                  <a:schemeClr val="bg1"/>
                </a:solidFill>
                <a:latin typeface="Open Sans Light" panose="020B0606030504020204"/>
              </a:rPr>
              <a:t>PDM funding is estimated to increase from $100-$200 million/year to over $1 billion, starting in 2019</a:t>
            </a:r>
          </a:p>
          <a:p>
            <a:pPr lvl="1"/>
            <a:endParaRPr lang="en-US" dirty="0"/>
          </a:p>
        </p:txBody>
      </p:sp>
      <p:pic>
        <p:nvPicPr>
          <p:cNvPr id="5" name="Picture 4">
            <a:extLst>
              <a:ext uri="{FF2B5EF4-FFF2-40B4-BE49-F238E27FC236}">
                <a16:creationId xmlns:a16="http://schemas.microsoft.com/office/drawing/2014/main" id="{87A99ADD-B7F4-DC48-9919-A3A10E94BA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10111" y="6069710"/>
            <a:ext cx="658628" cy="612065"/>
          </a:xfrm>
          <a:prstGeom prst="rect">
            <a:avLst/>
          </a:prstGeom>
        </p:spPr>
      </p:pic>
    </p:spTree>
    <p:extLst>
      <p:ext uri="{BB962C8B-B14F-4D97-AF65-F5344CB8AC3E}">
        <p14:creationId xmlns:p14="http://schemas.microsoft.com/office/powerpoint/2010/main" val="69464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low chart shows the high level relationship between individuals, subapplicants, applicants and F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375"/>
            <a:ext cx="10668000" cy="6500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A99ADD-B7F4-DC48-9919-A3A10E94B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10111" y="6069710"/>
            <a:ext cx="658628" cy="612065"/>
          </a:xfrm>
          <a:prstGeom prst="rect">
            <a:avLst/>
          </a:prstGeom>
        </p:spPr>
      </p:pic>
    </p:spTree>
    <p:extLst>
      <p:ext uri="{BB962C8B-B14F-4D97-AF65-F5344CB8AC3E}">
        <p14:creationId xmlns:p14="http://schemas.microsoft.com/office/powerpoint/2010/main" val="3215813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474A38-DAC2-F14E-B024-D4FA1B79E54B}"/>
              </a:ext>
            </a:extLst>
          </p:cNvPr>
          <p:cNvSpPr/>
          <p:nvPr/>
        </p:nvSpPr>
        <p:spPr>
          <a:xfrm>
            <a:off x="0" y="0"/>
            <a:ext cx="12192000" cy="6858000"/>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6">
                  <a:lumMod val="50000"/>
                </a:schemeClr>
              </a:solidFill>
            </a:endParaRP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0" y="-1737866"/>
            <a:ext cx="12756470" cy="8830644"/>
          </a:xfrm>
          <a:prstGeom prst="rect">
            <a:avLst/>
          </a:prstGeom>
        </p:spPr>
      </p:pic>
      <p:sp>
        <p:nvSpPr>
          <p:cNvPr id="5" name="Title 1"/>
          <p:cNvSpPr txBox="1">
            <a:spLocks/>
          </p:cNvSpPr>
          <p:nvPr/>
        </p:nvSpPr>
        <p:spPr>
          <a:xfrm>
            <a:off x="1085335" y="1690688"/>
            <a:ext cx="2494013" cy="2946485"/>
          </a:xfrm>
          <a:prstGeom prst="rect">
            <a:avLst/>
          </a:prstGeom>
          <a:solidFill>
            <a:srgbClr val="475347">
              <a:alpha val="59000"/>
            </a:srgb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rPr>
              <a:t>Houston Parks Board (HPB) – Acquisitions of Parcels with Structures</a:t>
            </a:r>
          </a:p>
        </p:txBody>
      </p:sp>
      <p:pic>
        <p:nvPicPr>
          <p:cNvPr id="7" name="Picture 6">
            <a:extLst>
              <a:ext uri="{FF2B5EF4-FFF2-40B4-BE49-F238E27FC236}">
                <a16:creationId xmlns:a16="http://schemas.microsoft.com/office/drawing/2014/main" id="{87A99ADD-B7F4-DC48-9919-A3A10E94BA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10111" y="6069710"/>
            <a:ext cx="658628" cy="612065"/>
          </a:xfrm>
          <a:prstGeom prst="rect">
            <a:avLst/>
          </a:prstGeom>
        </p:spPr>
      </p:pic>
    </p:spTree>
    <p:extLst>
      <p:ext uri="{BB962C8B-B14F-4D97-AF65-F5344CB8AC3E}">
        <p14:creationId xmlns:p14="http://schemas.microsoft.com/office/powerpoint/2010/main" val="1277842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474A38-DAC2-F14E-B024-D4FA1B79E54B}"/>
              </a:ext>
            </a:extLst>
          </p:cNvPr>
          <p:cNvSpPr/>
          <p:nvPr/>
        </p:nvSpPr>
        <p:spPr>
          <a:xfrm>
            <a:off x="0" y="0"/>
            <a:ext cx="12192000" cy="6858000"/>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114820" y="-1960129"/>
            <a:ext cx="13172843" cy="8901635"/>
          </a:xfrm>
          <a:prstGeom prst="rect">
            <a:avLst/>
          </a:prstGeom>
        </p:spPr>
      </p:pic>
      <p:sp>
        <p:nvSpPr>
          <p:cNvPr id="2" name="Title 1"/>
          <p:cNvSpPr>
            <a:spLocks noGrp="1"/>
          </p:cNvSpPr>
          <p:nvPr>
            <p:ph type="title"/>
          </p:nvPr>
        </p:nvSpPr>
        <p:spPr>
          <a:xfrm>
            <a:off x="1395690" y="722870"/>
            <a:ext cx="2458995" cy="2706130"/>
          </a:xfrm>
          <a:solidFill>
            <a:srgbClr val="475347">
              <a:alpha val="64000"/>
            </a:srgbClr>
          </a:solidFill>
        </p:spPr>
        <p:txBody>
          <a:bodyPr>
            <a:normAutofit/>
          </a:bodyPr>
          <a:lstStyle/>
          <a:p>
            <a:r>
              <a:rPr lang="en-US" sz="3200" dirty="0">
                <a:solidFill>
                  <a:schemeClr val="bg1"/>
                </a:solidFill>
              </a:rPr>
              <a:t>HPB – Green Infrastructure Development for Flood Risk Reduction</a:t>
            </a:r>
          </a:p>
        </p:txBody>
      </p:sp>
      <p:pic>
        <p:nvPicPr>
          <p:cNvPr id="6" name="Picture 5">
            <a:extLst>
              <a:ext uri="{FF2B5EF4-FFF2-40B4-BE49-F238E27FC236}">
                <a16:creationId xmlns:a16="http://schemas.microsoft.com/office/drawing/2014/main" id="{87A99ADD-B7F4-DC48-9919-A3A10E94B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10111" y="6069710"/>
            <a:ext cx="658628" cy="612065"/>
          </a:xfrm>
          <a:prstGeom prst="rect">
            <a:avLst/>
          </a:prstGeom>
        </p:spPr>
      </p:pic>
    </p:spTree>
    <p:extLst>
      <p:ext uri="{BB962C8B-B14F-4D97-AF65-F5344CB8AC3E}">
        <p14:creationId xmlns:p14="http://schemas.microsoft.com/office/powerpoint/2010/main" val="35434178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3">
            <a:extLst>
              <a:ext uri="{28A0092B-C50C-407E-A947-70E740481C1C}">
                <a14:useLocalDpi xmlns:a14="http://schemas.microsoft.com/office/drawing/2010/main" val="0"/>
              </a:ext>
            </a:extLst>
          </a:blip>
          <a:srcRect l="18982" t="13663" r="11295" b="9464"/>
          <a:stretch/>
        </p:blipFill>
        <p:spPr bwMode="auto">
          <a:xfrm>
            <a:off x="0" y="0"/>
            <a:ext cx="12192000" cy="6858000"/>
          </a:xfrm>
          <a:prstGeom prst="rect">
            <a:avLst/>
          </a:prstGeom>
          <a:noFill/>
          <a:ln>
            <a:noFill/>
          </a:ln>
          <a:extLst>
            <a:ext uri="{53640926-AAD7-44D8-BBD7-CCE9431645EC}">
              <a14:shadowObscured xmlns:a14="http://schemas.microsoft.com/office/drawing/2010/main"/>
            </a:ext>
          </a:extLst>
        </p:spPr>
      </p:pic>
      <p:sp>
        <p:nvSpPr>
          <p:cNvPr id="5" name="Title 1"/>
          <p:cNvSpPr txBox="1">
            <a:spLocks/>
          </p:cNvSpPr>
          <p:nvPr/>
        </p:nvSpPr>
        <p:spPr>
          <a:xfrm>
            <a:off x="1085642" y="378804"/>
            <a:ext cx="2610870" cy="2893641"/>
          </a:xfrm>
          <a:prstGeom prst="rect">
            <a:avLst/>
          </a:prstGeom>
          <a:solidFill>
            <a:srgbClr val="475347">
              <a:alpha val="91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rPr>
              <a:t>Acquisition of forest adjacent to fire damaged subdivision</a:t>
            </a:r>
          </a:p>
        </p:txBody>
      </p:sp>
      <p:pic>
        <p:nvPicPr>
          <p:cNvPr id="6" name="Picture 5">
            <a:extLst>
              <a:ext uri="{FF2B5EF4-FFF2-40B4-BE49-F238E27FC236}">
                <a16:creationId xmlns:a16="http://schemas.microsoft.com/office/drawing/2014/main" id="{87A99ADD-B7F4-DC48-9919-A3A10E94BA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10111" y="6069710"/>
            <a:ext cx="658628" cy="612065"/>
          </a:xfrm>
          <a:prstGeom prst="rect">
            <a:avLst/>
          </a:prstGeom>
        </p:spPr>
      </p:pic>
    </p:spTree>
    <p:extLst>
      <p:ext uri="{BB962C8B-B14F-4D97-AF65-F5344CB8AC3E}">
        <p14:creationId xmlns:p14="http://schemas.microsoft.com/office/powerpoint/2010/main" val="3362557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a:extLst>
              <a:ext uri="{FF2B5EF4-FFF2-40B4-BE49-F238E27FC236}">
                <a16:creationId xmlns:a16="http://schemas.microsoft.com/office/drawing/2014/main" id="{3A599F77-60E1-3C48-901A-C32A3F4B26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7796" b="779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3835E54-ED4C-A240-98C6-F51A38576B6E}"/>
              </a:ext>
            </a:extLst>
          </p:cNvPr>
          <p:cNvSpPr/>
          <p:nvPr/>
        </p:nvSpPr>
        <p:spPr>
          <a:xfrm>
            <a:off x="2716213" y="1882775"/>
            <a:ext cx="6472237" cy="2840038"/>
          </a:xfrm>
          <a:prstGeom prst="rect">
            <a:avLst/>
          </a:prstGeom>
          <a:solidFill>
            <a:srgbClr val="122A1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9939" name="Picture 4">
            <a:extLst>
              <a:ext uri="{FF2B5EF4-FFF2-40B4-BE49-F238E27FC236}">
                <a16:creationId xmlns:a16="http://schemas.microsoft.com/office/drawing/2014/main" id="{8B9B8668-61F7-0D44-8FCB-0D13BB521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0" y="3992563"/>
            <a:ext cx="2159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
            <a:extLst>
              <a:ext uri="{FF2B5EF4-FFF2-40B4-BE49-F238E27FC236}">
                <a16:creationId xmlns:a16="http://schemas.microsoft.com/office/drawing/2014/main" id="{6CAA3687-B6FB-5A4A-94DA-FB20207B4BD5}"/>
              </a:ext>
            </a:extLst>
          </p:cNvPr>
          <p:cNvSpPr txBox="1">
            <a:spLocks noChangeArrowheads="1"/>
          </p:cNvSpPr>
          <p:nvPr/>
        </p:nvSpPr>
        <p:spPr bwMode="auto">
          <a:xfrm>
            <a:off x="2905125" y="2012951"/>
            <a:ext cx="62293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7200" dirty="0">
                <a:solidFill>
                  <a:schemeClr val="bg1"/>
                </a:solidFill>
                <a:latin typeface="+mj-lt"/>
                <a:cs typeface="Open Sans" panose="020B0606030504020204" pitchFamily="34" charset="0"/>
              </a:rPr>
              <a:t>Questions?</a:t>
            </a:r>
          </a:p>
        </p:txBody>
      </p:sp>
      <p:sp>
        <p:nvSpPr>
          <p:cNvPr id="39941" name="TextBox 7">
            <a:extLst>
              <a:ext uri="{FF2B5EF4-FFF2-40B4-BE49-F238E27FC236}">
                <a16:creationId xmlns:a16="http://schemas.microsoft.com/office/drawing/2014/main" id="{D0D9341A-D5E1-B94A-9CCF-544388E48EE4}"/>
              </a:ext>
            </a:extLst>
          </p:cNvPr>
          <p:cNvSpPr txBox="1">
            <a:spLocks noChangeArrowheads="1"/>
          </p:cNvSpPr>
          <p:nvPr/>
        </p:nvSpPr>
        <p:spPr bwMode="auto">
          <a:xfrm>
            <a:off x="2905125" y="3214688"/>
            <a:ext cx="6283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smtClean="0">
                <a:solidFill>
                  <a:schemeClr val="bg1"/>
                </a:solidFill>
                <a:latin typeface="Open Sans Light" panose="020B0306030504020204" pitchFamily="34" charset="0"/>
                <a:cs typeface="Open Sans Light" panose="020B0306030504020204" pitchFamily="34" charset="0"/>
              </a:rPr>
              <a:t>jwildish@eartheconomics.org</a:t>
            </a:r>
            <a:endParaRPr lang="en-US" altLang="en-US" sz="2400" dirty="0">
              <a:solidFill>
                <a:schemeClr val="bg1"/>
              </a:solidFill>
              <a:latin typeface="Open Sans Light" panose="020B0306030504020204" pitchFamily="34" charset="0"/>
              <a:cs typeface="Open Sans Light" panose="020B0306030504020204" pitchFamily="34" charset="0"/>
            </a:endParaRPr>
          </a:p>
          <a:p>
            <a:pPr eaLnBrk="1" hangingPunct="1"/>
            <a:r>
              <a:rPr lang="en-US" altLang="en-US" sz="2400" dirty="0">
                <a:solidFill>
                  <a:schemeClr val="bg1"/>
                </a:solidFill>
                <a:latin typeface="Open Sans Light" panose="020B0306030504020204" pitchFamily="34" charset="0"/>
                <a:cs typeface="Open Sans Light" panose="020B0306030504020204" pitchFamily="34" charset="0"/>
              </a:rPr>
              <a:t>eartheconomics.org</a:t>
            </a:r>
            <a:endParaRPr lang="en-US" altLang="en-US" sz="2000" dirty="0">
              <a:solidFill>
                <a:schemeClr val="bg1"/>
              </a:solidFill>
              <a:latin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84955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474A38-DAC2-F14E-B024-D4FA1B79E54B}"/>
              </a:ext>
            </a:extLst>
          </p:cNvPr>
          <p:cNvSpPr/>
          <p:nvPr/>
        </p:nvSpPr>
        <p:spPr>
          <a:xfrm>
            <a:off x="0" y="0"/>
            <a:ext cx="12192000" cy="6858000"/>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6">
                  <a:lumMod val="50000"/>
                </a:schemeClr>
              </a:solidFill>
            </a:endParaRPr>
          </a:p>
        </p:txBody>
      </p:sp>
      <p:pic>
        <p:nvPicPr>
          <p:cNvPr id="7170" name="Picture 4">
            <a:extLst>
              <a:ext uri="{FF2B5EF4-FFF2-40B4-BE49-F238E27FC236}">
                <a16:creationId xmlns:a16="http://schemas.microsoft.com/office/drawing/2014/main" id="{98129907-1750-B542-9513-EAE2337B4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9350" y="6069013"/>
            <a:ext cx="6588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5">
            <a:extLst>
              <a:ext uri="{FF2B5EF4-FFF2-40B4-BE49-F238E27FC236}">
                <a16:creationId xmlns:a16="http://schemas.microsoft.com/office/drawing/2014/main" id="{1F192C0B-7895-A847-81A7-AE18F1B1B7DB}"/>
              </a:ext>
            </a:extLst>
          </p:cNvPr>
          <p:cNvSpPr txBox="1">
            <a:spLocks noChangeArrowheads="1"/>
          </p:cNvSpPr>
          <p:nvPr/>
        </p:nvSpPr>
        <p:spPr bwMode="auto">
          <a:xfrm>
            <a:off x="459581" y="806034"/>
            <a:ext cx="1127283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5400" b="1" dirty="0">
                <a:solidFill>
                  <a:schemeClr val="bg1"/>
                </a:solidFill>
                <a:latin typeface="Open Sans"/>
                <a:cs typeface="Open Sans Extrabold" panose="020B0606030504020204" pitchFamily="34" charset="0"/>
              </a:rPr>
              <a:t>Earth Economics is a leader </a:t>
            </a:r>
          </a:p>
          <a:p>
            <a:pPr eaLnBrk="1" hangingPunct="1"/>
            <a:r>
              <a:rPr lang="en-US" altLang="en-US" sz="5400" b="1" dirty="0">
                <a:solidFill>
                  <a:schemeClr val="bg1"/>
                </a:solidFill>
                <a:latin typeface="Open Sans"/>
                <a:cs typeface="Open Sans Extrabold" panose="020B0606030504020204" pitchFamily="34" charset="0"/>
              </a:rPr>
              <a:t>in ecological economics  </a:t>
            </a:r>
            <a:r>
              <a:rPr lang="en-US" altLang="en-US" sz="4800" dirty="0">
                <a:solidFill>
                  <a:schemeClr val="bg1"/>
                </a:solidFill>
                <a:latin typeface="Open Sans Light" panose="020B0306030504020204"/>
                <a:cs typeface="Open Sans Light" panose="020B0306030504020204" pitchFamily="34" charset="0"/>
              </a:rPr>
              <a:t>and </a:t>
            </a:r>
          </a:p>
          <a:p>
            <a:pPr eaLnBrk="1" hangingPunct="1"/>
            <a:r>
              <a:rPr lang="en-US" altLang="en-US" sz="4800" dirty="0">
                <a:solidFill>
                  <a:schemeClr val="bg1"/>
                </a:solidFill>
                <a:latin typeface="Open Sans Light" panose="020B0306030504020204"/>
                <a:cs typeface="Open Sans Light" panose="020B0306030504020204" pitchFamily="34" charset="0"/>
              </a:rPr>
              <a:t>has provided innovative analysis </a:t>
            </a:r>
          </a:p>
          <a:p>
            <a:pPr eaLnBrk="1" hangingPunct="1"/>
            <a:r>
              <a:rPr lang="en-US" altLang="en-US" sz="4800" dirty="0">
                <a:solidFill>
                  <a:schemeClr val="bg1"/>
                </a:solidFill>
                <a:latin typeface="Open Sans Light" panose="020B0306030504020204"/>
                <a:cs typeface="Open Sans Light" panose="020B0306030504020204" pitchFamily="34" charset="0"/>
              </a:rPr>
              <a:t>and recommendations to governments, tribes, organizations, private firms,</a:t>
            </a:r>
          </a:p>
          <a:p>
            <a:pPr eaLnBrk="1" hangingPunct="1"/>
            <a:r>
              <a:rPr lang="en-US" altLang="en-US" sz="4800" dirty="0">
                <a:solidFill>
                  <a:schemeClr val="bg1"/>
                </a:solidFill>
                <a:latin typeface="Open Sans Light" panose="020B0306030504020204"/>
                <a:cs typeface="Open Sans Light" panose="020B0306030504020204" pitchFamily="34" charset="0"/>
              </a:rPr>
              <a:t>and communities around the world. </a:t>
            </a:r>
          </a:p>
        </p:txBody>
      </p:sp>
    </p:spTree>
    <p:extLst>
      <p:ext uri="{BB962C8B-B14F-4D97-AF65-F5344CB8AC3E}">
        <p14:creationId xmlns:p14="http://schemas.microsoft.com/office/powerpoint/2010/main" val="41207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F584202-31B8-4242-9EF4-35D872FCDB55}"/>
              </a:ext>
            </a:extLst>
          </p:cNvPr>
          <p:cNvSpPr/>
          <p:nvPr/>
        </p:nvSpPr>
        <p:spPr>
          <a:xfrm>
            <a:off x="-33338" y="0"/>
            <a:ext cx="12192001" cy="6858000"/>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6">
                  <a:lumMod val="50000"/>
                </a:schemeClr>
              </a:solidFill>
            </a:endParaRPr>
          </a:p>
        </p:txBody>
      </p:sp>
      <p:sp>
        <p:nvSpPr>
          <p:cNvPr id="27" name="Rectangle 26">
            <a:extLst>
              <a:ext uri="{FF2B5EF4-FFF2-40B4-BE49-F238E27FC236}">
                <a16:creationId xmlns:a16="http://schemas.microsoft.com/office/drawing/2014/main" id="{02ACD95E-935C-8F49-8301-ADB43D3BD992}"/>
              </a:ext>
            </a:extLst>
          </p:cNvPr>
          <p:cNvSpPr/>
          <p:nvPr/>
        </p:nvSpPr>
        <p:spPr>
          <a:xfrm>
            <a:off x="6350" y="0"/>
            <a:ext cx="12192000" cy="6858000"/>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6">
                  <a:lumMod val="50000"/>
                </a:schemeClr>
              </a:solidFill>
            </a:endParaRPr>
          </a:p>
        </p:txBody>
      </p:sp>
      <p:pic>
        <p:nvPicPr>
          <p:cNvPr id="13318" name="Picture 12">
            <a:extLst>
              <a:ext uri="{FF2B5EF4-FFF2-40B4-BE49-F238E27FC236}">
                <a16:creationId xmlns:a16="http://schemas.microsoft.com/office/drawing/2014/main" id="{36B7A7AB-F778-7A4D-9B62-8B927F92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9350" y="6069013"/>
            <a:ext cx="6588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10">
            <a:extLst>
              <a:ext uri="{FF2B5EF4-FFF2-40B4-BE49-F238E27FC236}">
                <a16:creationId xmlns:a16="http://schemas.microsoft.com/office/drawing/2014/main" id="{B3A8FDE6-EE0E-244F-A4B0-56AFBC13AE1C}"/>
              </a:ext>
            </a:extLst>
          </p:cNvPr>
          <p:cNvSpPr txBox="1">
            <a:spLocks noChangeArrowheads="1"/>
          </p:cNvSpPr>
          <p:nvPr/>
        </p:nvSpPr>
        <p:spPr bwMode="auto">
          <a:xfrm>
            <a:off x="293688" y="206375"/>
            <a:ext cx="1183481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dirty="0" smtClean="0">
                <a:solidFill>
                  <a:schemeClr val="bg1"/>
                </a:solidFill>
                <a:latin typeface="Open Sans"/>
                <a:cs typeface="Open Sans Light" panose="020B0306030504020204" pitchFamily="34" charset="0"/>
              </a:rPr>
              <a:t>OUR APPROACH</a:t>
            </a:r>
            <a:endParaRPr lang="en-US" altLang="en-US" sz="6600" dirty="0">
              <a:solidFill>
                <a:schemeClr val="bg1"/>
              </a:solidFill>
              <a:latin typeface="Open Sans"/>
              <a:cs typeface="Open Sans Light" panose="020B0306030504020204" pitchFamily="34" charset="0"/>
            </a:endParaRPr>
          </a:p>
        </p:txBody>
      </p:sp>
      <p:cxnSp>
        <p:nvCxnSpPr>
          <p:cNvPr id="12" name="Straight Connector 11">
            <a:extLst>
              <a:ext uri="{FF2B5EF4-FFF2-40B4-BE49-F238E27FC236}">
                <a16:creationId xmlns:a16="http://schemas.microsoft.com/office/drawing/2014/main" id="{71E424AB-1B85-A642-8DFD-D43F594E9A70}"/>
              </a:ext>
            </a:extLst>
          </p:cNvPr>
          <p:cNvCxnSpPr>
            <a:cxnSpLocks/>
          </p:cNvCxnSpPr>
          <p:nvPr/>
        </p:nvCxnSpPr>
        <p:spPr>
          <a:xfrm>
            <a:off x="388938" y="1382262"/>
            <a:ext cx="115141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8FA7795-4C9C-8344-891E-FBBCA34D12B9}"/>
              </a:ext>
            </a:extLst>
          </p:cNvPr>
          <p:cNvPicPr>
            <a:picLocks noChangeAspect="1"/>
          </p:cNvPicPr>
          <p:nvPr/>
        </p:nvPicPr>
        <p:blipFill rotWithShape="1">
          <a:blip r:embed="rId4"/>
          <a:srcRect t="20518"/>
          <a:stretch/>
        </p:blipFill>
        <p:spPr>
          <a:xfrm>
            <a:off x="6350" y="2070100"/>
            <a:ext cx="12192000" cy="3468402"/>
          </a:xfrm>
          <a:prstGeom prst="rect">
            <a:avLst/>
          </a:prstGeom>
        </p:spPr>
      </p:pic>
    </p:spTree>
    <p:extLst>
      <p:ext uri="{BB962C8B-B14F-4D97-AF65-F5344CB8AC3E}">
        <p14:creationId xmlns:p14="http://schemas.microsoft.com/office/powerpoint/2010/main" val="2084266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48000" y="-1714500"/>
            <a:ext cx="18288000" cy="10287000"/>
          </a:xfrm>
          <a:prstGeom prst="rect">
            <a:avLst/>
          </a:prstGeom>
        </p:spPr>
      </p:pic>
      <p:sp>
        <p:nvSpPr>
          <p:cNvPr id="30" name="Rectangle 29"/>
          <p:cNvSpPr/>
          <p:nvPr/>
        </p:nvSpPr>
        <p:spPr>
          <a:xfrm>
            <a:off x="357353" y="365127"/>
            <a:ext cx="11288110" cy="773392"/>
          </a:xfrm>
          <a:prstGeom prst="rect">
            <a:avLst/>
          </a:prstGeom>
          <a:solidFill>
            <a:schemeClr val="bg2">
              <a:lumMod val="2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12">
            <a:extLst>
              <a:ext uri="{FF2B5EF4-FFF2-40B4-BE49-F238E27FC236}">
                <a16:creationId xmlns:a16="http://schemas.microsoft.com/office/drawing/2014/main" id="{36B7A7AB-F778-7A4D-9B62-8B927F92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9350" y="6069013"/>
            <a:ext cx="6588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7353" y="365126"/>
            <a:ext cx="11288110" cy="840198"/>
          </a:xfrm>
          <a:noFill/>
        </p:spPr>
        <p:txBody>
          <a:bodyPr>
            <a:noAutofit/>
          </a:bodyPr>
          <a:lstStyle/>
          <a:p>
            <a:r>
              <a:rPr lang="en-US" sz="5400" dirty="0" smtClean="0">
                <a:solidFill>
                  <a:schemeClr val="bg1"/>
                </a:solidFill>
                <a:latin typeface="Open Sans Light"/>
              </a:rPr>
              <a:t>Parks Provide </a:t>
            </a:r>
            <a:r>
              <a:rPr lang="en-US" sz="5400" b="1" dirty="0" smtClean="0">
                <a:solidFill>
                  <a:schemeClr val="bg1"/>
                </a:solidFill>
                <a:latin typeface="Open Sans Light"/>
              </a:rPr>
              <a:t>Ecosystem Services </a:t>
            </a:r>
            <a:endParaRPr lang="en-US" sz="5400" b="1" dirty="0">
              <a:solidFill>
                <a:schemeClr val="bg1"/>
              </a:solidFill>
              <a:latin typeface="Open Sans Light"/>
            </a:endParaRPr>
          </a:p>
        </p:txBody>
      </p:sp>
      <p:sp>
        <p:nvSpPr>
          <p:cNvPr id="3" name="Content Placeholder 2"/>
          <p:cNvSpPr>
            <a:spLocks noGrp="1"/>
          </p:cNvSpPr>
          <p:nvPr>
            <p:ph idx="1"/>
          </p:nvPr>
        </p:nvSpPr>
        <p:spPr>
          <a:xfrm>
            <a:off x="8798858" y="1592775"/>
            <a:ext cx="3288040" cy="4351338"/>
          </a:xfrm>
          <a:solidFill>
            <a:schemeClr val="tx1">
              <a:lumMod val="75000"/>
              <a:lumOff val="25000"/>
              <a:alpha val="59000"/>
            </a:schemeClr>
          </a:solidFill>
        </p:spPr>
        <p:txBody>
          <a:bodyPr/>
          <a:lstStyle/>
          <a:p>
            <a:r>
              <a:rPr lang="en-US" dirty="0" smtClean="0">
                <a:solidFill>
                  <a:schemeClr val="bg1"/>
                </a:solidFill>
              </a:rPr>
              <a:t>Aesthetic Value</a:t>
            </a:r>
          </a:p>
          <a:p>
            <a:r>
              <a:rPr lang="en-US" dirty="0" smtClean="0">
                <a:solidFill>
                  <a:schemeClr val="bg1"/>
                </a:solidFill>
              </a:rPr>
              <a:t>Recreation</a:t>
            </a:r>
          </a:p>
          <a:p>
            <a:r>
              <a:rPr lang="en-US" dirty="0" err="1" smtClean="0">
                <a:solidFill>
                  <a:schemeClr val="bg1"/>
                </a:solidFill>
              </a:rPr>
              <a:t>Stormwater</a:t>
            </a:r>
            <a:r>
              <a:rPr lang="en-US" dirty="0" smtClean="0">
                <a:solidFill>
                  <a:schemeClr val="bg1"/>
                </a:solidFill>
              </a:rPr>
              <a:t> Capture and Storage </a:t>
            </a:r>
          </a:p>
          <a:p>
            <a:r>
              <a:rPr lang="en-US" dirty="0" smtClean="0">
                <a:solidFill>
                  <a:schemeClr val="bg1"/>
                </a:solidFill>
              </a:rPr>
              <a:t>Water Filtration</a:t>
            </a:r>
          </a:p>
          <a:p>
            <a:r>
              <a:rPr lang="en-US" dirty="0" smtClean="0">
                <a:solidFill>
                  <a:schemeClr val="bg1"/>
                </a:solidFill>
              </a:rPr>
              <a:t>Air Quality Improvements </a:t>
            </a:r>
          </a:p>
          <a:p>
            <a:r>
              <a:rPr lang="en-US" dirty="0" smtClean="0">
                <a:solidFill>
                  <a:schemeClr val="bg1"/>
                </a:solidFill>
              </a:rPr>
              <a:t>Habitat </a:t>
            </a:r>
            <a:endParaRPr lang="en-US" dirty="0">
              <a:solidFill>
                <a:schemeClr val="bg1"/>
              </a:solidFill>
            </a:endParaRPr>
          </a:p>
        </p:txBody>
      </p:sp>
      <p:cxnSp>
        <p:nvCxnSpPr>
          <p:cNvPr id="8" name="Straight Arrow Connector 7"/>
          <p:cNvCxnSpPr/>
          <p:nvPr/>
        </p:nvCxnSpPr>
        <p:spPr>
          <a:xfrm flipH="1" flipV="1">
            <a:off x="3460376" y="1586754"/>
            <a:ext cx="5338482" cy="19234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827930" y="2331267"/>
            <a:ext cx="4970927" cy="285929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709647" y="2912317"/>
            <a:ext cx="1089210" cy="5166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386920" y="4069579"/>
            <a:ext cx="144555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6239435" y="4237119"/>
            <a:ext cx="2593039" cy="37975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739154" y="5514216"/>
            <a:ext cx="7059704" cy="15434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43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97" y="1"/>
            <a:ext cx="12216997" cy="6858000"/>
          </a:xfrm>
          <a:prstGeom prst="rect">
            <a:avLst/>
          </a:prstGeom>
        </p:spPr>
      </p:pic>
      <p:sp>
        <p:nvSpPr>
          <p:cNvPr id="5" name="TextBox 4"/>
          <p:cNvSpPr txBox="1"/>
          <p:nvPr/>
        </p:nvSpPr>
        <p:spPr>
          <a:xfrm>
            <a:off x="0" y="6550223"/>
            <a:ext cx="2548326" cy="307777"/>
          </a:xfrm>
          <a:prstGeom prst="rect">
            <a:avLst/>
          </a:prstGeom>
          <a:solidFill>
            <a:srgbClr val="FFFFFF">
              <a:alpha val="34902"/>
            </a:srgbClr>
          </a:solidFill>
        </p:spPr>
        <p:txBody>
          <a:bodyPr wrap="none" rtlCol="0">
            <a:spAutoFit/>
          </a:bodyPr>
          <a:lstStyle/>
          <a:p>
            <a:r>
              <a:rPr lang="en-US" sz="1400" dirty="0" err="1">
                <a:solidFill>
                  <a:srgbClr val="122A12"/>
                </a:solidFill>
                <a:latin typeface="Open Sans" charset="0"/>
                <a:ea typeface="Open Sans" charset="0"/>
                <a:cs typeface="Open Sans" charset="0"/>
              </a:rPr>
              <a:t>Waggonner</a:t>
            </a:r>
            <a:r>
              <a:rPr lang="en-US" sz="1400" dirty="0">
                <a:solidFill>
                  <a:srgbClr val="122A12"/>
                </a:solidFill>
                <a:latin typeface="Open Sans" charset="0"/>
                <a:ea typeface="Open Sans" charset="0"/>
                <a:cs typeface="Open Sans" charset="0"/>
              </a:rPr>
              <a:t> &amp; Ball Architects</a:t>
            </a:r>
          </a:p>
        </p:txBody>
      </p:sp>
      <p:sp>
        <p:nvSpPr>
          <p:cNvPr id="6" name="Rectangle 5">
            <a:extLst>
              <a:ext uri="{FF2B5EF4-FFF2-40B4-BE49-F238E27FC236}">
                <a16:creationId xmlns:a16="http://schemas.microsoft.com/office/drawing/2014/main" id="{CE5C3519-B82E-494F-8110-AB9CE64E2318}"/>
              </a:ext>
            </a:extLst>
          </p:cNvPr>
          <p:cNvSpPr/>
          <p:nvPr/>
        </p:nvSpPr>
        <p:spPr>
          <a:xfrm>
            <a:off x="-24997" y="3134755"/>
            <a:ext cx="8396265" cy="2662542"/>
          </a:xfrm>
          <a:prstGeom prst="rect">
            <a:avLst/>
          </a:prstGeom>
          <a:solidFill>
            <a:srgbClr val="122A1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9" name="TextBox 8">
            <a:extLst>
              <a:ext uri="{FF2B5EF4-FFF2-40B4-BE49-F238E27FC236}">
                <a16:creationId xmlns:a16="http://schemas.microsoft.com/office/drawing/2014/main" id="{D104C08C-CD74-EC40-BABF-F0A4BBEF4740}"/>
              </a:ext>
            </a:extLst>
          </p:cNvPr>
          <p:cNvSpPr txBox="1"/>
          <p:nvPr/>
        </p:nvSpPr>
        <p:spPr>
          <a:xfrm>
            <a:off x="192351" y="3087736"/>
            <a:ext cx="7961567" cy="1785104"/>
          </a:xfrm>
          <a:prstGeom prst="rect">
            <a:avLst/>
          </a:prstGeom>
          <a:noFill/>
        </p:spPr>
        <p:txBody>
          <a:bodyPr wrap="square" rtlCol="0">
            <a:spAutoFit/>
          </a:bodyPr>
          <a:lstStyle/>
          <a:p>
            <a:r>
              <a:rPr lang="en-US" sz="5500" dirty="0" smtClean="0">
                <a:solidFill>
                  <a:schemeClr val="bg1"/>
                </a:solidFill>
                <a:latin typeface="Open Sans Light" charset="0"/>
                <a:ea typeface="Open Sans Light" charset="0"/>
                <a:cs typeface="Open Sans Light" charset="0"/>
              </a:rPr>
              <a:t>Holistic Benefit Cost Framework</a:t>
            </a:r>
            <a:endParaRPr lang="en-US" sz="5500" dirty="0">
              <a:solidFill>
                <a:schemeClr val="bg1"/>
              </a:solidFill>
              <a:latin typeface="Open Sans Light" charset="0"/>
              <a:ea typeface="Open Sans Light" charset="0"/>
              <a:cs typeface="Open Sans Light" charset="0"/>
            </a:endParaRPr>
          </a:p>
        </p:txBody>
      </p:sp>
      <p:sp>
        <p:nvSpPr>
          <p:cNvPr id="10" name="Rectangle 9">
            <a:extLst>
              <a:ext uri="{FF2B5EF4-FFF2-40B4-BE49-F238E27FC236}">
                <a16:creationId xmlns:a16="http://schemas.microsoft.com/office/drawing/2014/main" id="{A0F1B6B4-B092-9B43-983E-F177347337AD}"/>
              </a:ext>
            </a:extLst>
          </p:cNvPr>
          <p:cNvSpPr/>
          <p:nvPr/>
        </p:nvSpPr>
        <p:spPr>
          <a:xfrm>
            <a:off x="253094" y="4872840"/>
            <a:ext cx="7750840" cy="646331"/>
          </a:xfrm>
          <a:prstGeom prst="rect">
            <a:avLst/>
          </a:prstGeom>
        </p:spPr>
        <p:txBody>
          <a:bodyPr wrap="none">
            <a:spAutoFit/>
          </a:bodyPr>
          <a:lstStyle/>
          <a:p>
            <a:r>
              <a:rPr lang="en-US" sz="3600" dirty="0" smtClean="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t>Mirabeau Gardens, New Orleans, LA</a:t>
            </a:r>
            <a:endParaRPr lang="en-US" sz="3600"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2247017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BB9F68-F428-F541-8065-888EB7523E16}"/>
              </a:ext>
            </a:extLst>
          </p:cNvPr>
          <p:cNvSpPr/>
          <p:nvPr/>
        </p:nvSpPr>
        <p:spPr>
          <a:xfrm>
            <a:off x="0" y="-1"/>
            <a:ext cx="12192000" cy="6858001"/>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GQAn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V+MHj5Ph7oNpqr6W2pC4uhb+Ws/lbcozZztOfu4x715f/wANOW//AEJkv/gxH/xutf8AbF/5ELSP+wqv/oqSvFvgrY2V9q3iFb6zt7pYfDt7NGs0YcI6qu1hnoR2PUVtGMeW7Oec5c/Kmepf8NOW/wD0Jkv/AIMR/wDG6P8Ahpy3/wChMl/8GI/+N1zM/wANfANnZXpvdY8RC407SbbVroRxxMpikHKJnGWz3PAz3qpdfDXwpp+seKHv9S1ltI0awtL+LyEjM7pN/AcjGRwM8etPlh2FzVO52P8Aw05b/wDQmS/+DEf/ABuj/hpy3/6EyX/wYj/43XNW/wAJdBXxdeWNxNrU2lbbR7a4Wa3g8sTg4ErScFxxhVGW9u+Re/D7w14f0zWdR8R6jq80FvrUmkWYsIkLb1Xd5kgbt7DFFoBzVO53n/DTlv8A9CZL/wCDEf8Axuj/AIact/8AoTJf/BiP/jdecfFzR/CGleH/AAnP4ftb6G7vdOS4kaULtlTJG58f8tMjtxitvU/ENo/wZ0zWpvC/hqK4vtTl0+5lg0qJXWFU+8hxw/8AtetPlj2Fzz7nWf8ADTlv/wBCZL/4MR/8bo/4act/+hMl/wDBiP8A43XOS/B3RbXU4vtWqX50/U9TtLXRpUKbp4pU3u546qMjgdRVWT4VeH9Tk0oeHdW1REl1yTR71r6JAdyKWMkYXthTgGlaA+ap3Ot/4act/wDoTJf/AAYj/wCN0f8ADTlv/wBCZL/4MR/8bry/4reEPDvhu2sbnQtX+0NLNLBcWkl5BcSxFDw5MJwAw7HkdK4CqUIMl1Jp7n0f/wANOW//AEJkv/gxH/xuo5PjpotrPb+K18DSNqF+JbdpG1LJRI9nAymADkZwB05zXzpWzqX/ACKWif8AXe7/AJxUeziL2su57t/w05b/APQmS/8AgxH/AMbo/wCGnLf/AKEyX/wYj/43XkHg3wSNa0C88RarrlpoWjWsy25uriNpDJMRnYqryeME1XTwJ4jvZ79vD+nz69YWchQ31lETFJgZyueTx2GSKOSA/aVD2f8A4act/wDoTJf/AAYj/wCN0f8ADTlv/wBCZL/4MR/8brw3TPB/ijUtLGqWOg309iZREJ1j+UuWC49/mIH1rX1L4a+JNK8daX4T1KBUuNRljWGaMkxsrY3EEgfdyc8dRRyQvYPaVLXPW/8Ahpy3/wChMl/8GI/+N0f8NOW//QmS/wDgxH/xuuGt/hTpurXd5NpPimK0sP7afR7D7VA0rzzKo6sgwATnBxjiuOh8C+K7q81S307RbrUBplw9vcy2yb0DoSCAf4umcDnFJRgxudRHtX/DTlv/ANCZL/4MR/8AG6P+GnLf/oTJf/BiP/jdeIad4K8XalpX9q2Hh3Ubmx8tpPPjiypVSQx98EHjrxUVr4T8TXWgPr9vod9LpaAlrpYiUwOCfUgdz0p8kBe0me6f8NOW/wD0Jkv/AIMR/wDG6P8Ahpy3/wChMl/8GI/+N1w138ITY6Lp9xqGoajBfXWly6hJEunF449i7hFuBzu6ZyMDNch408C+IvCNrp9zrVoI4b+FZI3UkhWIz5bZAw4HUc/WlywG51LHr1z+0Xpdzf2l9P4Ed7mzLm3kOpDMZddrY/d9xxVr/hpy3/6EyX/wYj/43XzhRVeziT7WXc+j/wDhpy3/AOhMl/8ABiP/AI3R/wANOW//AEJkv/gxH/xuvnCij2cQ9rPufR//AA05b/8AQmS/+DEf/G6P+GnLf/oTJf8AwYj/AON184UUeziHtZ9z6P8A+GnLf/oTJf8AwYj/AON0f8NOW/8A0Jkv/gxH/wAbr5woo9nEPaz7n0f/AMNOW/8A0Jkv/gxH/wAbo/4act/+hMl/8GI/+N184UUeziHtZ9z6P/4act/+hMl/8GI/+N0f8NOW/wD0Jkv/AIMR/wDG6+cKKPZxD2s+59H/APDTlv8A9CZL/wCDEf8Axuj/AIact/8AoTJf/BiP/jdfOFFHs4h7Wfc+j/8Ahpy3/wChMl/8GI/+N0f8NOW//QmS/wDgxH/xuvnCij2cQ9rPufR//DTlv/0Jkv8A4MR/8bo/4act/wDoTJf/AAYj/wCN184UUeziHtZ9z6bm/aOgj0e11H/hEJSLieaHZ/aA+Xy1jOc+X38z9Kp/8NOW/wD0Jkv/AIMR/wDG68Ivf+RN0r/r/vP/AEC2re+F/wAO7/x9HqrWOo21o+nojBZlJ81n3BVBHTlcfiKXJFIftJt2TPWf+GnLf/oTJf8AwYj/AON0f8NOW/8A0Jkv/gxH/wAbryjQvhvqmqeANX8YPeQ2kGnGQC3kQ75vLxvx6AFgPrWHd+EfFFposGtXOg6hFp85URXDRHa277vvz2z17UuSAe0qHuf/AA05b/8AQmS/+DEf/G6P+GnLf/oTJf8AwYj/AON15tYfCnV00KHUNfjv9Hnm1a2sI4JLXcXSX/loADkkH+GsJ/Afia4utU/sbRtR1Ky0+6lt3uUtyuTGSD8p5zjkgZIo5ID56h7N/wANOW//AEJkv/gxH/xuj/hpy3/6EyX/AMGI/wDjdeIWvgrxbdaMdZtvDuoS6cITP9oSLKeWCcsD36H8qd4f8LTa14V13XLW8iD6MkcstqUJeSJjguD0470+SAvaTPbf+GnLf/oTJf8AwYj/AON0f8NOW/8A0Jkv/gxH/wAbryG8+HevqdFt9Ogk1PUNT08ag1pbxHdbRMcKXJOOevanWfgDUm8O69eXsd1aappV3bWo094fmkaY4HOeO2PXNLkgHPUPXP8Ahpy3/wChMl/8GI/+N0f8NOW//QmS/wDgxH/xuvBpvDevQrO0mkXaiC8FjL+7yVuD0iwP4j6UviPwz4h8NtCuvaPd6cZwTF5yYD464PTI9OtPkgHtJn0If2joBoian/wiEuGumt/L/tAdkVs58v8A2sYqn/w05b/9CZL/AODEf/G68Jf/AJEeH/sKyf8AolKv+BfCQ8SQapf3erW+kaXpUKy3d3LG0m3c21QFXkkmj2cQ9rPuez/8NOW//QmS/wDgxH/xuj/hpy3/AOhMl/8ABiP/AI3Xnsnwlaym1f8AtrxVY6da6dNDGLn7LJKs4lTejALyOPWqGn/DO+1LwhNr+nanDdPmVrW1jgfdcxxzLEWDdASzDCnnFLlgPnqHqP8Aw05b/wDQmS/+DEf/ABuj/hpy3/6EyX/wYj/43XhPjHRYvD2tPpK6jFfXECKLtoR8kU2PmjB/i29CfXNdHrfw8h0PRFm1nxXplnrL2QvU0lkcyFCMhS4+UOR0FHJAXPPuep/8NOW//QmS/wDgxH/xuj/hpy3/AOhMl/8ABiP/AI3Xh9/4M8WWGlwape+HtQt7K4ZVimeIhWLfd9xntnFWm+HvjSG5sobzw5qNqLy6W1ieWEgGQnGP0J98cU+SAe0mezf8NOW//QmS/wDgxH/xuj/hpy3/AOhMl/8ABiP/AI3Xnnj/AOF8XhmDU/s2o6ld3FjJbRCN9OKrM8zEZVgSMccdycis3VPhrruk+CBrmqWd9Z6jJqcdjBp7wfNKrpuDgg5JzxjFJRgxuVRHqv8Aw05b/wDQmS/+DEf/ABuj/hpy3/6EyX/wYj/43XiV54H8YWep22mXPhzUY726Vnt4TF80gUZbbjrgdR1pl14L8WWur2mkXHh3UY7+8TfbW5hO+Re5H07+nenyQF7SZ7h/w05b/wDQmS/+DEf/ABuj/hpy3/6EyX/wYj/43Xitv4C8aXGpXemw+GdSe7swpuIhFzGGGVyenI6Y60zwN4VuvFPioeHlnWwuPLmdmmjJ2GNSxUrwc8Yo5IB7SZ7b/wANOW//AEJkv/gxH/xuj/hpy3/6EyX/AMGI/wDjdeIQ+C/Fk2jNrUPh7UJNOWHzzcrFlPL5+bPccGruq/DrxZp+i6NqsmmSTQ6wB9mSFWZwzH5FYY4LDkYzxRyQDnqHsX/DTlv/ANCZL/4MR/8AG6P+GnLf/oTJf/BiP/jdeJXHgfxhb6vHpE3hzUVv5IWmjg8rLOi9WGOuPaku/BHi601S10u58O38V7dhzbwmP5pQn3sfTvRyQD2lQ9u/4act/wDoTJf/AAYj/wCN0f8ADTlv/wBCZL/4MR/8brw5/BviiPRE12bQb+PSm2n7UYvkCk4DeuPfpUvxH8Np4S8XXWhR3bXawJGwlZNpO9A3TJ6ZxRyQD2kz2z/hpy3/AOhMl/8ABiP/AI3R/wANOW//AEJkv/gxH/xuvnCin7OIvaz7n0f/AMNOW/8A0Jkv/gxH/wAbo/4act/+hMl/8GI/+N184UUeziHtZ9z7V+DfxKj+I0Gpypoz6b9geNSGuBLv3hj/AHRjG39a9Ar57/Yw/wCPDxR/12tv/QZK+hK55q0rI6abbimzxD9sX/kQtI/7Cq/+ipK+atC1rU9DmuZtLujbvdW0lrMQituicYZeQcZx1HNfUH7WOnXWpeCNKhtVVnXUwx3NjjypB/Wvmr/hFdY/55Q/9/RXVRpTlC6RwYnFUadTllNJ+pJdeM/Et0Lzz9SL/bbGPT7j90g326fdTgcYx1HPvXQ+GvinrmlR69dTSPcatqNnbWtvdbIwsKwnjcm3DDacdK5r/hFdY/55Q/8Af0Uf8IrrH/PKH/v6K1+r1P5TBY/D/wDPxfealt8TPG0Go3+oLrbNcX7I85kgjcbkGEKqykKVHTAFM0/4j+NLCXUpLbWmVtSmM91ugjYNKRguoK4Vsd1xWd/wiusf88of+/oo/wCEV1j/AJ5Q/wDf0UfVp/yh/aFD/n4vvE1XxVruqeH7HQdQvvPsLA5tkaJNydeN+NxHJ4JqrNrWpzeHoPD8l1u023uGuYoNi/LIwwWzjJ47ZxVv/hFdY/55Q/8Af0Uf8IrrH/PKH/v6Kf1ep/KH1/D/APPxfedUvxL23XgUfYrl7Pwsqs8bzAtcSZ5IOOBgADNZXin4keLNd1a3vZNWmiWyumuLFY1RDCxPBJUDc2OMnP61lf8ACK6x/wA8of8Av6KP+EV1j/nlD/39FL6tP+Vh/aGH/wCfi+8XxZ4t13xQYDrVzDN5JZk8q2jh+ZsbmOxRknA5NYVbn/CK6x/zyh/7+ij/AIRXWP8AnlD/AN/RTWHqfyieOw7/AOXi+8w62dS/5FLRP+u93/OKn/8ACK6x/wA8of8Av6K6zSPhv4r8TeGbKHSba1kexnn8/wAy5VMeZsK4z14U1M6c4K8lZGlLE0asuWEk36kPg/xF4Xuvh1deCPFc+oWMQ1AahaXlpCJSG27SjKSOMZ/P2rqPDnjrwJp1loECah4gtYvDF9cT2sSwKTqKSHI8whgFOeOc8fWsL/hRfxE/58NP/wDA5KP+FF/ET/nw0/8A8DkrBuPc6kpLoW/+E78O3Xw81DT9UkuLm/eSebT7RbPYbGWSUvlbgMMpjqpXr7Vvy+KfDd5r+t/EvTtTuGubHRkgt7S6UI0V3IoiXyxklsAMSQOM1yv/AAov4if8+Gn/APgclJ/wor4iZz9g0/8A8Dkpe73K9/safwo+ImjeG/BUOk3ms6xpt5HrBvpGs7RZhcRbQDExY8ZI5Na+jfFbwv8AZLhUj/sGWHWJ9QtCdLW8G2T0G9dj9eeRzXLf8KL+In/Php//AIHJR/wov4if8+Gn/wDgclN8j6iXOlaxr+G/ifpFhN4MNxc6gsWlyanJqSRxYVzcM5jwoOG+9+FS2/xM0P8A4QSztYbo6fqlnpU2ntEdJWczBs42y7xsU8ZGDWH/AMKL+In/AD4af/4HJR/wov4if8+Gn/8AgclL3O47z7GhbfEbQ1udNeWa/ZLfwY+jSAxk/wClMMZHPK/7Vc58SfEej+I/D/hh7S8vzqNhp8dldW00f7tSgP7wNnkkn06Vp/8ACi/iJ/z4af8A+ByUf8KL+In/AD4af/4HJTvHuTafY8yor03/AIUX8RP+fDT/APwOSj/hRfxE/wCfDT//AAOSq549yeSXY8yor03/AIUX8RP+fDT/APwOSj/hRfxE/wCfDT//AAOSjnj3Dkl2PMqK9N/4UX8RP+fDT/8AwOSj/hRfxE/58NP/APA5KOePcOSXY8yor03/AIUX8RP+fDT/APwOSj/hRfxE/wCfDT//AAOSjnj3Dkl2PMqK9N/4UX8RP+fDT/8AwOSj/hRfxE/58NP/APA5KOePcOSXY8yor03/AIUX8RP+fDT/APwOSj/hRfxE/wCfDT//AAOSjnj3Dkl2PMqK9N/4UX8RP+fDT/8AwOSj/hRfxE/58NP/APA5KOePcOSXY8yor03/AIUX8RP+fDT/APwOSj/hRfxE/wCfDT//AAOSjnj3Dkl2PMqK9N/4UX8RP+fDT/8AwOSj/hRfxE/58NP/APA5KOePcOSXY4q9/wCRN0r/AK/7z/0C2ro/hr4zt/CfhzxFEGmXUruSylsti5XdDPvYMe3FdFc/Bbx9J4csLFbGx86G6uZXH21MBXWELz/wBqz/APhRfxE/58NP/wDA5KXNHuPllfY6Hxd8VPDWo/27ZaXbXNtplxoz29pF5OA11LN5srMM8Anv7VZ1z4t6DPBFqGnyFJpRZi605tJXe/kuhINxv5Awdvy9a5X/AIUX8RP+fDT/APwOSj/hRfxE/wCfDT//AAOSpSh3LvPsdTqXxI8Fxzb7PU9dvvP8T22syi5t8LBGrZaNPm7AfjSeCviP4C0rUbvVrlLuO9fWLy6LNZGZpIZS2zYd4ERAI3YBJxXL/wDCi/iJ/wA+Gn/+ByUf8KL+In/Php//AIHJRaHcLzvsaui/EvRbOTw1HJcagLXT9IvbW6iVDtMspbYQucEcjntXHfCTxNp/hnxPLJrUcsujX9nLZX8ca7maJ17DvyBW5/wov4if8+Gn/wDgclH/AAov4if8+Gn/APgclNcvcTU9NC5a+OfCuofEfXtY1mGZNPms1tdJL2xmSBY8BPMhDLu4GcE4BNaniP4peGbq91u5s0vX+1XWlzQK0ATcLbHmA8nb04rn/wDhRfxE/wCfDT//AAOSj/hRfxE/58NP/wDA5KPd7h7/AGOovviV4H0+8e90h9Vv5bjxLFrVxHPbLGqrtZWRTnkjORnqa5T4v+MNK8QadbWGjagLi1W9lvPJGki08ouO7b23scnJwPWn/wDCi/iJ/wA+Gn/+ByUf8KL+In/Php//AIHJSXIuoPnfQ4t/+RHh/wCwrJ/6JSt34TeIrfw/qN8134gu9IguIVRhFp6XiTgHJVkfgex9a6hvgt4+PhiPT/sNj5637zkfbUxsMaqOfqDWd/wov4if8+Gn/wDgclVzR7k8sk9jpbL4paNc+O77xLN4j8QaPbC5hKafb2qSJewxIFAk5AVic57AGsDQviTbaPLrurWc18kl/qTPZaUrEW9pE7bnmx90ybflUY4JJ9Kh/wCFF/ET/nw0/wD8Dko/4UX8RP8Anw0//wADkpe53KfP2M/4yeI/DfiLUbGbw7b7fKWbzpfsa2+VaTdHGVX72xeNx61q+NvEngPxXLD4qu7jWLfX47OKN9PSBTBJNGMK3mE8IcDIxmov+FF/ET/nw0//AMDko/4UX8RP+fDT/wDwOShONtxNTb2Og8SfEnwpMmvajYXesXV34ge08yyuIQsVisTKWKncdx+XjAFUvEPxL0nUJPEpW61J1vtdsr6y3qfkhiI3jr8pwOAOtZn/AAov4if8+Gn/APgclH/Ci/iJ/wA+Gn/+ByUvc7j9/sbJ+KGgx614i1BVvblb3xDY6jaxvH1hhYFgcn5T1wK0Lj4neD9Nkgk0+81vVz/wko1iQXcIURxsrBkTJP3cg9smuW/4UX8RP+fDT/8AwOSj/hRfxE/58NP/APA5KLQ7/wBf0g9/t/X9M6d/if4dtfFmj3kGpS3Gm2k15cGODRxbNC0sZC/xnexJ5PHrWf4Y+Jmh2thoFpqk2pvJDp+oWN7dKm6SD7Q4KSIScsRj8M1kf8KL+In/AD4af/4HJR/wov4if8+Gn/8AgclFodx3n2N3wl498I6Jo95oEer38qR3sN5aanf6WLpnZEAI8veCpBHynJwK5bwV4y0/Tfi5eeLNVknltZzdkvHAA7GRWCnYDgZyMjPFXP8AhRfxE/58NP8A/A5KP+FF/ET/AJ8NP/8AA5Kfu9xe/poaOh/EjR7KPw7by3GoC3sPD11p9zEqHaZ5M7SBnBHTmpPCfxG8OaZYeB7q8m1OS90ATW9zaiLcjxybv3qsTyVBGBj1HFZX/Ci/iJ/z4af/AOByUf8ACi/iJ/z4af8A+ByUe53/AK/ph7/b+v6R0B+Juh2fiGzmt9UlnsrTT76KA22kC08mWYDaAA7E8jJPHPNZXg74mWGm/Di60/VBd3HiO0W5TSLlsuEW4UB9zE5GDk1U/wCFF/ET/nw0/wD8Dko/4UX8RP8Anw0//wADkpe5bcPfvextQ+PPA9n8ObjSbGO6iv7rR47OVGsyzmdSCzNMXOUPZQAB+lcJ8Wtf0/xP46vNZ0zzfss0cKr5qbWysaqePqDXQ/8ACi/iJ/z4af8A+ByUf8KL+In/AD4af/4HJTXLe9xNTatY8yor03/hRfxE/wCfDT//AAOSj/hRfxE/58NP/wDA5Krnj3J5JdjzKivTf+FF/ET/AJ8NP/8AA5KP+FF/ET/nw0//AMDko549w5Jdj0T9jD/jw8Uf9drb/wBBkr6Erx/9mnwT4g8F22uxa/BBE13JC0PlTiTIUODnHTqK9grnm7yOumrRR5r+0J/yK1h/1/D/ANFvXmPgCytb7WZ47q2t7hY7KaVEncrHvVcgsQRgfjXp37Qn/IrWH/X8P/Rb143peoXGnSTSW+zM0DwPuGflcYOPevbwSbw1lvqfG5vKMMw5pLRWOmOirqMflrb6VZtLqkFrusy0qpvQn5W3kEdyPXvVO78NWiNaNZ6pLdxS3j2cpW0besiAE7VBJYHPHSszStbvdNt4obbytkd2l2u5c/vEGB36e1Taf4k1KxeF4PJzFdvdjcmcu67WB9sV0clRPRnB7XDyS5o6/wDB+Rs3HguO3uf9I1Ga3tf7Pe9LzWuJVCOFKlAx5545qrJ4XtYZri4m1VxpcNpDdCdbfMjrKcIuzOAcg55xxVS68UX80JgS3sreD7I9mI4YiFWN2DHHPXI60lt4mv4m2yQ2lxCbSO0eCaLcjxocrkZ6g9xSUa1tWVKeEvpH8/8APa/zLo0O1uLLSkt5vMiuLi5RZ7e0dppAmMZXPPt0x3NW5vDkWkR61FMPtH/EoS6t2mhCSRlpFHIydrDkcGsm38ValBLC0cNmEiM+IhDhCsow64B6Y4GOlMvfE2oXSyp5NpDHJZrZeXFFtVYg24Ac9cjrRyVb76f8EFVwyTdtf+Bb8zFooorpPOCiiigAr1v4Df8AII1X/r5T/wBArySvW/gN/wAgjVf+vlP/AECuLMP4D+X5nr5F/vsfn+R0/i3xn4f8LT2lrqtxctd3gY29paWktzPIq43MI4lZtoyMtjAyK1tG1Kz1fS7XU9PmMtrdRiSFihQsp/2WAIPsRkV5/wCJ5L/wz8ZI/F02havq2k3ugrpvm6Zatcy2kyTtJ80a/NtcOBuA6oM9q4T4mr4k8QeLYdTsPBGrWF4k+lzWVydNlluTH5ymbdMsnl24RdwZMEtnn2+eXQ+8eh9Dd+ozWRaeJNIuLmG1+0Pb3E9zPawQ3MTRPM8P+s2BgNygDIYcEcgmvBhYPqfxD8QHStA12fxHB4+ia31dEkNrbWaGFp0MmdiDZvBTGWLr17aD+E5P+Er8Pa54h8J6lqMNt4v1rey2jzPFBK7G2k2jkRb8EN0HXpQv6/ATZ77PKkMMsr/diQuwHXAGawE8Z6D/AMK/Tx1NPNb6I1kt6ZJIiXSIgEEouTnkcDNePaBp/iKf4uw6kPCl7pAaTV4dQMWnzqjxsrCAyXLOVn3lQyhVAXOBjpXRaloWtP8AsjHw8ul3x1f/AIRuOD7EkJM/mALlAnXdx0o6XGviseleGfEOn+IYJptPi1GJYnCMLywltWJIzwJFUsPcVrZHqPzrxTxVba1rngW1sPCR8cy+JE1iJ9M1LXrZ4GsZApLSuTGoMGwMpBByXA61yN7aaX/anhTTPEHgvxTexx+DrsTaWsUs86XouFVpZFUgvlyxWTkfOrcdQCPpo9QO56e9H5V8x6h4R8ZzzWVr4s/twXJ8PaZBY31ppUmoSWlzGp8/bJHIohl37SWYYYDrgYrqPFngzULrX/GviVNJ1ObWINd0mTRblDJkRKtsJmiUHG3/AFgcgc4IPSnYLnsPiPXLHQbS3ub/AMzZcXkFmnlruPmTSCNM89NxGTUdn4j0i5e0jNw9tNeXE1vbQ3ULQyTPFnftVgCQApIPQjkV4h4g8O3dx45ne98IeIb3xCPG9teQ6tHDI1qumLLGV/eA7diqCCmMhgWx3qYeE5PtHgnV/EfhPUtSFj4l1b7SBaPNLFDLLMbdyo58vcUYN0GQelJf1+APf+vM+gKTI9R7814jp48RR+ItJ8OSeHfEPmWnjq51G4vvszfZPschmZGEvRgfMUYHQg5xxWKvgbV9P+COjvaaPqKandazHceJImgkuLm4tUmmwrQ7gzoMxny1Iyo79CLYL6n0RkYzkYPQ5pa+cNc8NXln4M0yfT7DXtbltb++ubDR7rw7OlpIJBGBAY9++3AIJjkY4Xc/GK+i7UubWEyR+U5jXcmc7TjkZ74oGSUUUUAFFFFABRRRQAUUUUAFFFFABRRRQAUUVz/iay8W3Gp6fP4f8Qafp1jCc3ttcab9oe5GQcI/mL5fGR0PXNAGF4U+LHhTxN401Dw3pU8sq2kJkiv/AC3FtcshPnKjlQp8vAyc4546Vb0L4oeBNc0PXdc0rX4rrTNCcpqF0kT+XGQM5U4+cY7rnNeQfBddWsfibPpngrTfFtl4Htfta6/o+tRRtDY3ZG9YrZgSWYlgSo4wwznNaHwt13V9D1T4natF8NfF0aX1wNT0qzm0hoBOiRJGsI7B89FAPAJ7UdPkHU9W+HvxE8JePkvj4Y1KS5k091S7hmtpIJYiwJXKSAHBwcH2qW38feEbjx/J4Dt9Zin8RRQNPLaRozeUq4yGYDarYIO0nPPSvGPhX4nk8F+HvF/xA8a+FvFcfifV7u3m1BJ9MNrHMzyeVDa2u8/PsDZPc81ua1eXyftOaLq1p4G8TiwttNuNPub6PSG+ztcTshWQyDhkAGGftj2p9ULuemf8J34V/wCFgjwCNVVvEf2Y3RtFjY7Y8ZyXxtBxzgnOKTwX4+8JeM77VbPwvrEWpvpUixXbxI3lqzZxtcjDjg8qSOK8P8F+Avib4d+PHh3V9Y0zRr8XDalcapq9s0zhxMUyJCVAVwqosadMKa1fhx4hbw78QviX4m1HwV4m0PQrq2ivbWW70o2sKx2tuQ6EnCqSRhR3pLbUb3PTvHfxQ8EeCNTh03xHq7211JD9oKRWss3lRbtvmSFFIjTdxlsVX1v4vfD3RvFdv4Z1HXvK1C4eKNCLaVoQ0qho1MoXYCykEZPQivHPiGfEerap4n1/T/AviK/tvH/gu0tNMWG1EhtJz1juCDiPhg2TxxVjxpH4iu/FHg/wRr3grxVc+E/C0VlPcXOl6W9wup3scSBRvGAsKHOTkk4PtTXmDPYG+KvgRfGv/CHnWj/av2r7F/x7S+R9pxnyfO2+X5mP4c5rtq+Y9d8D6xffFa10fw1D4yi0r/hM08RammoabHHp0LqdzyxXGN8hbgKgOOTkcV9OHqaS2B7hRRWdrFxqcLwLY2EdxA5P2mU3HlvAmPvKu07z144oAvRTQzPKkUqSNE/lyqrAlGwDtPocEHHoRT68C8C/2LB4M8YaVJcG80uOyRpvENmLu2kvpsuvlzhvm88EKHKHkNghelJ4w1Lw/qnww8C6bM9wmrXljbxQam6zqumeUI/PmO0f60FdqjGST6ZNAHv1FeVfGW+0DWdNiZdasg+jX0gktbuxuJ4bmb7PuWFhEVOcSIwIJ54xkYpk+jW/iPxl4Ilbw6dL1GK0h1nVpAXBgEaBYbXdwOZDyOu2I560AesUV4T8GdebRLu8u/EkcHmG0aXWdQazuEuLe6N1sW3lZiwkLFsrsAwFGBgiqQ0m8/4TbW7OPVovINlrH9saxbrdPKiSkeQs6FQu6MnCLGxOEJGAeQD6Dor5/sZdP/srS7LV9Ptz4KtPEDx3l5YWtzFbX6/YyY5HjYs+0S4UnJUsq16p8IE1CP4Z6Cmpi5FwLbgXOfNEe5vLD553bNmc8+vNAHWUUVFdpJJaTRxSNFI0bKjqASpI4IB4yPegCWivnrTvFvizTvAmiwf8JPqiXMeizyLNLpXny3WpxuqiyfKdvwZtx+b5a9/sXmksreS5jEU7RK0qD+FyBkfgc0ATUUVS1ibU4LZH0rT4L6cyANHLc+QAvc7trZPtigCys0LXD26yoZo1V3jDDcqtnaSOoB2tj1wfSpK8W8Ftpdr8R/Ett5/9pQXMV7LqWsRpc295pw3hhbTMflYAMfLZMMFXIGDk5NxeaPP+zJdwLf6iJLOa6jtUSS4WVpfPkaFW/jf5CrAHIPGaA62Pf6K4jxjr3hTUfCWqLcWw177Dp8WofYVikJk37hBjAHLOpGOo6nArzbxx4fXwv4H8KaOhjuPEVmYLho1S5a5ldrlZJEtHXKIc7l+YHCYzgc0dQ6H0BRXh+lrNpPxknv8A7dbXFtaTanea1qCNceZHalcxwzqy+WNjYCBCxIUkAc5v6rdeIL74zeG9dk0jVX0LzZINOkglUQNbPZu7zum4MGLFcBlyBGAOWxQB7DRXgHh290HSo/H97f6e2q+GDb2UqQ6ZBdJFLIHcCEpJ8xnYlDI2duMbgMHPpfwRgW2+GumwrfJd4aZj5bOyQFpWbyELgMVjDBAT1C0Ad7p/33+lXapaf99/pV2gDzX9oT/kVrD/AK/h/wCi3rw8nHXivcP2hP8AkVrD/r+H/ot683+G2xdcupHkSLy9PuHErRCQRkLw209cV72Bly4bm9T4nOKftcw5L72OXBz0pa7q2to9bt1Fxqb3sU+s21u8kcCwhlMZyQNuQR09KrSaDpN49k2lWl8Q2oS2csL3C7pAiht4YjCcZz1xiun266nnPBSavF3/AOH8r/mcdRXdz+GtBjIviJns/wCypb0xW92JPnSQJhZCoyDn04qtPoOi24u9UaG8lsItPt7tLUTAPumOMF8fdGDzjuKFiIsbwNRdV/wN7/1qcbQATnAJx1wOldpDpdvfafpCxQXclq094/2eSZIjGiAHLSbeB6nnjoKs3GlWel2+tfYWzBdaFHcAeb5oUmVcgPgbhx1xQ662sCwUmr30/wCBc4KiiitziCiiigAr2D9n+Ey6RquGxi5Tt/sV4/Xs/wCzv/yB9W/6+U/9ArjzD+A/kevkX++x+f5Ho32Nv+eg/Kj7G3/PQflWF4w8cab4b1Wz0f8As/VdX1e8ieeKw0y286YRKQGkbJCquSBkkZJwM1P4V8aeH/EXh8a1aXn2aBZZIJ471fIlt5YziSORW+6y45Hpz05r50+8LtjodnYNctZQw27XU7XFwY0x5spABdvUkAc+1Wfsbf8APQflSz6npsFpFeT6haRW0pAjmeZVR89MMTg5p899ZQTxwT3lvFLIQI0eUBnJzgAHrnB/KgCP7G3/AD0H5UfY2/56D8qq6l4m0DTtG1HWLrVrQWOmRtJeypIH8kKMnIXJzx06mmWHiTT9Q1Czt7AS3VveWb3kV7FtMG1WUbS2chjvzjHY5xQBd+xt/wA9B+VVjodm2qrqphhN8kBt1uNnziIsGKZ9CQDj2q1bappt1bPc22oWk0CNseSOZWVW9CQcA8ihNT02SzlvU1C0a1iJEkwmUohHUFs4GKAE+xt/z0H5UfY2/wCeg/KpkurZ7QXiXELWxTeJg4KFfXd0x71FFqemzWa3kWoWklsx2rMsylCfQNnFACfY2/56D8qPsbf89B+VKdT00ad/aR1C0+xYz9p85fKxnGd2cdazfC3iix8QadqV/bRyxw2F/c2TlsHeYHKsy47HGRQBo/Y2/wCeg/Kj7G3/AD0H5Vy3hr4n+E9f+HN34+srq4j0ezWU3HnQlZYzHyVKddxGCB33LjrWr4a8YaDr3hfSvEcF4tpZ6pGHtVvSsMjZONpUn72e1AGp9jb/AJ6D8qPsbf8APQflUCa1b/2ze6bNDNb/AGSOFzcTbVhkMhYBUOclht5BA6jGara14u8NaPp1pqWoa1ZxWd3dR2sE4kDo8rttVQVz36noO+KAND7G3/PQflR9jb/noPyp7ahp63MFq19bCe4XdDEZV3SL6qM5I+lEeo6fJdizjvrV7kgsIVlUvgHBO3OeDwaAGfY2/wCeg/Kj7G3/AD0H5U6HUtPmnnghv7WSW3/16LMpaL/eGfl/GltdQsbppVtb22naHHmiOVWKZGRuweOOeaAGfY2/56D8qPsbf89B+VC6tpbWD6gupWTWaEhrgTqY1I9WzgVahljmiSaGRJI3AZHQ5DA9CCOtAFX7G3/PQflR9jb/AJ6D8quUUAU/sbf89B+VH2Nv+eg/KrlFAFP7G3/PQflR9jb/AJ6D8quUUAU/sbf89B+VH2Nv+eg/KrlFAFCPTY4i5jEaGRt7lUxub1PqeBzT/sbf89B+Vee+DPjFpXinxHqdvp2jau3h+2t5JLTWxZSm3vHhLCdEO3+HAxz83OBxzf8Ahx8WvDXjjxFf+HrGx1zTNVsrdbp7XVbBrZ3hY4Eigk5XkdcHnpQB1t1pFvdCL7VFBOIpFlj82INscdGGejDsetTfY2/56D8q5Txd8TNF8PeKovC8el69rermBbme30iwNwbWFm2rJKcgKCc+p46VQuvjH4VtPiHa+Cbyx1+1ury7Nla3s+mulnPOBzGkh+8eQMgY96AO6+xt/wA9B+VQ3mk297ayWt5FBc28gw8U0QdGHoQeDXF6D8ZPCur/ABCi8ELZa9Yajc+d9ilvtOeCC88rO/ymblgNp5IA4+lX/iZ8S9K8AFG1bQ/El7bm3e4kudO05p4YEX7xkcEBeOee1AHViyIGBIAPQCj7G3/PQflXBTfGvwRHJ4RhaTUjceLFgfT4RaHciTEiN5T91ASpxyScHAIFXNY+Kmi6f4+l8FpoviXUNQgaAXEtjprTW8HnDKF3B+UY5JI7GnYVzsfsbf8APQflR9jb/noPyq5RSGU/sbf89B+VH2Nv+eg/KrlFAFC305LdNlv5cK7mfCJtG5iSx47kkknuTUv2aXJPnnJ69aZDq2mTC9MV/bMLGXybs+YMQvtDbWPY4ZT+NWlmiaATrIhiK7g4YbdvXOfSgCjaaVDZiRbRYoBLI0snlpt3uxyzHHUk9TUv2Nsf6wflTzf2K2iXjXtsLZ8bZjKuxsnAw2cGpHubdLlLZ7iJZ5AWSMuAzAdSB1NAFO80qG8jSO7SK4SORZEWRNwV1OVYA9wQCD2NTfZZOP33TpxU0tzbwzRQy3EUcspIjRnAZyOuB3o+1W32o2v2iH7QF3mLeN4X1x1x70AQ/ZZM587n1xSfY2/56D8qntbm3uoRNa3EU8ZJAeNwy5HXkVLQBT+xt/z0H5UfY2/56D8quUUAVPssn/Pak+xt/wA9B+VXKKAKf2Nv+eg/Kj7G3/PQflVyigChFpqRPI8XlxvK++RlTBdsAZPqcADPoBUv2WTOfOOfXmiPUrCTULnT0vIWu7WNJZ4Q43Ro+7azDsDtb8qmtriC6gWe2mjmib7rxsGU/QigClDpUMNzPcwpFHPcFWmkVMNIQMAsepwOBmphaOBgS4H0qWS6tY4JJ5LmFIoiRI7OAqEdcntQ95aJ5O+6gXzziHMgHmHGfl9fwoAqXulQ3tpJZ3ixXFtKpSSKVNyOp6gg8EVKLNgMCQAegFWpZI4ozJLIsaDqzHAH40NJGrpG0iB3zsUnlsdcetAFb7LJkHzufWg2jscmXJ9xU1tc29yHNvcRTBGKP5bhtrDqDjofapaAILaAwsSWByPSp6KKAPNf2hP+RWsP+v4f+i3rxW1uri1Z2tpniaSNo3Kn7yMMEfQ17V+0J/yK1h/1/D/0W9eIKrMcKpJ9AM19Bl/8BHw2etrGtrsizaahfWkax211LEiTLOoU8CRejfUU+31XUrdo2gvpozHMZ0KtjbIRgt9SKqmORVLNG4AOCSp602u3lT6HkKc11NG817Wbxma51GeXdCYDk8eWTkp9MgcUlprmr2lwtxbahPHKkIgDA/8ALMdEx3FZ9FLkja1h+2qX5uZ39TRTXtZS5juF1K482N3dX3chn++fx70l3rerXbyvdahPK0sQhkLH70YOQv0zVAqwUMVIU9Djg06OKWRXaON3WNdzlVJCjpk+go5I72D2tR6czGUUUVRmFFFFABXs/wCzv/yB9W/6+U/9ArxivYP2f5jFpGq4XOblO/8AsVx5h/AfyPXyL/fY/P8AIv8Aiq31/wAPfF1PGth4bvvEGm3uhrpdxFYPF9otpI5nlR9sjKGRhIQcHIKjjmvMvEeg6jZaj4T1HxP4POpz6541vtWk0BHileOM2UgRG3MI3dRGHIzgngE19F/bG/55j86imkhmmhmmtIZJIGLQuygtGSCCVOODgkcdjXzqPvGfOh+HPimG00C4vvDd+dHCauo0ezhtLuTTRdXIkhUxzny+IsoShJUnA4zXc+G/h5Ja+N9L1S40FtQi0jwXa2Gmz6uY5JI7tJZDtYqSBJtKZdfU4Ner/bG/55j86Ptjf88x+dArHzj4c+H3i7VIfE0Wo+D000al4Km09oGsrS2tjf79yJGkTMWVSflkfnvkVr+IfBPibWtAs4/D/habQSPBV5prWsjQwbblp7ZjEfLYgeYscnzDjnnGa93+2N/zzH50fbG/55j86P6/P/MLf193+R4Dr3gXVte0rxfLoPw/m8MadqGkWGnrpLmCJ7uaO5DvJticoAsZ2biQW59BWz4l+HSW7eNbOx8M30GjXlzpVzYQ6NFbf66FTukEMhEbgMqb1YfMPWvZftjf88x+dH2xv+eY/OhjR521n4wb9ns2UnhbSX8RG0KtpItohbkeb/zy3eXu8v5tm7bv4zivP9I+HfiDUNMvbHUfDFwNLu/G2m6gbS6htoA9okUazO0MLeWoypyo5PcHJr6E+2N/zzH50fbG/wCeY/OhPW4mtLHiGpeBNU05fk8GnVPD1l43n1H+w7cQ7ZrWS1CpJHGzBCFmZm2EjnJxXY/BPw9qGh/DvVtOuvDx0FrjVNQuLXTvMR/JhlkZo1BQlehHfiu++2N/zzH50fbG/wCeY/OlbSw1o7ngPhL4Z+LrO88L6HNp4g8M6jZWF74kjaVSY7yyTAiwDyJSIN2Mj90c9aoeKfBfjeX4a6J4c/4Q0Xbr4fvbdpI7S0uLiK7eQ7I2eZwIoyMNvTLZA5GBX0b9sb/nmPzo+2N/zzH503qC0PC/EXw/8S6xPdxX2hyXdtdxeF451klQiUW00hug3zc7Qwz654zUnij4c3MWi+IYbPwVBe2EPjSz1ax02KKDEtqqWwn8pGIRdxWTKnbnB9a9w+2N/wA8x+dH2xv+eY/Oh6iSseD6z4B1a++Jep3d/oeuix1C/wBOvNMuNPt7FvsUUMcX7ppJG8yDY6PlY8qQxxkk1paJ8Ob2y1bTNcXw3FDq48eXuoXN4uzzvsMn2gKxfOShDR/J7jjNezfbG/55j86Ptjf88x+dH9f19wNHz34f8IeOJ/Gc2pXfhH+ynOjaxaXP2a1tbe3aSVlMKxsjmSUNt3bpO5PTJqS5+FGtWfhWGx8N+HYdOuZ/Af2C+ETpF9ouxNA5hkYHlmUTLvOQNx5r6A+2N/zzH50fbG/55j86VtP6/rqPqeIeL/C9/rGg6Hd+H/h1e+HbCw1pbi/0mO2smmuVFuY1mEJYwvsYgYY5IGRyBXpnwe0MeHfAdrpqwanbJ508ywagsKywh5WbbthJRF5yFU8AgV0f2xv+eY/Oj7Y3/PMfnVXFYuUVT+2N/wA8x+dH2xv+eY/OkMuUVT+2N/zzH50fbG/55j86ALlFU/tjf88x+dH2xv8AnmPzoAuVzninRfEWpatp15o/jC70W2tW3XNnFZwSreDIO1mkUsnAI+XHWtf7Y3/PMfnR9sb/AJ5j86APm/4TaX4o0/4oalqfgvwhrnhvw9py3keuaHdatHNaXN/sDxpark7cllJfhcHHGCKn+H2q+LPB8njb4ofEnwHq8PiG4smla4e6txapFGwEFjAEd3yxI+Yryf1+iReH/nmPzpsl0JF2yQo65Bw3IyKAPmP4reA/iDrfjrWPFGi+Gdfi1DxJpGmnTbix1n7MmkXcYAkW5AdfMCgnHyt3wATx0t1ZfEHW/j1pep+LvAesXugeHplg0SS1ubYQec2Fkv5t0gc8cqoXge/X3n7Y3/PMfnR9sb/nmPzoWgHg3hoeNLv46Xnjz4h+A9VtLPTkntdGuFurY2emWYVi87/vN7SOByQvAOMemj45u/F/xi+EHhex0nw1eaNZ+K7xP7ZZ7hSbPTlfcSSdpJkULgAdCc17O13uUq0KspGCCcgihbvaoVYlAAwAD0oWwdbnj37QOm+JZLvwNpfhHwHqerWOgataanJLazW6RrFCHTyFEkindjBHGMHrWJ8WPC/ivWviBHqngvwd4o0TxFc3dhJNr6a0sdibdFUussIkO4qCybdhyRkEg8++/bG/55j86Ptjf88x+dCBlwUVT+2N/wA8x+dH2xv+eY/OgC5WZrZ1gPb/ANmx2b22T9s81nEuzH/LLaMFuvXHap/tjf8APMfnR9sb/nmPzoA8J+H1naWnhXXtJtdDa70CJbeO31O48KO1086SurJcW683TREcyADknOSCa3vAmpWvh74QWnhfX/DOpajepp17djSItPZ5bq3juMKTBj935nmIREfugkfwmvV1utowsKqMk4HHJpPtC+aZvs6eYV2l++PTPpQB4B/wi6n4d6ffHSLkXX9o6hdPocvha6ntVkuY/wDUpDhCgQEBZThclzxng0zwtrdlqWnWGsaDf3XiKO60CS01UWzSR29vbxRi5BuACqBSs4KlgW8wcHNfQP2xv+eY/OkN4WBVolIPUE0AePfFK4t/GkXhnWfDekXd9Mbu1uYG/sGRnuIo7sHat30tlGxnJP3lI7GueudI8Vw3vjO3/wCEcu9TutQTWvtbf2UYZDG2fs3kXvWTchRfLXOAuMDHP0DHdCONY44URFACqvAAHYCnfbG/55j86B3PN/2dNL1DStN1+G+tZNsl9HJFeHS201Ln/R41O21YAx7Su0t/GcmvVKp/bG/55j86Ptjf88x+dNslKxcqK9iaezmgWSSMyRsodDhlyMZB7GoPtjf88x+dH2xv+eY/OkM+fdOPjjS/Aei6dDN47gkt9EnWHybJ5Jm1ZXULFMWQ/ucfdJxGwLZY4FfQ+nm5Nhbm8VVuTEvnBegfHzY9s5qL7Y3/ADzH50fbG/55j86ALlUNbOsC1T+xFsGuPMG4XjOE2d8bQTmn/bG/55j86Ptjf88x+dAHinh6Oz0vxj4uFt4Xu/EGlNFfzat5uhFb6OZ3SQWiy/8AL0kgbKrg7V25OMVv/B2807QvDsdrfadeaVe+JNXuJV0xNNmtktXaLzDFGrKp2IiDMgGC5OOor0tbraWKwqCxycdzSNcK0iyNboXTIVj1XPXBoA8e8KWum2/gTxXpa+HNTs7M+IJZ7KO88M3NyqxuVKSiB1DSjKsTjJB5NcZe+Cddl+H3h61g0u5XXH0j+zra1udEml+zkXjOlykoIWzcghyrfdUKAPlxX0t9sb/nmPzo+2N/zzH50A9TyP44f21488I39j4Y0x9W0vT5LuG/hWUxSXF3CoESoNp8xFcliB1eMDsaS+0fxpP8YvDXiXVPDYmtLd2t4GhvN62ds1m/m712ffaVuuedkajFetxXCxJsit0Rck4XgZJyf1p32xv+eY/OgdzzD4JabPZeOPFl5BpM1rpV7BZmCRtGfS1R080GEQt99lDAtKOuQO1et1T+2N/zzH50fbG/55j86BFyioLaczMQVAwPWp6APNf2hP8AkVrD/r+H/ot684+Gknk63eTGeW32abcN5sQy6YXqvvXo/wC0J/yK1h/1/D/0W9eJwzTQljDK8ZZSjFGIyp6g47H0r3sFHnw3L6nxWb1PZZhz9rHc6fHBrlvG1xqGoajDPrdtA73LlWdTGc5UEjPYHOcVF/Y2malJYNpukiJv7Sms3ha6bbKiIGDM3UHrnA+grjYbq5hULDcTRqriQBHIAcdG47j1p0d5eRlDHdToUk81dshG1/7w9/euj2MlszgWLg0uaN+/3+dzu7rQdBhI1BrBZYf7HlvDBFLKiNIkoUEF/nAIPOfwqtJoukobvVIdKe4RNNtruPTxK5UNK2GOR8xVcevcVyNzqepXLs9xqF3MzIUYvMzZUnJXk9M9qbb6jqFvOk9vfXUUqJ5aukrBlT+6Dnp7UlRnb4ipYui38Gnov687bHYwaSt5aaRH9gkSPz72R7O5uXCQqgBOcDdx3wMmrGoabZ6bDrP2GMRRXWgRzlF37QxlXO3f82OO/NcOmo6gkyTLf3SyRuzo4mbKs33iDnqe/rST6hqFw7vPfXUrSJscvKzFlznacnkZ5xR7Gd99P+CJYumov3dfl2sVqKKK6TzwooooAK9b+A3/ACCNV/6+U/8AQK8kr1v4Df8AII1X/r5T/wBArizD+A/l+Z6+Rf77H5/kWfiN8QNQ8L66NL0/QLXUvL0ifVriSfUha7IonClVyjBmOeMkCr7fErwfb6dpV3qeqLpzanZRXqQzo2+GKTG1pdoIjGTjcxAz3rI+JPwvsfHfir7brEVnNp40G40+IuCZoLl5VdJk4wNu3rnPbGK5vVvhh4r1HUDqWrLo+sTapodppusQNqt3ZxeZCHDOvlL+9Rw5JVguD06188tv68/+AfePf+vI9BvPiL4Js/ER8P3PiK1j1MXCWrwkN8krgFFZsbVLbhtyRk8DNUdN+IenR2+t3HiBo7COw1240q38qOSV5vLVTnaoLZwSTgYGK4L/AIRHxbr2v+OPD9pBpVn4evPEVnLPdXHmi5VIYrdj5K7SsgOwKGLDad3Wt/VPAvjOMXraPqdosV34mu9UuLVb+a0+0W8sYWNGmjQupVwGKjhsYzR/X5C/r8zrL74i+CbK10y6n8RWnk6pD9os2jDSeZFkDzPlB2oCQCzYAPGasv428Kp4mXw22tW41RpVgEOG2+ay7hEXxsDleQmc47V554H+HvjnwSukXGkTeHb+6XRV0q/W7mmVI9tw8qyREIS4xIQVbbkgc1Z074Z6lZ+O7y9uLfT9T0i614ayksuq3UUkD/K2PsygxOysvysSOOo45AOib4u/DdZ5IP8AhK7QyoXXYscjF2VtrImF+dweqrkjritLUfiB4OsNI07VrjXrc2epRGazkiV5TNGoyzhUBO1R1JGB3xXN+Dvh9qmjHwUbmfT3OgXmp3FwYyx3C5aQpsyvUbxnOOh61z3/AAqfxDZ2vhqe1k0+9udM068066tv7TubKN0muPOV0liXccYAKsuDn2oGd/r3xJ8C6FJbx6p4ls4GubVLyHAZw9uxIE2VBGzg/N0HfFGkfEDw/qnxB1LwTavOdRsYIpi/lN5UocMcK2McADknByMZ5rnf+Fb3kaanFZJplpbXHglPDttAkkjrDKDKfvMMmMb15OWOORWn4Q8L+INB8cSahv02fSrzRLCyuT5ziaKa1R1+Rdu1kbf1JBGOlArkuveMta/4S688M+EfDMWuXem20dxqMlxqAtIofMyY4lOxi0jBScYAAxk1d1D4g+FNK1K30nWtWg07VJEhMtrJl/s7y/cSR1BRCTwMkZ7Vkar4d8ZaR4+1fxN4OOhXcOuW1vHe2uqSyxeTNCpRJUaNW3AqcFSB04NYXiL4feM77/hK9JguvD7aX4vltptRu5DKs9oyRRxyiKMKQ4IiBQsw2k85xQhs63XviV4T0mz16Zr9rqXQ7eWa7hghduY8BkV9u0sCyggHgnnHNOsfiT4PurDSLr+1GibVoxJbQtby+ZjIUlgFyqhmC7jhc9DXLyfD3xJNrfidbe4sNG0XWdOvbaW2tr2aZLqeZdsdw0LqFhcDJYoTuJqPWPBfjvUbDwzJCuh6Trul20dq2q2ep3AeGNXXcuzyws8bqv3HwAx696EDPW6KDRQAUUUUAFFFFABRRRQAUUUUAFFFFABRRRQAUoBPY0lc/wCJvCOl+INT0/Ur241WK4087oBa6jNbxk5B+dI2CyDIHDZ44oA4H4VfFDxF471nV9UsPDkUnhaOKSOyCX0JvEnhLAiaPO5fNOAueBjnrWl8N/iZrPiD4g6t4H8TeDW8OatYWUd8qrqCXatE5AAYqoCtyOOe9cf4Q+Hfjef4rXvjq803wv4d1DTIruzjfTYJYo9bmeMFJ5V6CMMw9WJU+xpvgrwz8VvhvoPi3XtQ0/w74i8Q6lE9wbyzkuLi9vbwsFhjZGRFWBcngEYAz9BAzqvjH8TvFPw9d7xPAEeq6KZoLeC8GsJFJNNKQBGsOwtnPH4ZqLxJ8UfF3h/xzoXh3Uvhyi2+uamLGxuU1pHkderSmIJkBV5IJ9s1f13wV4k8V+NvAur+JLjTF0rw/B9uu7OFmJm1QoAGCkY8tDkg7s1aTwTql98cJfHetXVq+n6fpf2HQraJmMkLyczTPlQAx+6ME8UICnp/xbtNR+NzfDiw0eSe2jinD6v5+IzcQqrSRKm35tu9QW3cHIxxTPjR8V5Ph/qunaVa6Ja6hc3llc3xkvdSWyhWOAZZVcq26Q9kxzXM6T8E7zwd4+0LxRpPi3W73RtEgvpprOZ1e4kklIcxxqsfzLIc7sncTtwazfGHw8+JHxM0bwzr3iXTvDNxeDSriG60PUZJ7eC0mmY+XOoj3nzVTaCD0OcH0XRD6mxr3x6ura1F5o/ge5vobPQLbXtYFxfrbyWlvNjCopU+Y4HJ+6K2bz4wNd+OU8M+F9FsNRWKG0mvLm/1iOx2i4UOiQowJlfYwYgY7DPNcf41+BviHxD4b0Tw9cweE9RuLfSINPuvEl89x/aEe0nfsRRtkAHCFzkd6j8dfADVdU8U6r/Yx8N/2Tq66arX19G51HTBaKiH7OQpB3qgz8y9TVdSeh9FHqaKRF2oq5J2gDJ6nFLSGFITgZPApaztXs9QuZIHs9Sa2jiJM0Hkoy3I/uMzAlR7j1oAyNM+IHhHUNP1XUbfWYBY6W4W4uXysZDAbXQ/xqSSoI6sCBW7o+pWerafHqFhKZbaTO1mjZDwcHIYAjp3FeLW3g7xdf8Ahi7sLLS9S0zRLO+spdP0S61YNOrW1wTMsE+AY4ioHl7ieQCNoNdLZ6f4zu/Ccvge8mvbW91C3u5jqc8xuvsNuZwIrZ5BjzJDGzLuDZG0nJ4NAHUz+PvBsOgprzeILVtMkmkgS5jDOpeMkSD5QeFwcnoMZzUl5438KWeq2ul3OtQR3V20SW6lHKytLjywrgbTuyMc964B/Bvi6y+GereFvsJuGvdQvWgGiXqWHkwSZ8vO8sChzyucgYGDXT2vh7W59S8Hxa0LUaZ4d05bib7OcJNqAjES7YxyEjXzGHHVlwOKAZv634s8N6JqlrperaxbWl5dbTFE5OSGbYpJAwoLfKC2ATwKiXxr4VbVL3TBrlr9rskle4Q5AURY8zBxhimRuAJIzzXn/jLw3rvjuG11Gx0jV9Dl1m0gt9QL30KxR28dy0iiWJkMhfaSwCbeX2sRiovD3g3xhpXxB1HxAdNklV21NzH/AGjELZvPZTF9kTBaCRto8xm4Jyec0AepeG9f0fxHYve6LfR3kEcrQyFVZTHIMEqysAVOCDgjoQa064b4QaBrOhWuvHVobiFdQ1Vry3S7u0ubra0aKTNKnDHKnAycKAM13NABQeBk9KKiuoY7m1mtpVDxyxtG6noQRgg/nQAWVxb3tpFd2c0dxbyqGjljbcrqehBHUVLXgMfw18S2/g/S9HTwrDJ9l0efT4ok1VYltb4uu2/BB5BUDp867cY5Ne8WMcsNlbw3EvnTJEqySf32AALfieaAJqKKpaxa313bJHp+qyaZKJAxlSBJSVHVcOCOfXrQBl2PjTw1e65qej2+qRGfTIjLdSE4iQKSHG88EoR8w/h3DNaeg6vpmvaTBq2jXsV9YXG7yZ4jlHwxU4P1BH4V594T0vxDY+NtZls9CvLHQF+1NdadcX6TQahdSFZFktlYDyw25t+SF3MRjIJqXwb/AMJXo3g+x8MzaDPpuqXt3fIlyssdxHZo5lmW4bYSpALIuwkEk8cUB1O1tPEeg3aaq9tq1pKmjyNFqLK/y2zqu5g56DA5NUJvHng+K20q6k161W31ZEksZcNslVyFVt2MKCSAC2Mk4rgNC+F/im00zWdDk1nSItPuLyxmDCydhepDEvmLKPM3fO4BbnLYbs2Kh1HwX45m+Gnh3wr9kMl/ZiJnnt79IbJHSdXC3ELZMyAKD8ucnjA60Az1HxP4m0HwzFDLrupRWKzFhHvDMW2jLHCgnCjknoB1qFvGXhddeg0I65ZnUZ1VooQxO7cm9RuxtyVBYLnJAyBivPfiroviTx8lvLp2i6la29jNqNmr297Ha3U25FjSTMgA+zufMDJ1YKh5FO0/wf4vhv4tNutL05rWTW7HWp9Qtp1RIzDbRo8CRH5sl4tqn7uxuoxihAz0Xw14q8PeJHu49D1WC9ezZVuFQEMm7O04YA4ODgjg4ODWzXBfDCx8TDWdd17xdoZ0/VdSaNdyXkU0McEW4RQRhCT8oZmLNjcznoAAO9oAs6f99/pV2qWn/ff6VdoA81/aE/5Faw/6/h/6LevGdM0++1O6Frp9rJczlS2yMZOB1NezftCf8itYf9fw/wDRb15n8P5beHVL97pQ8X9mXIZN+zf8v3QexNe9gpOOGuvM+KzeCqZhyy2djKv9H1TT45JL2ylgWN1jffj5WIyB+XNUM123hsaPc29tItnDBG2uWy+XNIJGEew7gWIGVz+FWY/susS6azLpVpMmrz26MLdAghCAqCvAbnoT3PWuj27Ts0cH1OMknGW/+fyOAyKM8V6fqa2FpIb5rWzN4uiTSMk8MP8ArllAUsifJuweg/GqkSQXFxc3mnWunPrE2k2s0MTJHs8wnEpVG+XdgDj3NJYm6vYqWX2fLza+n9a+RwUtrcR2cN5JEVt5mZY3PRivX8s06zsrm7huZrePelrF5sx3AbVyBn35Irt7Kzjnk0pZBplvffaL1phHFHIpZQCFVSdpOchcnGan19LO3OrGMRQyz6DGZVHlqTL5q5yE+UNxyBR9Y1tb+rgsDo5N6L/K/wDS/E85ooorpPOCiiigAr2P9nuJJNH1bdn/AI+U7/7FeOV7P+zv/wAgfVv+vlP/AECuPMP4D+R6+Rf77H5/kel/ZYfQ/nR9lh9D+deRfHP4k6t4N8Uwadaa9oujW/8AYdxqCtqFk85up0kVUgXa6kbt3YE+1a2q/GDTdBs7dde0e/jv4dJg1PWoYPLI0xJB/HvZWYgq/wAqBmwpOK+dWp949z0f7LD6N+dH2WH0P51yNl8QLHVtZ13SdLsb510gPHcahtjMMcwiWQLs3iQ/KwwdoU8gGuG8U/GSa0+F095o1pq2q6zF4Zg1S41C109BDZtPETC8sbOcbiC21d+0DJ45oDqez/ZYfQ/nR9lh9D+dcnffELSdN0/Xp7yK7dvD8Vq96UQfOZ1Vl2c89eelOvPiBZ2PjWz8M3+j6raC+ujaWl9IsXkzTCMvgAP5gBCthioBIIzR1sJPS51X2WH0P50fZYfQ/nXm/h7xR4u1P4B3niixa3vPEUSX0kAlhASUwXMqqhVcdUjC5HfnmrEHxCn1fxHoq+H7c3elP4cfXtQWKLzJ3STC20UYyAHZhKcH+4RxQM9A+yw+h/Oj7LD6H868t8SfFGa68OXraNa3ej6vp2t6VZ3lvdrDIViubmJcgozoQyM4yDkEHoa6v/hYGjeX5nk3eP8AhIf+Ef8AuD/j43bd3X7me/X2oFc6f7LD6H86PssPofzrh/CvxY8O+IvEdnpFnb3yR6i1wum3sgj8m8MGfM2gMXXgEjeq7gCRU/jP4lab4b1W+09dF1rV30uzW+1R7CFHWxgYttZ9zKWJCOdqBmwpOKBnY/ZYfQ/nR9lh9D+debaJ4u1zX/jjc6PZ/wBoReGrPR7a8ieOG3MF0Z/NIkdyxkCkKoUKByrbhjFM+JHxG1bw78RNL03T7a1l0GzNufEk7qS9ut3KYbfaQcDDgs2f4cfWgD0z7LD6H86PssPofzrlj4/00+MdW8ORadqEx0aMPqN2gj8q3zD5ygqW8xsrjlVIycZzWXb/ABa0eTwdZ+Jn0fVYrfUrmG30qJjAXvmlUsmwiQqvyqxbeyldpzigDvfssPofzo+yw+h/OvMG+MJvNb8LWeh+F9SvodWv7uwvhuhElnNbqSyf6zaSMbiQSCvIJPFdZ4K8bWfi3UNSh03Tb9bSxuJrY3svliKSWKQxuoAcupDA43KuRyOKAOj+yw+h/Oj7LD6H86nooAg+yw+h/Oj7LD6H86nooAg+yw+h/Oj7LD6H86nooAg+yw+h/Oj7LD6H86nooAg+yw+h/Oj7LD6H86nooAg+yw+h/Oj7LD6H86nrxj9qTxp4g8L6bommaXqC+HtP1mWWHUPEj20sy6WFVSnyx8guSRuPAwaAPYPssPofzo+yw+h/Ovmn4wfHHxd4Rk0SG01nwwI7vw+moW17FZyXdvrN35uwwRMrjyVxht7Z64rqfi149+J/hHV/C2oWv/CMyWGtX9nZR6IIpJL2ZpFBmYSBtoCHIGARjBJ5osB7b9lh9D+dH2WH0P514x498V/FTw98XPDPhuy1TwvfWXiLVGWGyWwl+029jH80srvv25VeM45J4rY/aJ+JV74Bt/Dthpk1nZ3mu3zQfbru1luY7SJE3O/kxfPI3IAUetHQOp6f9lh9D+dH2WH0P518/wDxF+LevaL8ItJ8Y6N4+8IXIltrhhcNpFyf7SuI3wsUcW79xxw28khvat3xr8RvH2lw/DHUbbTNEt9M8SX2nWmqM8jSyrLc8vHEB8oVQD85J5I44NFtQPY/ssPofzo+yw+h/Op6KAIPssPofzo+yw+h/Op6KAIPssPofzo+yw+h/Op65jx94vTwuun21vpd3q+q6lK0dlY2xVXl2DfIdzEKNqZPXJ4A60AdB9lh9D+dH2WH0P51if8ACXaePGFj4Xaz1KO9vbN7pJJLVlhUKFJQueC43DKjOO+Kp2nj/TNQ1DxBp+jadqeq3WhSRRzx20aDzmcsp8pnZVbayOrcjBUjnFAHT/ZYfQ/nR9lh9D+dYXhjxha+IPC1z4gs9K1VY7eaeE2zxKZpHiYowQKxVvmUgENgkdawpPivo0elfaX0fWUvhqM2mvpzxxLMk0UPnOCxfy8CP5shznOBzQB3X2WH0P50fZYfQ/nXFL8VPD0l3YxwWuqTWl1HZPJerbgRWpvB/o6yZIYFsjoCF3DOM13lAEH2WH0P50fZYfQ/nU9FAEH2WH0P50fZYfQ/nU9R3M0VvbyXE8ixxRIXd2OAqgZJP4UAM+yw+h/Oj7LD6H8653TfiH4JvtB07XI/E2lxWOo8Wsk9ysfmMMZXDHqMjI7ZFdTQBB9lh9D+dH2WH0P51PWD478T23hTQxqE1tNeTzTpa2drDgPcXEhxHGCSFXJ7kgCgDX+yw+h/Oj7LD6H865uXxva2kvhy11LSNXs7zXZBCsTWxK20m0nbK4+UfdIGCScZAxTvHPjfT/CcsENxp+pahPLbz3bRWUSu0dvDt82VtzAYG9eBljngGgDovssPofzo+yw+h/OuRtviVoNz4gi0u2ttRmt5rlbOPUVhH2ZrloBOsIOd24xkHO3bkgZzWj4Q8XWviLUtU0z+zNS0y+0zyWnt72NVbZKGMbDazDkK3BORjkCgDd+yw+h/Oj7LD6H865eDx3FLrWpaKPDmurqNna/a4rdoog13D5hj3x5fA+YdHKnHOKo2/wAUdKn0/wA2PRda+3NqcumRae0cQmkmiQNKQ3meXsUZBYsACCOvFAHbfZYfQ/nR9lh9D+dPtZWmtopmhkhZ0DGOTG5CR0OCRkexNSUARxQpGSVzz71JRRQB5r+0J/yK1h/1/D/0W9eH17H+05JJH4P00xuyE6iOQcf8s3rw3w/YanrVzNDb3iQpBC0881xNsjijXALMfqQPxr1MJjI0qfK0fGZzh5VMY+XyL9FZt1a6lFqE1lb3Bv2iAYyWbmZCpAOQQOnNVYW1CZZGh+1SrGMuUBYIPU46V0/2lDseS8JNOxuYHpRWbPaakj28cE8l481us+223OUB7MMcEd6ebO/Hhw62bwiIXv2Mxkndu2F8/TAxR/aUOzH9TmX8UYHpXP8A2q5/5+JP++qPtVz/AM/En/fVH9ow/lZH1aXc6Giue+1XP/PxJ/31R9quf+fiT/vqj+0Yfysf1aXc6Giue+1XP/PxJ/31R9quf+fiT/vqj+0YfysPq0u50Nez/s7/APIH1b/r5T/0Cvnf7Vc/8/En/fVe4fs2TzNoeslpXJ+1R9T/ALFc+KxsatJxSPUyWi44uLv3/I73xN4E0zxF4km1XU5DNb3Ghz6PNaFBtaOV1Ytu6gjbgfnXJyfBtxd2V/H4jt7i+TSrbTL6fUdFgvPtKwbgkqhz+7fDMD1B4JHFejedL/z0b86POl/56N+deUfbM5C4+GrXfxBbxZea3GSlrcW0EUGnRwyeXLGE2SyqczInJVSBgnrXP3vwRn/sCXRNJ8b32mWd9oNro2qBbKORrlbeMxxyKWP7slWIYDOR6HmvT/Ol/wCejfnR50v/AD0b86AOC8Z/Ce516/1ZrPxhd6VYazBaR6laJZxyea1v9xlduUBAAYDrjgimD4PRf8LDj8VnXgyx622sLC2nxmcyNGY/Ka4zvMQDHavGPfjHoHnS/wDPRvzo82X/AJ6P+dHW4raWKfw/8NReEfClvoEV092kMs8nmugUnzZnlIwPTfj8K47w/wDBrS9G8I+LfD1vreobPEJkjjnACvY2+D5dvH6om5/qGIrvfOl/56N+dHnS/wDPRvzoGec6R8F4LOy1WGbXYjJqV9pl4/2TTI7WKL7FIHVVjQ4w23BJJPfnpVyb4VXLeKPt8fi+7j0ceIV8QDS/skZBueNwMv3ihOSBxgnqa7rzZf8Ano/50ebL/wA9H/Oi4rI4v4d/C2LwXq0UljqVlPpts0xtYX0iFbpBISdrXI+dgu4gcAkcEmpfGfw3vNa13V9R0nxZdaJFr1hHYavAlqk3nxpvCtGzf6t9sjrnDDkcZFdh5k399/zpPOl/56N+dAzM8OeD7LQfEt1q9lO4im0uz02O2K8RR2xk2nd1ORJj/gNczrvwW8KeIG8UXXiCP+0dS16VmW9dMPZp5YSJI8HGI9u4Z6kk967nzpf+ejfnR50v/PRvzoBaHFS/DO/uvF+keJL7xV511pMGyCWPTIo7h3NuYj5kwJLxliZPLIxuxzgVj/8ACj7eTTrz7Rr0J1GbVbfVYpIdJhjtI5oo2jybXJRt6u+85BJIPGBXpvnS/wDPRvzo86X/AJ6N+dAHHf8ACt7xYvDk9t4gtrLUtEv5rtZrXSIooJllQxyR+SpwuVPDZJyM81b8LeAJNI+Ieo+M7vWY7u6u7Z7XyoLCO1DIZA4aYof30igBQ5AwM+tdN50v/PRvzo86X/no350AadFZnnS/89G/Ojzpf+ejfnQBp0VmedL/AM9G/Ojzpf8Ano350AadFZnnS/8APRvzo86X/no350AadFZnnS/89G/Ojzpf+ejfnQBp0VmedL/z0b86POl/56N+dAGnXA/GHwv4w8S2lhD4S8UvoytIbbUongilimtZMCRtrqf3igHb0HJzXV+dL/z0b86DNIBkysB7tQB4xqH7Nemx2Udh4f8AF19plnJoS6HfRz2UN21xbh2csrOB5TksTlfYgcVo3/wP1RfHdj4q0P4iX2nSabp0Om6fDPpsN39lgRFUhDIeGbBJYAHk16t50v8Az0b86POl/wCejfnQBz9n4Cgj+Ll98Rr3Upr27k06PTrG1aMBLKIHdJtOeWduSeMdK47/AIVl4x8TaNpureI/F0+k+LdN1271PTLiGKO6Sxglyi2pVgFkUJjn19a9R86X/no350ebL/z0b86APLpPgnqNr4Ag8GaB8QtQ03T5IbiPVTJp0Fwb553LySfMP3bfMQNvQY7jNO8V/BK71HQPCHh/QfHV7oml+FDbz2MJ0+K5ZrmHOyZnbBJ+Y/L932r0/wA2X/no350edL/z0b86AL1nHNFaQxXE5uJkjVZJSoXzGA5bA4GTzgVLWZ50v/PRvzo86X/no350AadFZnnS/wDPRvzo86X/AJ6N+dAGnXE/F7w3qnijRLbTNPsdCu43m2z/ANpwM5twRgTxMrqVdOTxyemRXR+dL/z0b86POl/56N+dAHJy+D/E6+JPC1zHrlnPYaJp72UstxHIby4MiIskm8NtDfuwRweSc1V8O/DO88LNrbeHfE97m70eLT7AXwWQW0iGVhK21VLnMufUktknPHbedL/z0b86POl/56N+dDCxzsGieItB0fT/AAr4P+wWmn2ejSwrf3iGVhdDaIm2BgW58x3z1JHPWuNvvhFrOoeC9O0HVLrQdQ+y3015dxXEM5h1GWSMgzzEOGModiwwdvQADAx6p50v/PRvzo86X/no350AtDzq5+E097eeHBqF5YTppcVj9sv/AC5ReXj2p3KGw/lkbgOWDMASAec16xWZ50v/AD0b86POl/56N+dAWNOiszzpf+ejfnR50v8Az0b86ANOmyKJI2RujAg1nedL/wA9G/Ojzpf+ejfnQB5Z/wAKl8RJoFrpcWsaGxTRJ9Amaaxd1+yu4KyoN3EuM5B+UnHTFewWFutnY29ojM6wRLGrMckhRjJ9+KpedL/z0b86POl/56N+dAGnXNfEvTNS1fwlc2Ol6doupzOVLWerQmS3nXPKnBG09CG5xjpWl50v/PRvzo86X/no350AcJ/wgPimz8PeEdH07XNNnXQr4Xsst7DMxkYeYFiT5yVRVkKjcWOFXmjxz4L8QePNJeHVbXQrKf7ReW9vO6ytPb2chCKQY5AC7KpZlJKHKZHykHu/Ol/56N+dHnS/89G/OgFocGfhXEPHGmaxbjTbSz0p45oPKSUz3Esdv5MZm+fyzgHlgu4hVGRjlPCvgzxR4T1PUtV0yPQRc6zd2aXNrZQvDaRRozefclWckysh2jb3CZ3YJrvfOl/56N+dHnS/89G/OgDjdC8C61p3jfXPFiXWiWd3fWEltGljaSIk8pffHPcBnO5l6cf3m55wM/XPhKs3hfwvp1lJpV7daGs/m/2vaGeC7e4jImlZQc7y53g565HvXoXnS/8APRvzo86X/no350B1uJ4Q0g6B4V0rQzdyXhsLOK2M8n3pdihdx+uK1KzPOl/56N+dHnS/89G/OgDToqpYu7O25ieO5q3QB5L+1B/yJ2mf9hEf+i3rxjwNdT2erST22tWWlS+SVzeRl4Z1JG6NgFPBHqO1ez/tQf8AInaZ/wBhEf8Aot6+ea0jsfK5pLlxfN6Hqc2r6AUurPw14gtfD0gv4bmaeMSxxTqIwHEeAW2h8kIeuah1DxBp+o2t+dE8RJ4eb+17i7kVldDcxMihCAgOTkN8p4+avMqKdjmeMk+n5/11PUNH1vQ9tpJ/bhtri30mzh2G4mgjZkZjIGaMbiVGML0OayPHesaTfadrEOn3Uchn8RPdwqqkboTERvHHTJ+tcNRRYmWKk4ctgooopnMFFFFABRRRQAV7j+zV/wAgLWf+vuP/ANArw6vcv2av+QFrP/X3H/6BSlsejlX+9R+f5Gl4s8Vaxovxj0vTrXS9a1qwn0GaaSx08RkiQToBIwdlHAJHXvXGeG/i3rFn4Q0G3mt1vda1JtUunfU3kURQwXkkaRHyUcl/uoONo28npn2htDsG8UQ+JTHJ/aUNm1kj7ztETOHI29M7lHNc6/wz8NLa2ENk+rabNp73LW11Y37wzqLiQyTIXH3kZznaemBislsfXM5bxf8AGGbRPD+l64ml6dGlzpsWoXGm3l3Il+qs+1lWNYyBjnDOVBIxW78Ptf8AFureP/GmnarHph0fTL6OGzMUjecgaCORVI2AEEMWJLZBOBkAGrHiT4XeGPEDl9Rl1omSwj0+58vU5V+1wxsWQTHOZCGZjk8nJzmtvTfCul6b4qv/ABHZtfRXeoIi3UQuW+zyMihVkMfTftUDd6Cgk8/13x5rfhzxF45lEJ1C0stU022i+0M/2fTopbUPJK/lqzhN3JwDywzgUq+MLuDxlrWtG/0t7ZPB2n3qI+pEacJHuJwXEu0/KRj5guWAAxmu11PwPpN7dapdx3WsafdapPFPdT2N+8Ds0cXlKAV/h2cEdCeetUH+Fvg1tLk01bC5it306304CO5dWSKCVpYirZyHEjFt3UmgbOV0/wCLmsajaw2unaBpl5q0niEaINl5JHasWtvPWYM8YcKF6grng4zxWhY/EnX9RttE0/TvDdgfEmoahf2UsE98y2kX2JiJXEgQswb5do25+bnpXQaR8OPDem3cd5H/AGnc3aamNVNxd3rzSPciEw72LdRsOMdKTUfhv4avLaCIDUrOW31C41CC6s714Z4prgkzbXXkK2SCvTp6Uf1+X/BFqc/8O9Y1ib4BahrF5NNFqscOrSbnm81oZEmn2gP327QAfQCuNuNT8Wx/s+anr1rceLU1O502z8yfXb5VQiXb5klsYtxUnd3wcEdCK9k0LwfoeieDG8I6fbzJpDRTRGN5md9spYv855JJduetZVh8NdAtPDl14da91+90u5gitzb3mqSTLFHGQUEefufdA47DFKw+h5pqWra54K8b6nqWt2yzaR4U8LW9zFaW+t3Up8yWSZM/Oo81mcBSZM7VUEc8V0lp8WdTOl6mJ/DsE2pw3VjaWP2eWZLS6lumKKpkljVl2FTvwp4xjriu71rwdoGs3Oq3Gp2TXJ1bT0068RpDteBGdlAA6EM7HcOenpVCT4eaLceHrvQ9Rvtf1O2uWiffe6pLLLA0RzG0Tk5jYEA5HJI5zTEjn7/xF8SLf4keEtDuNO8PW1vfw3rXsUd5JIsixGP50YxbgQrZCnGSSDgAGvTq5Jfh9ook0e4a812S80m4kuLe7k1OVp3MmPMSRyfnRtqgqeMCut59KBhRRg0YNABRRg0YNABRRg0YNABRRg0YNABRRg0YNABRRg0YNABRRg0YNABXjf7UVv4rutF0mDT7XXLrwkzzf8JNHoaxtfGIKDGUDg5UMCWA54FeyYNcV8Uvh3Z+PF0wzanqWmy2c/7ySyupITNbMR50B2MOHCgZOcUmNHknxQ1jVLj4YeGfFHgj4oeKpr/Wxa6Xo9tGIolvJ2chpZU2ZDAZ3YwPlFY/xm8V/Erwbrus3dzrPi6IaOumLorWtju0zUFOxblrmTaRuZiQASCCQBXvVr8NvCFrf+Gbu10xoR4Yiki0iBZW8mDeMM2z+J/9o81H4g+GnhnxB4oi17WW1e8aOaOcWD6lL9hMsf3HNvnYWGAenWq6k9Dn/wBpPxTr3hvwXpMXhxryHUNb1m201ZbNEa4RJCS3khyF8wgYBJwCa4bXPE3iC4/Z38U6j4V8XeKtL1LwzeXMepNrccU2orJGFPkCVPkVfmB3AE444r0P/hUumapa+JU8V3lxqUuuayuqK9vK8BsjGAIBCwOVZQOWHUk1Lc/BnwTceC38Ismspps11Jd3Zj1SVZr2Vxh2nkzmXOBw2RwKno/67D7HI/HnUdYs/hRo3iCz8e63ouqyadDHp9hpyoZdVv5EQoDwWYdcgcYJNet+DBrQ8IaOPEhU619ih+3lQAPP2Df04656cVxeq/BHwVqdvocd3N4jaTQo3j064XWpxPErnJ/eZ3ew9AAOgrvdC0yHRtGtdKtZbuaG1jEaPdTtNKwHdnblj7mqvuLsXaKMGjBpDCijBowaACuK+K/i698K2WmrYR6fHLqFyYft2pTtDZ2u1d3711VsFwCq5wMnk8YPa4Nc9458Pah4isIbKy1+80mJnKXiwxxuLiBhh0IdWAbHQ9j60AQt4mvk8c6R4fk0dUs9RsZblb4XauPMjVCyKoGSBvHznGewqrpPi3WL628Uf8UwY7/RboQQ2f21CZwYkkVmfG1OH5HzYx3PFPi8Cw2+ueH9Qsdc1S1ttBtfslpYIImhMRVVYMzIXJYIuTuHTjFLpvgu5sZ/EFxH4s1p5tcYPK7xW37hwqoGjAix9xQvzZHfrzQxIdH40t4vhQnj7ULUwwjSV1GW3jcErlN2wMcdzjJxWBN8Sr+P4e3nii20zSNWltLhY7iHT9TLJbIQpJkZ0Vtw3D5Qp3ZBBwci/b/D2ZfDtt4RufEF/eeGotJm0+SGVY1nmL7RGxZEAHlqp24GSW5zikv/AIaxXvh3VtKuPFGuPPrM0cmo3+2Dzp1jRURMeXsVQFXooOR15pjXS4/X/iBb6f8AEaLwfG2lQsiwNczX940JYzMwSOJQjbnwufmKjJUDk8dzXF6t8PLTVNXTULzW9WbzFs/7QhXylS/e1ffC8mEypDHnYVB4GK7U5JzSASijBowaACo7mUW9tLOyO4jRnKou5jgZwB3PtUmDQV3KVI4IwaAPP9P+LPhufwzp2t3drrFoL2za+a3+wSSSQW6kBpn2jiMEgb+h5x0Nd9FIksSSxsHjdQysDkEEZBFee/8ACqLFdKt9Oh8S69BFFYSaW7RtCGlsXbd9nY+X0XkBxh/mPJr0G2hjt7eK3hTZFEioijsoGAPyoAfXMfE7xJceFPCcmqWttFNM00dusk7MsFsZDtE0xVWIiQ4LED8utdPg1keLdN1TVNFktdG1qfRr7cGiuY0Vxx1VlYEMpGePpQByGvfEK+0TTfDF1NB4fvP7WeCF1t9W3NO8kixk2oCYkUbt5JK8ce9WtE8eXuoeKLS0k0WKLRtSvr2w0+8W5LTPLa7t5ePaAqN5cm3DE/LyOaLj4X6bJ4ds/Dcet6xFosJDT2Y8ki6bzjMWZjHuQlzzsKjHAxRcfDo21zd6houuX0VyrXk+lW9xsa20+5us+ZMoCh25ZiAzEDccdaALmt+Jte0zxzo+hnSdLmsdUmkVJlvnFxFDHGXkmeMx7Qqnav3+rLXPT/FojQvEWtRaKsdhpl3axWtzczlI5redtoupMKSkQ5bgElcHjPHZJ4UsX1uXWNQmuNQuZdKXS2E+NgiyTIQABhpCQW/3VxjFc7J8IfCkTXUmlLd6VJNNaTxmBg6wNbf6vakgZSvPIYEdMYxQB0Pw88RN4r8H2Ovvapbfag+1Y5DIjqrsodGIBKMF3DIBwRmugrH8G+HbXwvoS6TZzTzp50s7yzBQzySuXc4QBVG5jwAAK2MGgAoowaMGgCzp/wB9/pV2qen/AH3+lXKAPJf2oP8AkTtM/wCwiP8A0W9eKeDtB/4SC/uYWuJIIrW1e6lMUJlkZVxwiAjcefXpmva/2oP+RO0z/sIj/wBFvXh3he4sbXUftF5f6np7ouYLiwALo+e4JHGM9DWkdj5bMrfXPe20LNt4ZvtUvblPDsc2pWkDKvnuggyWHCkM2A2cjGSTiobDwv4gvkumttLnYWshim3YUq45KAMRluOgya6zWvF3hvXhPa6gmqWkC3sV3HPBFGZLhliCMZFyAGbGcgnGaqaz4o0LxFbXK6vHqNm41Ke+txaKjhxIqrsYkjBGwfNz1PFO7Od0qHSX9fjb8bmOPCmpXUlrHpdvPcGWziuXMoSILvzgAlsEEjg8E+lRXegtaeF5dTuvOhvIdU+wyW7AALiMsSe+cjFdFp/irw7stvttnP59vp1tbRzm0jn2NGSXAR22/MCMMeRjpVDxj4nsdYs9UhtobhGu9bbUI/MUACMxlcHBPzZ/D3o1/r1JcKKjdPX/AIByFFFFM5AooooAKKKKACvff2Wv+QFrf/X2n/oFeBV77+y1/wAgLW/+vtP/AEClLY9HKv8Aeo/P8j2Oivnj9pa0vLzx0fsnhyLXmtfB17cLE940DW5E0Y8+PaMs6jkAEE9jU13458dCWDQfBd0+s/2T4Z0+/iumt4XGqyShvmlaWVDHGRHjK7iCxJPGDktV/Xn/AJH1r0f9eX+Z9A0V5h4Z8SeJtd8X67cSa9pemado+qtpn9jvbK8s+2BHLmUsCGLP8oAI2r0OcjjbHx98Rf8AhC/BV9c6nBdX3jK5Ow2WmxA2MSQySFEWSRVkd9q8sQB82AeKAufQNFeHeIfHfjiy8GaZHeXTaZ4pNpqF3Nb22mw3HnQ277UmkLTCOFCNpZQzNlsDpVBte8Ta14pbWpteSLTr34cxatJo7W+6B3dZNyDLZ+9zuxnGF6UmwPoAdKK8BTxt4pbw/PHoutaL4dt/Dng6w1byZ7MSLePLC7bOWGyJfK2fLzluvGDJ4j+IXj518Q65pl9p+m2GhaVpepNp09j5kkzXCb5Imk3AqAMgEDOfamxJnvVMgmhuI/MglSVMkbkYMMg4IyPQgivG9V+Imt2/xU0+x0/UXvdGn8QjRLmFtNSOGJ/IZ2VZjJ5jyKwBJCbMHHUZqz8NdAj8Ufs9al4eeRovt9zq8KSKcGNzfXGxwexDYP4UdLjvrY9epk80MEfmTypEmQu52AGScAZPqSBXz94a8ayeKJI/F2p3gsF8D+GZV1GR4WkWDV5cxy7owQX2LCx25/5bDpVPXPFniHXPCvijQ9flmn/svVvDs1vLcWcdtOVuLyJirpG7qMbMjkHDcinbWwm7I+kKK8ltfiJqkj6TbveWIurrxxd6JJDtG820TT4AXOdwVIyT7+9UPhT45+IHirxBpmp3FlnQNQub2G5iaCGNLJYmdYjG4lMkj5QBwyD72QABylqM9pooooAKKKKACiiigAooooAKKKKACiiigAooooAKqavqVho+mT6nql5DZ2Vuu+aeZgqIvqSelW68M/av0W51aLw9cR32iXtpphubu+8N6nqhsk1WIIo3BgRkxnkZ4yw/FNjR7mpDAMDkHoaK+U/G2oeH9Y8H/BPxnpt5qulQN4g0yCDS7vUy8cMAlfe7AnLnKAeYxPygdMmvdfifdeHNa8J6x4fnvdIvrkQwySadNrH2QSb3BiWR0O5EkYY6YbpzmmxI7eivh7w1cJH4SfwTqU0lhpEvxNt7LWbO3vmksbe0kRmEEc+7JjLIN2cVq2OhX+p6Nd2Onx2+v+BvD/jfVIk0a51sWcdxaLCmzZK7YdInZzjJxR/X5f5h/X5/5H2ZRXgfwE1Zrz9mSw0jWtdtLHUdTsdTh0v7ffAO0CPIqsGb5nRFK/MBwoB6YrmfgbofhuzvfE/wt8VaBpIki0C1u9V1XS9duLm3u4kbq5baYn3ZfC449sZbFc+oqK+J4LG50n4E+KPGXhlbjSdK8X+JrSxsIJL2VFh0tZvLBMpJaPzDu3NzgHiveP2YL6w/svxP4csvDmlaI+h6w1tONKvZLq0ncxqd8byfN0wCMDn3pDZ7BRRRQAUUVwXxo1LxPp2kWL6C11a2LTsdUv7SyN3PaRKu5WWEMpZSwwxGSFJwO4AO9orhIfEetTePPC9vb3+l3Xh7WdLnuEeGBhJK6LEwk3FsBCJOFxn1NY/xM8ZeJtH1vWW0e5sILLw7p9nfXNvPBve+86Z1ZA24bAEjOCATub0GCWFc9TorzyXxpqGg+I/HD+KLiy/sfRLC1vrRbaJlkCSNONrMx+Z2MS9MAE496j+F3jLXfEXgbXtQuW0nUdb0+7uoo7bT5A0WVUNFFuBOeoXd3xkUFWPR6K8Dtvil4xhs7nTJllu9Vml0yOGR9DktpLaS683zY/IkZfM2eS205AOeScE1s3/jzxBHpuh65FqF6vhtYJv7X1I6IrSRTx3AiZJYxIDEAA4LKGHy56UCPY6KAQQCOQelFABRRUV5JJFaTSwxCWVI2ZIy23ewHAz2z60AS0V5HpHxc1WTwhpup3nhCSe/k0Z9avoba8QJDaKQN6lvvMfmwn+yckcV6vZXEd5Zw3cJJimjWRCRglWGR/OgCWiiuU+Kt14ls/CEsnhW3llvHmjjmeCETTQQMcSSxRll3yKOQufwPQgHV0V5lD4q1xtO8B3ul6zYajpmo366fqE8tjJFcTPtlz8jN+6YGMhgcndkcVN8YfGOr+H9T0fSdJW4i+1293eXVzb2Iu5IobcR52xl1HJkGSSeAQASRQwWp6PRXkVp488Q32twarY6hp8ugPr1voiWv2Q+ZMstskgud+7IO6RTsxjYD35rovhhrXiDU9d8TWOqalaaxp+nXEUNtqFtZ+QjzFWM8IG5gwjOwbgepIOSDQFzu6K8ssfFHi5vHviTwzPfYEOlteWMkmisjBxKVIgXf/pCBSuTkHcV7HAxm8deNJvhFqWv21xOdW0rULy3eKPQWkuHEWTEJoN48nI2liM8MCMZouOx7ZRVDw5ff2p4f07UjJBIbu1imLQNujJZQcqe688e1X6GrCQUUUUAeS/tQf8AInaZ/wBhEf8Aot6+ea+hv2oP+RO0z/sIj/0W9eN+AdJ0/WdZmtb4s7LbPJb26zrCbmUY2xh2BC5yT+GK0jsfK5nBzxfKutjnaK6yTwk9xeXkxKeHbKK4S1VNVlJfzioPl5VefXOAMEVAfBt/BHdPqd9p+l+RcvaKLqUjzpUGWVSARjBHzHA5FVc4XQqdjmqK6p/C8dxcadCl1aaZ9o0+G4zcTPIZWfIyAqZHTkYIHrTdX8PrpXhO6kvIQuqWutmxkZXJG0RFiAOnUZzRcXsJ2ucvRRRQZBRRRQAUUUUAFe9/suuiaFrW5gP9LTr/ALleCV7j+zV/yAtZ/wCvuP8A9ApS2PRyr/eo/P8AI9hktdKk1Iak9tateiA24uCgMgiJBKbuu0kA46cVi3vgfwFewWEF34W0KeLTo/Js0eyjIgjznYgxwuecdKs3moafZMq3t/aWrMMqJp1Qt9MkZpbO+s7xp1s7uC4NvKYZhE4by5AASrY6HBBx7isj60JPDPhGTxGviSTQtJbWVUIt8bZDOABtA34z0JH0OKW+8N+E77w/D4fvNE0qfSYNvk2Ulshhj2/d2rjC47Y6VPSEgAk8AdTQBn3ngrwJeadY6bd+F9Cns7Dd9kgks42SDd97aCMDPf171YufC/hC6lsJbjQdIlk0+3a2s2e1Qm3hK7TGnHyqV4wOMUW9/Y3GnJqUF7byWMkYlS5WUGJk/vBumPekGo6e1m16uoWjWqcNOJ1Ma/Vs4HUUAR6p4O8Eao9g2peGtEvG06NYrMzWcb+Qi42qmRwowMDpxV670fw9d/b/ALVpmnz/ANoIkd75kKt9oVPuh8j5gMnGelQ3t1bWVnNeXlxFb20CGSWWVgqRqBksSeAAO9SRukkayRsro6hlZTkEHoRQBVbwl4LbxD/wkLeHdGOr+YJftptE87eBgNvxndjjPXFaumW2l6ZaCz063trO3Du4ihQIoZ2LMcDuWYk+pJNVqKAEt9F8N29tqNtBpOmxQapK81/GtugW6dxh2kGMOWAAJOc1R0zwb4H0yymstP8ADWiWttO8Uk0UVnGqyNE26NmAHJVuQT0PSr9FAFMeEvBY8Qt4iHh3Rf7YaQStffZI/PLgYDb8ZzjjPWnWPhbwfY+IJfEFloOkW+rSlmkvIrZFmYt94lgM5Pc96tUUAaXnw/8APRfzo8+H/nov51m0UAaXnw/89F/Ojz4f+ei/nWbRQBpefD/z0X86PPh/56L+dZtFAGl58P8Az0X86PPh/wCei/nWbRQBpefD/wA9F/Ojz4f+ei/nWbRQBpefD/z0X86PPh/56L+dZtFAGl58P/PRfzo8+H/nov51m0UAaXnw/wDPRfzrmPH/AIJ8I+OodOh8Tada3y6fdpdQeZGrfMpzsOQfkbA3L3A5rVrO8Sa5pPhzRbnWtbvY7Kwtl3SzPkhRnHQck89BQAzX/Avw/wBfe2fXPCPh7UmtYRBbm6sIpPKjHRFyvyqM9BxVK1+HPgpb/wAQXd9p9tqi66tvFc295EkkKQQKFihRMYCLjcB6nOeBjXn1LTbcQG41CzhFxjyPMnVfNz025PzfhTri+sbe6itbi+tYbib/AFUUkyq8n+6pOT+FAFaHwV4Eh8MyeGIvC+hJokrb5LBbKMQO2c7imME8detR3vgP4e3uhWehXnhHw/Ppdixe1s5LGMxQsepVcYBPfHWtC6uLe0ga4u7iG3hX70krhFX6k8Con1LTUtY7p9Sskt5f9XM1wgR/o2cH8KAM+/8AAvhXUPFNhrt7bxzrp2mS6bZ2DKv2WGKXAkIjxjLKAh7bRjFWtE8GeBtD0u+0vR/DOh6fY36FLy3t7ONEuFIIIcAfMMEjB7GpZ9T0y3tY7ufUrKK2kOI5nuEVHPoGJwannngggNxPPFFCBkyO4VQPXJ4oAdNofhqbw2PDU2k6bJoghEA09rdDbiMdE8vG3AwMDHaneG9H8PeG9LXS/D+m6fpVijFlt7SFYkBPU4UAZPrVJNW0l4ZJk1WwaKPHmOtyhVM9MnOBn3qWK+sZbR7uK+tZLZM75lmUxrjrlgcCgDa8+H/nov50efD/AM9F/OsuKSOWNZInWSNwGVlOQwPQgjqKdQBpefD/AM9F/Ouf8a+F9D8XQWkOrSXAW2l3j7PcvEZFP3o2KkZRhwR3q9RQBmXPg3wrLrOn6ylvJBfaZCILBobyZI7dAAAqxK4jxgDIK4OBnOKo2nw58GJb6Ut7bSajcadCkS3NxcyF5wknmjzQCFkxIS4DAgE8AV0NFAFGz8J+F7XxLe+IoreU6lfJ5dzJJezSJIuSQpjZymAScALxk4xmom8IeH11G1urTdZRQ3c99Lb27lEuJ5YzGXfHPCs2ACBkg9hWnRQBkL4D8FjSbnTDp5eK5njuJpZLyZ7hpY8eW/nlzICuBtIbjtTZvAHgiWzsbJ9MBtLJdsVsLuYRMN/mfvED7ZTvJYlw2SSTWzRQBpedD/z0X86PPh/56L+dZtFAGl58P/PRfzoM0JGDIpFZtFAHPzfDXwBLZW9lJo4NvbrIkcf2yYDy5GDPEfn+aIlR+7OU46V2KSW6IERkVVGABwAKzqKANLz4f+ei/nWN4x0PS/FGiPpV/c3ECF1kSa1uGhlicdGVlIIPUfjU9FAGNd+AvBdzaaTaNp7xW+kP5ljHb308KxPknfhHG5sk/M2T8x55NQz/AA+8KX1m8GtCfU5HvLm7M0l1JG4M5/eRgxsuIyoVdn3SFGQa36KAMxfBPgxdeXXE0qCO+QLtZJXWNWWPylcRhtgcR/IH27gOM1n6f8OfCWk6Zb6XobX2mWMV3BctBHfzSK/lP5ipiRm2KXwTtwWxg8E10dFAGRF4F8Gxz3062MhmvojDNK19OzrGX8wpGxfMS78NhNoyB6CmSfD/AMEyaONJNjKtr5sszhL+4R5XlGJDJIHDybgADvJyAK2qKALtkljZWcNnaLDBbwRrHFEgwqIowFA7AAVL58P/AD0X86zaKANRJEc/KwP0p1UtP++/0q7QB5L+1B/yJ2mf9hEf+i3rwjRbrTrWeQ6npf8AaMLptCidomQ5zuDD+or3f9qD/kTtM/7CI/8ARb1881pHY+UzV2xTfodteeO4dSMkOsaBFd2azRTWsK3Lo0JjQIAX5LgqBnNVrnxlHqcFzHr2iw6gz3kt5AwnaIRPIACpA+8vyrxx061yVFVZHG8TUe7/AAR2ml+PZLOFIX00sFsre1Dw3bQyfuSSDvUZ2tnlfbrWd4k8VS61bX8L2aQi81Q6iSrk7SU27OnI5zmucoosJ4io48regUUUUGIUUUUAFFFFABXuP7NX/IC1n/r7j/8AQK8Or3T9meN5NC1nYuf9Lj7/AOxSlsejlX+9R+f5FX4j6Xeat8dNGgs9E8Oau6eG7h2i1pS0SD7TH8y4Vvm/CsMa3eaTrGq6Zb60vh6x1bx9cWl7qahAbaNbNXVFaQFELsioGYd+OcV78bDNwLg20ZmC7BJtG8LnO3PXGe1QXGi2lzbzW1xpdpNBO2+aKSFGSRvVgRhjwOT6VktF/Xe59a9X/XY8MsPG2uXi6No1742+xaTc6/qViPE6rCj3cFuitCquymIMzM6lwPm8o461SsPHevarHpun6v4/j0DTxZ6rNDrghhT+1vs9x5ULfOChXZ8xVAC+eMV79PoVjPpy6bPpNlLYoAFtngRolx0whGBj6UtxodlcQ28NxpNlNFbEGBJIEZYiOhQEYXHtQB4rP837FC42tnwonUcH5R+lc1Ktx4b0P4ppd6foul6stlps8WnWNsrWElsSFW4COMM7NvVsqMFR1619KHS4zZ/YzYwG127PI2L5e3029Me1JPpME7M0+n20peMRsXjViyA5CnPUZ5x0zTvrcVvdseBePPE2pGb4h+H9Z117xbnSNUk0yGznt5bRIIkAKSKo86KZCcHcSrEnHTFdp8A9f1TXdH1H+3rww6rZyx28mjbAo06JYx5RB6yCRcP5nQ5wAMGvQ10DT1nuZ10exE10pW5kFvHumHo5xlh9c1Yj01Y5mmjs4UlZFRpFRQzKv3VJ6kDJwO1JaA1qFFS/Zpv7n6ij7NN/c/UUDIqKl+zTf3P1FH2ab+5+ooAioqX7NN/c/UUfZpv7n6igCKipfs039z9RR9mm/ufqKAIqKl+zTf3P1FH2ab+5+ooAioqX7NN/c/UUfZpv7n6igCKipfs039z9RR9mm/ufqKAIqKl+zTf3P1FH2ab+5+ooAioqX7NN/c/UUfZpv7n6igCKipfs039z9RR9mm/ufqKAIq8L/as0/S7mTw1qV34i8MWt3pP2q6h0fxHn7Fqa7FDA4/jXjb7tXvP2ab+5+orJ8TeE9L8SQ2cOt6ZFeR2d3HeQLJjCyxnKn3HqDwe9AHxx8TGsdV8HW3i3+zfCVomo+D4rXTvD+oX7rfaXIJn2S2UW0tJvI+U8H1IFHxGSz8vx/F4qZD49ht/D8fhwTn/Sw3lx7vs/fO/du2/jX2jcaDY3F5De3GkWM11bgCGaSBGkiA6BWIyv4U6fRLO4vob+40uzmu4P9VPJCjSR/wC6xGR+FMR5T8b/ABn8NLfwHqjeL4bPxCdGuooZdLfPzX7Rkxxt0HQkknIABPUV5Dp3hPw4vwK8I2d3488ANJY6td6g8GqXH2jTmlaIk2gKOMlA6kgHqcjNfT2keA9B02PUUTSILo6nfPqF414qztLO38R3Z6DgDsOKuv4V0V7QWbeHdJa2D+YITZxbA+MbtuMZx3pD7HyT/bXhfxEvgW+8daJpGheGH8Har9hsZAUsVvFlZQ0Qf+JkCsvf5hjnFevfCPUPDV58CPDnhPx5NbXFwfDY1G8sL4EsbKNuJGB/hAC9TnpXr99oNjfW8VvfaTY3UMJBijmgR1jI6bQRgfhVCPwXpK+J7/xJJp4n1G+so7CVpmDoLdCSIlU8KpJJI7nrQB8yeE/Augap8EPE/iW4m0DwbY+MdctrjT01BNllDZ284METrkf6za+eRncKlTUPCet/syeN7PWLDw5otnpV/eQ6fLo08ltp+qXSwkxyRKzZkycfLlgSoPavqe40W0uLAafcaZaTWQUKLaSFGiAHQBCMYHbimSeH9OksI9Pk0XT3sojmO3a2jMSH1CEYHU9qHs0C3ucp8DtR0/U/hB4Um06+tryOLSLWCR4JA4SRIUV0JHRlIwR1Brs6bY6VDYW4t7Gwt7SEEkRwRrGgJ6nC4FT/AGab+5+opt3dxJWViKuD+MzeIl0eybR7jUIdPSV5dWbS3hF8IUXcrQiX5WAcDeByV4HevQfs039z9RWL4r8GaN4pitIte0mC+S0nE0QkAOCOqn1U916HvSGcVJr2o3/jjwn/AMI74nudQt9QgS8vrE2sSwRWBhJ89zt3pI8hTaN394BcAmpPh9rWuf8ACw/EXh/XNQ1CW3gs7e7tP7RjgV3DSSI8kZh+UQnaoVWO8HOetde/gbw2+uJrjeGtN/tRNmy7EKiQbBhOR/dHA9KqP8N/C62U1naaBaWEFxPDPcraIsZnMTh0RyOSm4Z29KOojz/XPFXifw3ceKY9Z1O+tb2Sz1G80FpltpbDyYpAIyBGDKHAeMYfOST9K56bxx46Ghf2fHLrx1oaxJC2meTb/wBrJbizEoy2zyCN5DkgZ2ELndxXtkXgbw3FPfzp4Z0wSaijR3rGBSZ0Y5ZWz1BPJHQmoG+HXhFtMXTD4T0o2azGcReQuPMK7S+eudvGfTijoPqcvrHji4sfhDoutJqFtNq2rWttDFdrA3kxzSplp2TGVRcO2CBkgL3rjP8AhZGuXGh+G7oahqc9jD4c/tjWL3TUtkmkZZhGxIm42jDEqgySRyO/tGkeFbDStUutRsbTypbi3htdqkBIoIgQkSKOFUbmOPU1FfeCPDl9Fp8V54b0y4j04bbJZIFIgGQcKOwyAcdOBT6iPNfC3jHxHffGJ7C4vbltAnvb61tpDCgtJzFGpWKIhfMEyHzN5Y7TtIXPb2Cs218HaFa69Jr1t4f0+HVJSxe7SJRISwAY59SAMnqa1/s039z9RSGRVFdtKlpM9uqNMsbGMOSFLY4BI6DNWvs039z9RR9mm/ufqKAPGtK+KHigeDNNv7rRdIutQ/sCTXr4i+aGP7OjBcR5Q/vCd3B+UYHPNetWVwl3ZQXUasqTxLIoYYIDAEZ9+ax5fh14Rlt4LeTwlpDw28rzQxtbIVjdyC5A9yASOhwK6P7NN/zz/UUARVy3xRXxFJ4Skh8MvIt3LPGk3kSRpcG3JxKIGk+QS7fu7v54rrvs039z9RWV4r8K6d4o0aTSNbsVurSQhtpIBVgeGU9j7j1NAHmN54j1G78PeEJvCvivVZ9Su7iO2isLmzhElysU225kuhtyojRWBZSo3YxksBU/i7V/EOk+LfEDab4vuDY6RodxqN6t9BC1vbTSA/ZYxsjD8bXYgljgL1zXd3nw98JXclnJceE9IkayiENqfs6DyIwdwRcdBnnHrWm3h+wYagraVasNTOb8GNSLn5An7z+98oC89hQwR5v8K/FPiC48PeKJPEBvhqGllZIbLUkjF1GGthIA5iUIwZg5XbyF4PPAzdA13xhcaZfW8fi5Lm5uvCVvr0d3JZxOLOV2fekaqFBQhflD5IIJOeleiWvw98OWc2nvYaLb2SWF0byKK3ARHmMZjDuOrFVZgMnjNSW/w/8ACtvpt7ptv4W0qKyvmVruBIFCTEHI3AdQD0HQUMF0OU1LWvEf/CJfD/WrfV0gF/c6bHqUf2dWa688JuG4/cHLHgZ5HIxze+Imo6m3iDQ/D+ma62ipew3txPdxJG8mYIlZYxvBUZL7m4zhe2a2rn4d+ErnTLHTLjwppUtjYMWs7doVKQEnJKDtyM02T4d+G7m2u7fUdDttTS7vnv5ftirJ++ZQmRnoAiqgA/hGOab1BHBabr3ifV5fAF5a+Ib1LzWrNNS1LT0gh+zJaxRAysMp5gMjsir838Rx0q38KPEev6lrOj/2prn9qQ654cOsPF5SKtlL5yqEj2gHZhyMMScxk5616ZBolrb3wvoNOt4roW62olRFDCFTlYweygknHSquh+EtF0K4urjRdCsNPmu23XD28SoZDknnHuScepNHUVjZ0/77/SrtVrOKSN2LrjI9as0hnkv7UH/InaZ/2ER/6LevG/AFnpF9rMsGrG3P+jObSO4nMMUs/G1HccqCM+nOK9k/ag/5E7TP+wiP/Rb14Rot/b2E8jXWlWepRSJsMVzuwOc5BUgg1pHY+WzJpYy78jpL3wkou7u61ZovC1qt0lrHBIHuCZSgb5SOSmPm3EngjrVe58GnTorp9c1i100x3clnCDG8gmkQAscqPlXDLyfXpT5fHd3cvIuo6Ppd9a+bHLBbSK4S3aNNi7MMDjaACCTmoG8ZXdxBcx6rpun6oZbqS7ja4Rv3MrgBioVhkYA4ORwKepzN4fp+v42/C3zLieFIb+7023Eq2Rm0yC4xb201y0hckFiozj36Adqh13QY9H8JXsdzFE2o2mvGzedM8oIScD2zzTbHxzfW9sLWXT7K4gFrBbbGMi5EJJRiVYHqTkdD6VR1/wAUX2s295DcwW6Ld6idQcxg5EhTbtGT93H4+9Gv9eonKjy6b/8AAMKiiimcgUUUUAFFFFABXvv7LX/IC1v/AK+0/wDQK8Cr339lr/kBa3/19p/6BSlsejlX+9R+f5HoHirx14U8L6jb6frmsR2l3cJ5scQjeRhHu2722KdiZ43NgZ710deLfHOeTSfFC+IPC0/iG18axackFrDb6RLd2WqxeYzLbSkKVUhix3bkK7s8isu+1nX4NaufDdxp/iMapP46sb0GG1nkt47FjAWPnAbPKGHUjPXOR1rI+teh7V4d13Ttegu5tNlaRLS8mspiyFcSxNtcc9QCOtT61qllo2nSahqMrRW0bKrMsbOQWYKOFBPUjtXzp4esLi28eldN0/xZb+JX8eXM7u0d0lk2ltK5lbJ/cmNlz/tF8EdqSD+3rfSPGWnaVFrupzGW1uF1ryb6C4kLagu63kil+Uuibvni+XYOQKFrYT0ufQ2va3p+iLZNqErRi9vYrGDCFt00hwg46ZPetKvmq/sri6+IFkdSsPFk/iiLx4k0snlXTWKacsn7ls/6nywm3GPmD7s96vfDez8SSfExLjW9V1Gz1yLVb83sDWF8y3VsfM8tDIWNsIgvlshUDBAHUmhDZ9D0V81+GdB8YaT4Y8NapoZ8R/8ACR6p4b1Zb43dxPIDcKim2Dq5KxlW4TgenNTaksZ+FkQ8E2/i+Fft2nf8JJ/aEOoNI0eD53ykiRju2+Z5PUetAXPo48DJrkfD3xL8DeIJJotH8Q291LFbPdGMRurPCv3nQMoLgeq5rN+B1rNa+DrtW1WfULWS/me0ElpcwC3jIH7pBcEyFA24gk45wOBXkHw68O+KtH0zwjeaxHq19HJ4R1C10uL7GYn0a6K72RtqgnzEUBS/IKY70mNbH0vpt5b6jp1tqFm5ktrmJZoWKFSyMAQcEAjgjggGqnhfXdN8S6JDrOkytLZzPIiMyFSSkjRtwefvKa8M8HnWLPx74JuLqHWdYu7rSdOt7u3uYb2JtLItMyTCT/USIW/1iP8ANvPXIxU37N1j4h0vX/s/iuz1dEmt7ttBPlyJawQ/a5DNHImMLOWKuHb7yEBcYOaaIufQFFFFIoKKKKACiiigAooooAKKKKACiiigAooooAKKKKACuT+KPxB8OfDrw8dX8QXW0uSttaREGe6cdVjUn5iAcnsB1rrK8N/apXSLaXwxrU194o0fxBYSXA0PU9J077ZGtxIqr9nlTByZOAo4zg89imNHba38Yvhlon9l/wBq+MNOtf7Vt0ubPJZg8TkhXJUEKpIIy2BwfSrWtfFL4f6N4pt/C+p+KLG21a4aNY4G3EbpBlAXA2KWBGASM5FfPvxP13xR4k8FeEfAvjTwdqunSapZQ3fijU9P0KW4McSSMUtoliU7ZG2gtnATd05xWh+0JJfa3qugaX4VsvFF5JZ32m3FvoE2gOtjdhQGEsl0FDLtUgEM3BUgiqtr8yb6fI9y/wCFpfD7/hOR4I/4Sqw/4SAy+SLPLZ8zGfL3Y27/APZzn2rovEetaV4d0S71vXL6Gx060TzJ7iU4VF9a+fPFmqxeKf2j9HsdY8M69pmheFdSEtnLb6HPINT1BiF81pUTakKHByT83U8dNP4sXevfFrRLeXwTosOq+HtE1a9i1Wzv7n7N9tuLYFYyhVX8yIOSwHG4oBxUt+7cq2tj0fW/i78ONF0XStZ1PxVaW9jq0JnsZfLkbzYhjL7VUlV5HJAHNWvFfxN8B+F7XTrnXPE1nbR6nEJrLYGlaePAPmKsYYlMEfNjHvXzpqreII/2WvDnhTUrbxPoGqTaFNAkGmaI98L2PokEzeXugZupXIwD1NUPFlh490HV9G12Oy8T+HtUPw/trHS4dE037Wgvo3P+iSlkcxqcoTkj3Y4wW9xLZH2NBLHNCk0TB45FDKw7gjINPrO8LNqcnhnS31qNI9UaziN4iDhZtg3gY/2s1o03uJBRRRSGFNlkjiQvI6og6sxwKdXlf7Rf2UaPpUl9rNlb20M8ksml3l7NaRantTKxiWL5ldW2sowQWxx3AB6pRXka+INN/wCFr+BZZdcvbG51PRpvM0e9vzmEskRiDRE/60kuNxySVOK5fVfEQt/D/wAR7Lw94umv5Idbs/MuJNRaSS2tZBbrcOHT5o41zKCUA2YbGCKBJn0JRXmPw01vQdS8Evomotb2kUst9FB9m1CdkvLeBgJLiGVm8wJ845DcHoTXBalNo2k/ByXVNYvNVtpPFGpyS+HrOfWbmEQB0KWxeVnyqBF89txwCTgE4FDGfRdFeHa5qmjN468A6PB4veTX44bO5u9SbU3jgntQpXase7ZK9wx6AE4+Ynhc+40AFFFFABRRUV6sz2cy28nlTGNhG+3dtbHBx3we1AEtFfOWnfEjxRYeA9FM3jCxN2NEnvDdXdl5j3t9G6r9gwGGJBnkD5zuGAMGvobT5ZZ7C3mnhMM0kStJGf4GIyV/A8UAT0jsqIXdgqqMkk4AFLXCfHOOKbwI0M+v2miwvdRCV7yeSG3uUzlreWSMhkRxkFgfz6EA7pWVlDKwZSMgg8EUtfOninXrabwV4M1DTfN0q/hlt/JsG1q5a8aBbsIfsqHAuQ4UgGT/AJZkZGKhu/E2p23ibxkbuW6n1Jv7ZhDWN3O19plvChMDiAnygjLs2nAJZtwJJOAEfSNFeJ/ALXktdJ1qy1nWbTzJtQhgs3tL+S7sWke0DlIJZCXZ/kkd1PRs4rN8D6hotn4Q8UWWs3J1/T9IsLe9n1fS9YvHF5Lh8RZL5SXKglEbB8xcgdKbQI9+or5d+JMPiDwt4X8M6TcazdRahFo11f3S3OpzxkTPNG+20cPma5j3MkcbkjbjPXn6etH8y1ikxINyKcSDDcjuPWkBJRRRQAUUUUAeS/tQf8idpn/YRH/ot6+ea+hv2oP+RO0z/sIj/wBFvXjfgG+0mx1iaTV/LjSS2eOC4kthOltKSNsjRnhgOR+Oa0jsfK5nFSxdm7bHO0V6DrHhyysnn1fxU5kW4vIre3XRlSONw0QfzgCuACCPlAGTnpVXWPCui+HYLptZudQuSdRmsbY2gQbfLVTvcN1J3qNoI7807nG8LNXOIor0NPDlnfPpsl/HcSWw0i1kaSGSC1SMuSPmdxgnjjgs3rVXxVpUei+DtS0tX837J4laESlcMyiA4ouDw0kubp/wDhqKKKZzhRRRQAUUUUAFe8fswzLFoWtblJzdp0/3K8Hr3H9mr/kBaz/19x/+gUpbHo5V/vUfn+R7N9sT+41H2xP7jVxHifxomjeJbXw7beHta1rULmze9EenpEQkSuEJYySL3YdM07xt420fwror3t9LCbwRxyLppuY0uXDuqcKTk4Lc4yODWR9adr9sT+41H2xP7jVlNfWK7s3tsAs4t2PmrxKcYjPP3uR8vXmoDrWjC/n086vp4vLdPMng+0p5kSf3mXOVHuaANz7Yn9xqPtif3Grj9Z8deEdJ8PHxBdeINPbTBOlv9ognWVfMdgoXKk85OT6DJ6CrVv4j0+a9vozJHHZ2dtDcnUGuIvs8iSAkFWDZAAXqQAc8E0AdN9sT+41H2xP7jVgx67ocmmpqces6a9g7FUuVukMTEZ4D5xng9+1WdPvbLUbOO80+8t7y1kGY5oJRIjj2YZBoA1ftif3Go+2J/caqVFAF37Yn9xqPtif3GqlRQBd+2J/caj7Yn9xqpUUAXftif3Go+2J/caqVFAF37Yn9xqPtif3GqlRQBd+2J/caj7Yn9xqpUUAXftif3Go+2J/caqVFAF37Yn9xqPtif3GqlRQBd+2J/caj7Yn9xqpUUAXftif3Go+2J/caqVFAF37Yn9xqgvPsN4Ihd2cdwIZVmiEiBtki8qwz0I7HtUNcN8WviCvgq2sbHT9Ju9c8SauZE0nTLeMk3DRgM5Y8bVVTnNAHo32xP7jUfbE/uNXl/j34veGvBHhbRdd16z1eJtXZVgsFtgLpOPmLozDaFyAST3HXNVvGXxp8M+F/Ed5o91peuXaacbUanfWtujW9ibggRCQlwxzkfdVqAPWDeRkY2NVXSIdM0fTotO0rT4rKzhBEcECBEXJycAe5J/GvMr/40eFrPxo3hySw1p4I9Tj0ibV0tlNjFeuMrCz7t2e2duAe9b/xF8dab4JTTYrnT9T1XUdVuDb2GnabCslxOyruYgMygBRySTQB3P2xP7jUfbE/uNXjdx8ePCbaJpOo6VpPiHWZtStbi8+w2VopuLaGBiszSqzgLtYEYBJOOM1L4q+N2gaDoNr4i/4RvxVqWg3NhFfLqllYo1siSHAVmZ1w4PBGOpFAHr/2xP7jUfbE/uNWTpd4moaZaahHHLElzCkypKu11DKCAw7HnmrNAF37Yn9xqPtif3GqlRQBd+2J/caoLz7DeCIXVos4hlWaPeoOx1OVYehHrUNUtb1bTNE09tQ1a+gsrVWVTLM+0bmIAH1JIoA2ftkf/PNv0o+1x/8APNv0rJOo6eNQTTzqFp9sdPMS385fMZf7wXOSPenPfWKR3Ej3lssdsSLhjKoEJAzhzn5eCDzQBbMenHU11M2SG9SA26zbRuWMkMVB7AkA/gPSrX2yP+436VmWd1bXttHdWdxDcwSDKSwuHRh7EcGoLjV9JtrY3VxqljDAJTCZZLhFQSZxsyTjdnt1oA2ftcf/ADzb9KX7Yn9xqyJNR0+O+hsJL+0S7nUtFA0yiSQDuq5yR9KtUAXftif3Go+2J/caqVFAF37Yn9xqPtif3GqlRQBc+1Rf88z1z0HWl+2J/caqIIYAqQQehFLQBd+2J/caoL/7DqFnJZ31otxbyjEkUihlYe4qGq+pX1npthPqGoXMVta28ZkmlkbaqKBkkmgDUN3GSD5bZHTpR9rjzny2z68ViNrOkLZWl7JqllHbXm37NLJOqrNuGV2knkn0qWHUtOmv5LCHULSS8jz5lukymRMdcqDkUAXbiLTbi7tLueySSezZmtnZQTEzKVYr6EgkZ9Casi7jAwIyPyrOt7i3uYvOt54po8ld8bhlyDgjI9CMVVXWtGaznvV1fT2tbdik8wuUMcTDszZwD7GgDbN3GcZjY46dKX7Yn9xqxZdW0qJbVpdUsY1vCBbFrhAJyemzn5vwzV2gC79sT+41H2xP7jVSooA0YJ1lJCqRj1qWqWn/AH3+lXaAPJf2oP8AkTtM/wCwiP8A0W9eEaLrGoaNcPPp8yxtImxw8SyKy5zgqwI6ivd/2oP+RO0z/sIj/wBFvXz5DFLNIIoY3lkboqKWJ/AVpHY+UzVtYpteRuweNPE0N3c3Q1RnkuXWSTzYkddyjCsFYEKQOBgDFRWPirxBZxXMcOpOVuZWml8xFkPmEYLgsCVYjuMGsaWOSKRo5Y3jdThlZSCD7g02qscHtqn8z+83LLxZ4gs1CwX/AMqwRwBXhR1CRklOCCMrk4PX3qpqWuarqMU8d7eNMlxdG7lBVRumK7d/A9O3SqMsUsWzzY3j3qGXcpG5T0I9RTvs1x9k+2eRJ9m8zyvN2nZvxnbnpnHOKBe0m1a7IqKKKCAooooAKKKKACvcf2av+QFrP/X3H/6BXh1e8fswwiXQtayxGLtOn+5SlsejlX+9R+f5EXxS8M6hqHxN0nXv+ES1XxDpsGjzWrLp+qrZPHM0yOuSZYyw2g8ZIrnPiJ4K8Tapqni1IfAkOry69d6deWOpy3Vup09IViDxHc24MpRyNnyneeetfQ32Nf77UfY1/vtWSPrXqeGap4e8af8ACQ3uk2/hc3Gm3Hje21/+1BfQrGLYNEWXyyd5cFDkYxjkE9KjsPDfivS9B8SaPbfD/TL3W3m1K5tNdu5LeSK8M7lowysfMLFSEKsAo2DnFe7/AGNf77UfY1/vtQB83p8PvFl34W8cfaPDcrzahd6XeWFretZLLObcp5oxDiKNiFIGcZBGT1rY8ZeDPEmrazqetWnhdDZSNodyNHluIVFylsZTNbHDbAV3qRn5CVABxzXvH2Nf77UfY1/vtQKx4G3w/wBY1iaa8uvCdvp+nah4zsNUfRpJIXWG2hh2SSSKpMe52AYopPbOTmvQfhhoFz4ei8SW0tlHZW1z4guruyijK7PIkCEEKvCgsGOOD7c13f2Nf77UfY1/vtR/X9fcFinRVz7Gv99qPsa/32oGU6KufY1/vtR9jX++1AFOirn2Nf77UfY1/vtQBToq59jX++1H2Nf77UAU6KufY1/vtR9jX++1AFOirn2Nf77UfY1/vtQBToq59jX++1H2Nf77UAU6KufY1/vtR9jX++1AFOirn2Nf77UfY1/vtQBToq59jX++1H2Nf77UAU68e/ab0wanpeixN4GufEUj3LQWV5Y6l9kutPu5MLEyt/cYj5iTgbRkV7b9jX++1L9jX/no1AHyj43+CvxY1bwLHeXXii01rxD/AGNbabLZTwLI4CziR9lw7qASQpZiMtsxmovif8K/iRrfxBu9ZXQ11TVQmmDR9Ztrm3trOBoMGZrm3YlpPm3EDDYGAOlfWX2Nf77UfY1/vtR1DofMl98OPH0uuaj4RGhwtoN/42i8SNr32yMJHACHaPys7y+VwOMe9a+r3/jHxpq/hT4oeHfBrXkfh7WtRtotP+2pFJf2bKYkuUaUKFyQTtPbpmvoT7Gv99qPsaf32/KgD5Sm+E/inT/AekRr4S1e78VzRaiZLrSPEEdkll9qlL/Z5iSDLGAcnbnkEdxXYan8M/Ek3hT4ZfDNoUn8NaSYrnxHeLKoWVoPmSAITuZWkJ5A6AdK99+xr/faj7Gv99qEBT/T6UVc+xr/AH2o+xr/AH2oAp0Vc+xr/faj7Gv99qAKdebfHa1t5LLRbz7PqUuoW1zINO8jTEvoHnkjKCKaJzgh84DcYOTuFeq/Y1/vtR9iT++35UAeJ6pputX3jvwPejw5Nb3tlPby6lFFpiLaxf6MyO63gO4iPdtEeTkjGMc1k6to9xL4f8faTofhDWbKG91izu7YnTGUbVEAknRG4mZXR38s/fx3Br6C+xr/AH2o+xr/AH2oFY8U8Cy6/pfge58IafbSW3im/bUrywuLq2+zIyGYYuZYxnyCxk+WPGMr0FYKaFrWgfDTVvDUvw/NzJea3cwWbx251EWkUsYEl4wKBmON2CBl2bnAzX0T9hj3btxzjGcDOKPsa/32oGeJ6vpsM/ijwTo9v4S1pNN0uOzu5NZfSmed2iUrDbs+Mx4yWkLHj7vc17AaufY1/vtR9jX++1O4FOirn2Nf77UfY1/vtSAp1FdxefaTQbnTzI2TcjbWGRjIPY+9aP2Nf77UfY1/vtQB84WFh4103wNo2l28HjuF7bRZ4YEti3mLqquoTzSf+WGPuk/u/vZ7V77Y/aPsVv8Aa9pufKXztvTfgbse2c1pfY1/vtR9jX++1AFOuJ+NNtp1x4JL6p/aawWt5BdLLYWi3TQyI2Vd4WyJEzwVwev4j0L7Gv8Afaj7En99vyoA+cdW0vx8Z9F1c+HJIdRj0U21jaW2kQyWqXH2skiaNtwtg8flsxVhjBG7gA9do2m3Fj8SdV+x6Tqk+i3326fWGvdJRMO23atvOoDyh/m+XLcY5B4r2D7Gv99qPsa/32oA8j+Fep2fh7wta6Dc+HdX0w3mtX0NlZSacYj5TPNOrBDj5BGACR0JAPWsTwra+dp3irWrnwbrGgz6nNarDp6eHBKtpDDuWF/KYbZpOSzFQduVAztzXu/2GPIbccjocDij7Gv99qAPnKXRNRX4WeFfCGpeCNSeSZpReajDpXnzWVqtyZBtRcmKaUBDtBAjyf7oFfQCnKggEAjoeoq79jX++1H2Nf77UAU6KufY1/vtR9jX++1ADNP++/0q7UUECwkkMTn1qWgDyX9qD/kTtM/7CI/9FvXkPw4vrnT9VvJodN1C9iks3hnNhkXECMR+8QgHBBAH4kV69+1B/wAidpn/AGER/wCi3r5/tLq6s5hNaXM1vKBjfE5RsfUVpHY+WzKfJjOb0PUNT8OLYvc3s2n3Hi6/lvreBluvM82GF4gw8xUORJ/DkkgYqnqXh3TdLtr5tJ8Pt4hzq1xZk75GNtGiKVwUPDZLfMcj5a8/g1DUIJpZoL+6ill/1jpMwZ/qQefxplveXluksdvd3EKSjEixyFQ498dadmczxFN/Z/L+vvPTLDQoLr+zruexgvoI9Hst/wBqNxOVaRmGEjjOeceyrWZ430+30nwvq+m2istvbeKGjjDHJCiA4Ga4iC/v4G3QX11E3l+XlJmU7P7vB6e1Ry3FxKGEtxLIGfewZyct/eOe/vRYTxEHGyjr/wAAiooopnIFFFFABRRRQAV77+y1/wAgLW/+vtP/AECvAq99/Za/5AWt/wDX2n/oFKWx6OVf71H5/kb3xJ8ea94d8SjR9E0XTL8RaLcaxcve37W2I4nVSikIw3HdnJwK1tK+Ivhm98My67NdPZxWul2+qXscsbb7aGdC6FsDk4VumelUvFvw30rxV8R7DxF4gsNO1PTbTSpLNbS6i3nzWmRw+D8uMKRz61z/AMSfhx4s1jUPEyeGdT0O003xLpVvYXS3kMhkt/J8wDywnykMsmOfu4yAelZLb+vM+te+ho6Z8W9Ej8a694b8QXMdlJZavDYWbpbylCssUTRmWTBRGZ3ZVyVzgVPovxAvLvWJLK6TS7dR4ou9GTe8is8UMJkDLgMC/BzkquAe/BwNc+GXi/UNV8Q2MeraHH4d8Qaxa6hdFopDdwpCsOUT+EljCBk425zznAvS/C2/uNR82fUrYW7+J77V5Agbf5NxavAEHH3wXz6Uf1+X/BF/X5nY+D/HHhvxbNNHoN7LdCJBIJGtZY45ULFQ8buoWRcgjcpIrjtf+MVhpPhnxnqEq6aNS8PajLZwafJfKsl0F8vDY+8M7zwAeldB8KdE8Y+HNEtdB8Q3eh3NhplnHZ2UljHIssoT5Q8gbhTtC/KuecnNcx4h+D8ereFPHFi8Witq3iDU5byzvpbYM9ujeXtUtt3AjYenrTW41sdpq/j/AMKaT4g/sO+1Jo7sSQxSkW8jRQPKcRLLKFKRl+MBiM5HqKRPHnh2bxBJ4ehurhdSxOIVms5o452hGZFjkZQjle4UmuK1z4U3l18Q9Y1tYNF1PS9avLW8uIr+4uo5Ld4UjQhUjby5RiJWG7GG9RUemfDHxcPiXaeJdX1yyvrezvdQnSV7i4eeSK4R1ij8tj5UQjVlX5ByBnjoUBc+H/xitteutB0XUNNuotX1TQY9VaS3tJWtlZmI2bsEAcZ3Fsds54rQ+DPxU0bx7oekq9wkWu3WnLeTWy28scRwQsnlM4xIFYgHazYPWs7wV8OfEfhfUfC88F/pVxFY+Hf7E1JX8wMQJPMWSHA554IbHFXvA3w81Dw+PAH2i+tJf+EY0W50+58sN++eUQ4ZMjoPKPX1FC/r8f8AgC1/r5HpNFFFAwooooAKKKKACiiigAooooAKKKKACiiigAooooAKKKKACvKP2hfiNqvgyPQ9A8PrYW+teI5JobPUNSuVgs7QxqrEyMwIJO7Crjk16vXmP7QGg+LvEWjWGm+HdK8OaxZXcxtb+11izMywiTAFypDDHljcSBknIx0pMaMf4q/E/wCIXgXwlD4ok8C6NcactnA91v1zEi3MjbfJjVYyJOSuCDznpxT/AIh/Gq48K+IvCnh+Lw39s1DU3sxrC/aNqaWLlwiKTg7nLb8DjhCe9Q2nwY1KPSfhp4XvNehvvDnhGT7ZexyIwkvrlMmHC8gRoWPBPTHWoPit8AY/FWuza9ovirWtMvr7WbPUL+M3hEBWAbQY1C5EiqPkJOASfWq6/Mnp8jU8VfFHxZ4Z+Keg+HNW8E20eha9qp02wvo9SD3LkAfvjCF4Tn1yB17Z6b4v+LNc8H+H49T0bTtFuQC5nl1XVVsoYlVCwAJBLO2CAAO3JFcQfhz8SV+OUnj641bwvqllEy22nRXyXDTafZ5+cRBcIJXGcuc5PtxU2paP8T/HfgZxquj+Dt8+q3jw6b4i095BFZklbZiEJ2zBdxPqG7VL2K6kOt/GHxgvwc0r4k6J4BtprCXTH1HUlvdTEH2ZVbARBtJkLDLA4AxjucUz4i/G3XPDXhPQ/Ftl4W0yXStQ0+1vGgvNXWG9kaZgDFBAFJkKggk8A5471g6x8C/H3/CufBngex8VaNqWkaKWn1O01RZxDfy+YXjRth3GFM4CZGcc+g2/i38LvHvxA0Oz0m7Pw/i3WUUM18dPmNzYSq+52tGzwpAXAOMYNNiR7fbSGa2imMbxl0DbHGGXIzg+9SVV0e0bT9Js7BriS5a2gSEzSHLyFVA3H3OM1aoYlsFFFFAwrA8a+LtH8JWMNxqjXEklxJ5dvbWsDTTzEcttRQSQq5Zj2AJrfrgPjPpGo6pp+mnSdBmv9QiuGW1vLbU3s59PkddolDKpynJ3g5GOzUAb8njPw5H4gs9CkvnS9vQv2fdbyCORmQuEEm3ZvKgttznA6U3QPG3hnXJdQh0/UsyadGJblZ4ZISkRziQeYo3IdrYYZHynmuO1Pwr4y1Hxf4PvLvZLJokkEt5qR1FjBcYhZJsWZXasjMzAOMEA5z/DVGy8FeM/Eg8SS+KlttG1DV3gRrmCcXcP2KGUstmI8IdhBbexOWMjdBgAA9F0/wAW+Hb/AMG/8JhaanHLoXkPcfbArbfLQnc2MZ42nt2qtJ468Nx6HFrElzdx201x9mgSSwnSaaXGdiRFBI5xk8KeAT2Ncl4b0XxHpXg3/hA9Y0O315Lm01Ga5kjkNpbhXnJit9wB5cSMcgjaF6dDWFefD7xhcWdleTW89xHZavPcWmjv4inEtvbSWvlBRd/fJEmX25IAYjJoBHqE3jDQYtTsNMa5uGvb6FJ4oEtJXdI3OFeQBf3Sk8ZfbyD6Gt+vEk+Hfjy28QadfjUmuL6S00mO71VdVli8l7Zj9oDQgbbgSIxUFuckk4r22mAUUUUgCkZgqlmIAAySe1LUd3BHc2sttMivHKjI6sMhgRggigCHT9S0/ULCDULG8guLS4UNDNG4KyA9MHvVqvnsfCjxJF4S0vRl8M6JP9m0a40tIzfbI7W5Z1K6gmE5Ygc4w42gA8mvfdPhkt7C3t5pjPJHEqPIerkDBb8etAE9ZXivxBpnhnRZdV1WV1hUhI440LyzSNwscaDlnY8ADrWrXI/FqwfUPB8iR+HZNeeGeOZLaG9a1nRlOVkhkUZEinBHI789iAi3F448MsdCjl1EW9zrv/HhbTRss0hwSQUxlcYIOccjFT+LvFmheFLaO5127ktoX3HzFt5JFRVxudyinYoyMs2APWuGu9B+ICaF4Ktbm0ttc1DS9SF7f3UuoBGCL5qpHuKDzGCyLlsLkoTjmnfE3T/FHj3wZfaTa+G7i2Wa4uraF21hrTKqdkU0kYQ+ZE53ExsDwF4O7gYLzOxfxt4YTxRH4abVF/tKR1jVBG5TzGTzFj8zGwOU+YJnJHOKu6L4i0XWtS1XTtL1CK6utJnFvfImf3MhXdtJ6E49OnSvNpfA3jKTWZNP3aeljNrsWuNq6SfvI5EtkjMYg29fMQEHdjacVJ4H8LeKPhzf35TyvENvqE2n2kAhg8h8jInuZmy2MAu5z95u4Jpgdh/wsTwer6okureQdMi8658+3kj/AHe/ZvTco8wbxtymecDuKZP8RvCMOgnW5NQnFms0kMpFlMZIHjGZBJGE3R7RySwAAwe9cTqHgTX9Y8UeJdW1PR5Psd7pv2VbY660sk0yXIlieB2T/RlXG7aOCxGV4zUFx4B8Wf8ACuta0ia2udQvvEGoXF3chdfa3ktw8KxRq8qRgTLhAWXaF5wA2KXQfU9mtZ4bq2iubeRZYZUEkbqchlIyCD6EVJWf4ZtLvT/DemWN/LDLd29pFFO8KbI2dUAYqo6DIOBWhTe5K2CiiikM8l/ag/5E7TP+wiP/AEW9eDaPpeoaxefZNNtXuJghcgEAKo6sScAAepr3n9qD/kTtM/7CI/8ARb1478PpNQj1S5FhBp12JbVori0vZliS4iYjcgLEc8A8HPFaR2PlsyipYyz8jD1OxutMvpLK+hMFxGQHQkHGRkcjg8EVXzXrKWdhp/2y38Gz6SL4X0Bulu54ZRFAYwWjR5OGQPkEjnioLlrQ2Wpt4MfREU6rcfavtXlAG22Ls2+Z/wAs87/u85x7U7nM8Jbr+v3bX89jzW+s7ix8j7Sip58KzR4cHKN0PHT6HmpP7Nuv7G/tfYv2T7T9m3bufM27sY+nevS9ASx3WdzZ3tnFLFo9mJIYxbB5GLNvJaX5Vxxu/iORWP48fTY9E1m006W18oeJ3eGOF1I8vyTgqB/DnuOKL/18xPDJR5r/ANWOAooopnIFFFFABRRRQAV7r+zNK8ehaztOP9Lj7f7FeFV7j+zV/wAgLWf+vuP/ANApS2PRyr/eo/P8j1/7VN/e/QUfapv736CvHfjP471Xwz4tg0y18VaZ4ftzoVxqEf2yyFwbu4SRVSEDIb5gei81qab8UW89bPV/DOpWs1lotvq2uXIKC305JYmfBDNvY5RhtAJ/Ksulz61np32qb+9+go+1Tf3v0FeaRfFa0itLy41jwxrWjmLRJtctUuTExu7WIAvt2MdjjcvyNg/MPemp8XNKtrLU7rX9B1jQvsWmR6rFHdCNnuraR9iMmxyFYuQpViCNwzQB6b9qm/vfoKPtU3979BXlR+MmlLpt3IdB1GXUba/tLE6fazwXDyPc58ko6OUIJBB5BBBzUWofFLXNL8Ua3aal4Fv003SdCh1Wdo7iB5ogxk37gJMMBsIG0ZyrE8EGgD1r7VN/e/QUfapv736Cub0HxRp2ua/qWk6aJJV0+3tppLtcGJjOhdEXuWCbWPs6+tcFp3jzxJdeHNK0ZpbYeL5PE76FeMIBsVYWMkswToAbcKw7AutFgPYftU3979BR9qm/vfoK821z4kJb65feG5NJvNOvZLS9bT7l7iCTzHgiZ8mNXLxggblLgZA7dKZ4V+Ica+C0udWjurq+0/wna69fSqFHnCRHJCjj5sxt6DkUB1semfapv736Cj7VN/e/QV5f4m+Mfh3QdQktprO5mjtba1utQlWeFDapcAFMI7h5SFO4hAcD8q6Lxhrd9pnirwbp1o8Yt9X1Ke3ugyAlkS1llXae3zIvPpQB132qb+9+go+1Tf3v0FeY6h8RJtB1TxtLq1rPfWOj6np1lZ29nEpmY3MMZxyRuO9+59qq6z8Qr+8WytLWwv8Aw/qtr4p0/TdSs7ry3byZ/mGGQspV17g5BBFAr6HrH2qb+9+go+1Tf3v0FeF3XjbxZq154KsdGOs3UGpX2pG6ubRbO3lmFtK6iHbIxVVGBk9WGMEHIru/g54u1bxr4Lh1zWNCOkzSSSKoEqMkoWRlyoDMRjbg7scgkcYoGdz9qm/vfoKPtU3979BUNFAE32qb+9+go+1Tf3v0FQ0UATfapv736Cj7VN/e/QVDRQBN9qm/vfoKPtU3979BUNFAE32qb+9+go+1Tf3v0FQ0UATfapv736Cj7VN/e/QVDRQBN9qm/vfoKPtM3979BUNeOftP+KPEOgaVo1hp99caFomqSyxav4hgs5Lh9NVVUx4WMgruORu7AGgD2n7VN/e/QUfapv736Cvn74teOPiB4f8Ah7onjLw34y8LX9tNFaww28OntI2s3UjkMIiWyi7cHA5BDZI4rv8A4z+Nr7wH8I77xXHZwnUo4oI44ZQWjSeV1T5gOSFLE4HJxQB6F9qm/vfoKPtU3979BXznF8VPEknhuy0nSPGVlrHiXVPElroxubrw+9idLEqF2LW7kF+FJUnGc81JD8XPGEHgvWtDdtO1Dx3a+IbnQ7GZIPLhmSFFle6ePJCqkZJI6ZwO9D0BH0R9qm/vfoKPtU3979BXmng7x1ey/s92fxE1pY7m9XQ21G5WJQiyOqk4AHTOBXDfC/4m+IPE3h3Wbi78daamt/2KuqR2MvhqeGPT4y2WkQk7rpAp28dWx1Boe7QLVJn0J9qm/vfoKPtU3979BXgXwn8cePPHXhjxhDY+LdBNxpGqJBaa5daYYR9n27pHktdwKkY+UtgHn0rq/wBm/wAX+JfGvgGfVvErWtzJHqU9taX1tB5Md9AhwswTsCcjj0oA9S+1Tf3v0FH2qb+9+gqGigCb7VN/e/QUfapv736Coa5fx94tPhldNtbPS5tV1XVJmhsrRJY4hIUXfJl5GVRhMkDOWOAB6AHXfapv736Cj7VN/e/QVzLeKrdfGVh4YfTdTiuL2zkuknkhCwrsClo92eXAYZAyB61Fqvi2Oz8Z2vhaDSbu9u57dLl5I5oY0ijZym4iR1ZsFSSEDHAoA6v7VN/e/QUfapv736CuPh8aw/8ACVXnh660TVLa4gtJbyBsRy/aYo3CMVSNmZSSRtDAFgeO9aHg7xFbeJvDUWu29pd2kUjSoYLhAJUaN2RgQpPOVPAJoA6D7VN/e/QUfapv736CuEi+IljPojahDomrm5bVzo9vp8kaR3E1xjIGGbag25bLEYAOeeKW2+I2mXFr4fnTStXA1m+aw5gG2znV3RkmbOAd6MBtJzjI45oA7r7VN/e/QUfapv736CoaKAJvtU3979BR9qm/vfoKhqO5mit7eW4mcJFEhd2PRVAyT+VAFr7VN/e/QUfapv736CuL0/4leB7zQNO1z/hI7G2s9RBNs1y/ls2Mbsg9Mbhk9Bkc11o5GRyOxoAn+1Tf3v0FH2qb+9+gqGsDx54mh8KaB/aMlrJdzzTx2lpbo6p5txIcRqXchUUnqxOB+lAHS/apv736Cj7VN/e/QVxGteOJNEsNIu9W8M6pAl60MVyweEi0llkEaoR5mZPmI+4G+Xn2qz458Z2/haeC2Ok6hqlxJa3F68VpszHbwbfNkJdlBxvXCjJOaAOu+1Tf3v0FH2qb+9+grgrf4laPca3FZwWGoSWEt0tkmphU8k3LW4uBFt3b+YyPm24ycVY+Hnj7TvGj3C2Nhd2vlW8N0hmeNxJDLu2H92zbG+Q5RsMOMigLna/apv736Cj7VN/e/QVyuveLE0zxXYeG4dJur+8vIDcZimhjWOMOEJPmOpY5PRQTjtVL/hYGnNe66sWn3kthocc7Xl6jxEFoVzIqRb/MbHK7tuNwIzQB2/2qb+9+go+1Tf3v0Fcn4B8YWni+1vZbaxuLN7OVI5UkkjkB3xrIpV42ZT8rjIzkHg101AF2zlkkdg7ZwPSrNUtP++/0q7QB5L+1B/yJ2mf9hEf+i3r55r6T/aJRX8KaeHVWH28dRn/lm9eOaBoY1i8kt4ms7cRwvM8k4IRUUZJ4BP6V4mMz+OExH1f2bk/U+ezHCSq4htPscfgelFdfPoZ+2G309YdVwB+8somdcntyoOePSqradIpUNYsCzmNQYerjqo468jiuN8WQX/Ll/ejg+oS7nNYHpRXXyaFKI7Yw232iWdGYwxwMXjw23BGPX0zUK6RdNHNIulzMkBImYW5IjI6hjjj8aHxXBf8ALl/eP+z59zlqK6hdKuGtmul02VoFXc0ogJQDpnOMY4pyaLePEsqaTO0bkKrC2JBJ6AHHej/WyH/PmQvqEu5ytFdRHpNxJeNZx6ZK9yud0KwEuMeq4zS2+k3NxI0dvpc0zq21lS3LFT6EAcHg0lxbB/8ALlh9Ql3OWorr/wDhH73+x/7W/s0/Y/NMRk8vow659u2fXiptM8N3N1rFlptxZtZNePtjee3KjHqAQM1ceKU5KKoyu7fjt94/7Pn3OKr3H9mr/kBaz/19x/8AoFeXyW8KSMnlRnaSPuivaf2c4oho2r4jQf6Sn8I/uVtgOI6eOrqhGDTfn2OzL8K6eIUm+50s3hy1l8cW/ixppPtMGnPYLDtGza8iuWz1zlcVUvPBel3uq+J729lmnj8R6fDYXcBwFWONZFyp65IlP5Cu68uP/nmv5UeXH/zzX8q9/pY+jPFdd+F+of8ACJ64r+ItR8SasfDV1omkrdpFCsMcidCUADOxVAXb+725qez+EkF9ot7D4q8RaprF3e6RBpayyLFG1nFGwkATYuGYSAEswOdo7V7H5cf/ADzX8qPLj/55r+VArHmNv8PC1jaW+peIJLx7XVbXUo5ItOt7X5oDlUIiUZDE8k5PpitO78JJL46l8VJqVwqXOmjT77TvKjaK7jUyFMsRuUgyN0ODxmu78uP/AJ5r+VHlx/8APNfyoGeWfAPwbceCPh5BpuoIy6lcTyXN0Hl81kydsUZf+LZEsaZ6fLWhZ/D/AEm1+Kd18QUuLk3lxaiH7KceSkmFVpgOu9kRUPsPevQ/Lj/55r+VHlx/881/Ki4HjVh8GtNtNf8A7TGvXjxpLfyxQG0gDBrxHWQvKF3yY3nbuPGAKk1n4RQ3mmRafYeLNX0qFtAj0G+NvFEzXdtGDtJLKdjfM3K9mIr2Hy4/+ea/lR5cf/PNfyoA8rvPhjbnxE2tabrkthJPbW1veRvp9vciYQLsR1Mqkxtt4OOD6Z5re8c+FY/E8GnvFqd3pOo6Xdi8sL62VWaGTayHKuCrKysykEdDXbeXH/zzX8qPLj/55r+VAJWPFfF/w11GTwNqOn6drF9qWvatrdlf32py+XFL+6lj+ZFACKI40+Vcdu+a2LP4Z24d7vU/EOoanqk2tWur3F7JFHGZWthtiiCIAqoB6c5JNepeXH/zzX8qPLj/AOea/lQKx5z4d+H9hok+gTQ6hdSnRJ7+aEOq/vDduzuGx/dLcY/Gr3w+8KnwfpE2kQ6vc39iLiSW0jniRTbI7s5jDKAXGWPLc13Hlx/881/Kjy4/+ea/lQOxl0VqeXH/AM81/Kjy4/8Anmv5UAZdFanlx/8APNfyo8uP/nmv5UAZdFanlx/881/Kjy4/+ea/lQBl0VqeXH/zzX8qPLj/AOea/lQBl0VqeXH/AM81/Kjy4/8Anmv5UAZdFanlx/8APNfyo8uP/nmv5UAZdcP8V/CnibxNb2CeGvF1/wCHyJfIv0h2GOe0kIEvysrAyAD5Tx1NemeXH/zzX8qPLj/55r+VAHg118AtPivvDd1oHjPXdFHhyy+y6dGkMFwsTFmLzASqQJGLckDsMYrU1j4b614u/wCEr0vxh4ivJNEv4bO30uOGUb4XgCubsjG1ZGkGdoGMD349l8uP/nmv5UeXH/zzX8qAPD5vgbYXVjeXF/4u1u68TXOqW2qjX2SJZ4p7ddkW2MLs2hcjGOc1bsvgX4Fbw9Np3iCzPiO+uLq5vJtTv1HntcT43yALhV+6uABj5RXsvlx/881/Kjy4/wDnmv5UAeHaL8I5dHg0Xwbp+oyw+BrLSLy31KFZdsmq3FwAm6RBwNq5YH1PSpvDHwZ/sLz7qPx74iuNVXSYtH03UGSFZNPtI3DqiKF2vyoBLA5HFe1+XH/zzX8qPLj/AOea/lQB4Td/AezvvDviiw1Dxtr9xqfiieGTVtVCRRyTJECFiCKAgQ559cDtXefDnwteeEdC/si48SXuuQxlVtjcW0MAto1XAjRYlUbe9d15cf8AzzX8qPLj/wCea/lQBl0VqeXH/wA81/Kjy4/+ea/lQBl1yHxS8Oap4o0SHSrEaK9vLLsu01Ox+0KqEY82P5lKyJ1Hr7V6H5cf/PNfyo8uP/nmv5UAeaDwjrtr4h8M39rrttPZaBYNaeTc2jPc3QdEV2MvmABj5YwdpwSc5qjrfgrxB4s0/R/+EkutAguI/ImvJINM33MUkc3mbYJy/wAgwFUnB6MR149Z8uP/AJ5r+VHlx/8APNfyp3Cx5jp/gnUrX4gXfjIahpEN29rPbxraaYYfPLsrI90RIfOKbQBjb1bnml8G+H/F/hmx03R/7S0q+tft13dXtyto0JWOQvII1QyMS3myD5s4CqRjJzXpvlx/881/Kjy4/wDnmv5UgPI4fAPiUQ3E03iXSzqC6+Nds5Y9MdY45dhR45FMpLoUJHBUgnPNPm8A67HoWg6bp/iKwWTTtWbV7ua405n+03DSvIdoWVdiZkYY+Y4A59fWfLj/AOea/lR5cf8AzzX8qAModBnrS1qeXH/zzX8qPLj/AOea/lQBl0jKGUqehBBrV8uP/nmv5UeXH/zzX8qAPFR8LNaj0S202DxPYKV0WbQZpH0svusncMpUGT5ZRyC3KnI+XivULK3S0s4LWIsY4IljUsckhQAM/lW15cf/ADzX8qPLj/55r+VAGXWB4/07VNV8MXFlpEekz3DkZt9UtfPtp1zyjLkY9c+1dn5cf/PNfyo8uP8A55r+VAHjN78KLmfw1onh1da0822mMrreS6aWvLdhN5pNrJ5n7kYwgB3YUDrV3xl4K1rxzpMltrv9g2zm5u44XksTPNbWkhCpscOoEhQEnIK5K8fLz6z5cf8AzzX8qPLj/wCea/lQB5Lc/C2zn8XWGrpJp9nBpoVrVrWzK3jOkBhjMkpcq20EkYQE4UE4HNLwR8O9e8D7n0O+0qWa7a0t7oR2jQxNHG5aa6lUyN5ly6nbuGOSCc4r2fy4/wDnmv5UeXH/AM81/Ki4HnHxJ8GXHjAwWv2rSbazBj8yWXTfOvIisgfME24eWTgDODjrXPXHwid9c1G+ttcgsY7iTUJ7ea2sAl4kl4hVhJNu/eIpZiowD054r2jy4/8Anmv5UeXH/wA81/KgDzf4WeCD4Kt9RiW4sBFeSRyLaafatb2sBRAhZEZ3IZ8ZY55OOO57StTy4/8Anmv5UeXH/wA81/KgCpp/33+lXaRVVfuqB9BS0AeaftDf8irYf9fw/wDRb15f4B1C203V7ia6u47QSWU0SSyRGRVdhgZUA5H4V6h+0N/yKth/1/D/ANFvXhtfnef1XRzN1I7pL8jy8S7VrnXNrK2em69HDrUc15eC28ua0haAOFJ3ADauMDHYZraXxVoj6rqlzczmUW9wuoaafLb95cCLYVPHGTtOT/drzeivMhmlaFrJfj3k+/eV/kjFVZI7mx8S2tvosYXUJI78aPcwblVgwmefcBnHcZOal8P6/YRWuiXU+tyW39m+cbuz2Oxu2Zicgj5W3AhTuPGK4GinHNKyadlokuvRp338gVWSO5sfEtpHFpFsb+SO1i0y6huIQG2CR/M2gjGD1XmnSeKkS2nhttVuI0/sCG0iVS4AnG3cB6Hrz+tcJRS/tSty8v8An2t3/ph7WR6Ja+JNKknv1ku4hNdafZxi4nEoUvGo3qxjw/XHPQ4qlf8AigG31VodSWO7udTtpd1oskayRohDEZ567evJ61xFFVLNazWy6/jfz82Dqyasd3rOtaXf2mowx6vJBF/bTXaIquDNA2PucYBBycHFadz4h8Pw3ekiLUkljttWe4Ljz3ZYimAWMnJY8ZC8V5jRTjm1WLvyq+nfo79x+2fYfOwaaRl5BYkfnXs/7Ov/ACBtW/6+U/8AQK8Vr2r9nX/kDat/18p/6BXTw3/yMIfP8mXhf4qE+JvjXVvBfi/UHmui+l3fhe4udNhaNcLf27gFQcZO9ZY+OfuGsT4feNfGGqt4O8O6lfb9d0+TUv8AhKSiRjzhafulBOAFEjyxPkY6HtXo/j7wLoPjZ9FfW0uC2j6gl/bGGTZl1/gbg5Q8ZHfA5qvZ/Djwza+KfE/iNIrlrzxNbrbX6tL+7CBNp8sAZQsMFjnkgGv0tHrM4LVPjPqdz4a8ZLo+laQda0TRf7Uga31ZLu3KEup3Mqgb0KElRkHjDVe8S/GO68NwabY6loVj/bcmjHVry3bVFjjWIMVVYnKfvJH2khcADGCemdrRfg/4c06y1Czm1PXNShvtEGhMt3cofKswCFRNiLtI3Hnk+uasyfDGz3abdW/ijxNa6nY2J086jDdRC4ubfeXEcuYyh2k/KQoI9aAG+F/iFe+JvGsujaT4ZlOl29pa3dzqM90sZjW4h82NRFgkt2IyAOue1Z1/P4m8YfE/xF4c03xVe+GtN8PWtrzYwQvNcz3Cs+5mlRwEVVA2gDJzk9q7TQvDNho+t6prFvNdy3eqJbrctNIGz5MexSOM5I69cmsjxP8AD3T9Z8Rv4itNb17QNTmtltbqbSrpYvtMSklQ4ZWBK7mwwAYZ60MEYPwv+IWo6pZ+GtJ1yBLnVL+bU7Se8h/dxs1jLsMgT/bGDgHAOao6/wDGpdL8GWHir+xrAWtxbT3MkFzrEcM5WKRkZYkKkythSf4R0Gcmrui/B63sNC03R28UauiaJdTyaPeWRS3u4IZh+9ilfBWXcSSXKhjwc5GaLn4H+FZNGg0m31XxDZ2yaVJpE3kXi77m1eRpCkjMhJ+Z25GCc4OaARja14y1C38UeLZl1PU1sY7zw4lpFA6AxC6kCuAHVgA24bsDJGcEHBq14Z+J/iaG01S/8V+H7SLTrfxWdF+0215u+zo0vlqzrsGQrFAWzzvzgY56y9+Gnh67lvpJZL8NfS6bLLtlUYaxYNDj5eMkDd69sVm+KvhtG3g/x1p2h3N1cTeJ0mlWzvbgC1gupBzKhC70+bDHk8qMYpv+vwEk+v8AW50/gfxKnimxv7+CzeC0t9RuLK3kZ8/aVhfY0o44UuHA68LnvW/WN4H0C28K+D9J8OWfMOnWkduG7uVX5nPuxyT7k1s0mNBRRRQAUUUUAFFFFABRRRQAUUUUAFFFFABRRRQAUUUUAFeKftW3viqDRdItNO/tm38KXUky+I77RrRbi8togqmMqp6KWzuYcgD359rrhfiz4CuvGyaZ9h8T6xoEltNsuWsLt4hcWrkedEQONxAG1iPl59aTGjxz4y/EDxNpPw68P+LfCPxC1q+hmsIGgubbw/GLG4cS7ZJbuRgTCCCBsG3BU9c8dt4z8SeOLD4yfDaGDxFYf8Ixr7yRSWdrbBjOVtjIZGlbJ27sbQuOOpNaetfAnwnqOh2fh2HWPFGm+H7e0js5NIstTKWtzGjFv3ikEliSckEE/hVrxb8G9D8ReI9I1pvEnirTH0VETTLbT79Y4LXamzKKUJBZeCc8iqW/zJ6fIm/aCvPGVj4Fgm8ENqqagdTtkuH0yyS6uEti371kjcFWIX1x9RXk+o/EbxBceCPCjaT428TPps+r3ln4h17/AIR1Wv7GSNcpbvbpGyodxCkhT0+tepW3w21e9XxHLrXjXXrO51XWft9s+j3zRfY4UTy44VLgjBXlhjBY8dM0tt8HdE0/wjD4b0TxJ4s0aNbqa7uruy1Lbc3ssv8ArGmcqdxPHQDGOMUh9Twz/hbfxE1bwJ4UvrvxBq2iWcunam1xrOn6H9oa7vbeZkhjkTy3EQZVDNwOSeRjj6N+C3iS+8X/AAo8M+JdUVFvtQ0+Oa42LhS+MEgdskZx71kap8H/AA/c+FdM8K6drfiXQtEsLZ7VrPTNR8pLqNzlxMSpLFiWywIPzNzzXdaJpljouj2ekaXbJa2NlCkFvCnREUYUfkKYi5RRRSGFFFFABXF/FTxpceEoNLt7GztJr7VbkwW731yLe1Qqu9g8h6MyghR3b8a7SuW+JHh3VvE+kR6ZpusQ2FvK5jv457OO4SaBuGADqcOByp6Z6g0AUtU8dzad470Twzc6RF/xNiERk1CN7iNvKaQsYBz5Y2FS+cZI4xWn4M8Ty+IbzXLWfRrnSpdKvRalLiRGaRTEkiv8hIXIccZJHf0rEk+G0cmq+HZG1udtM8PtA9lam2jMwaGPYoNxjeVPVl7njOOKW28I+K9LvNbvtN8WRy3WtX1vPK01iiC3RPLRygGdxMUe0A9znIpi1KP/AAti1jh8W3c2nWv2bw2blZI4tTje6lMMnl5MOAY1Y9GY4xVeX4uSox00eHoW15L2S1e2/tSP7OAlstxvE+3ByjABduc5zgDNbd14Eu77xJPr2oeITdXCWdzZ2CNp8QS3jnZS+8f8tuEUYbAwDxk5rLT4SWcPhe50e31Cyjkvr03d5MdFtmjLeWI1EUJGyLaoG0gE5yTnJpdCup3PhTWrXxH4Y0zX7JXW21G0iuolf7yq6hgDjuM1p1R8PaTZ6DoOn6Jp6FLOwto7aBWOSERQoye5wKvU2JBRRRSAKjup0trWW5k3bIkZ22qWOAMnAHJ+gqSkZQylT0IwaAOD0/4t+CrjwzpmvXN9c2MGoW7XKRzWcvmRxLgPI4CnbGCwBc/Lz1rvI3WRFkjYMjAFWByCPWvLh8I5Y9It9OtvF99AsemS6PLItpEWlsHbIj54V15AkHXccjpXptnbxWlpDawLtihjWNBnOFAwP0FAEtcv8T/Ff/CG+Fm1ZbeOaaSeO1hM0oigjkkbarzSHhIwSNzV1FYnjfTta1Tw/NaaBqkOnXxI2yT26zROO6OjA5Ug9sGgEcxr/wARL3QLLw5PqOi2cjaq8EUqQapEX8ySRY/3CcmcDcHOCPl9+K39H8US3/jjV/DM2jXNn/Z9tDcRXMsiEXKSPImVVSSoBjP3sE+lctdfCS3l8LaX4Wj1+ePRrMh5YjZQmR388zFo5No8nLHGEGAAAMda1NT8KeJo/E2t+J9I8Sxfbb3TfsVpbT2aCKAqXaJi4yTtaRieOeBQAjfEKFfH+reF2s7NV0qMSTSPqKC4kHkCbMdvjc4AbGc9c1z1l8Z47ixRn8PrHe3iWEunQjUo3jljvHZYjJIBiIgodwwe2N2a6e+8FX2qeI9J1XV/Ekl1DpUourW3WyijIuPJMW9nHJX53bbxyeSQAKytP+FdvZ2msst9pz6hqohjmkOiW4thFGxYJ9nA2sSzMxYknOOmAKAOq8A+JIvFnhmLWI7Y2rmaa3mhMgkEcsUrRuAw4YbkOCOoxW9WH4E8M2PhDwva6Dp7M8UBd2kZVUySSOzu21QFXLMTgAAdBW5QAUUUUAFFFFAHmn7Q3/Iq2H/X8P8A0W9eQeHNJGsXssDXa2kcNu88krIXwqDJ4HJr1/8AaG/5FWw/6/h/6LevLPA2qW+katPcXNxNbLJaSwpNFHvaNmGAcZFfn2eRhLNbVNrL8vl+Z5mIt7bXyKy6Hc3l48GhCbV40C7pYrdkwTnghuR061Wk0rU45EjksLhXknNuilDlpRjKD35HHvW3dazbLpuuWy6pd389/wDZytw8JjL7CdwYZPQY+tbMfjLSxqWq3MyTyjzEvNNJT7twItnzeg5B/wCAivNWGwst52f4bv16Lu9WjHlg+py//CO6jKLSOztbq6uZ43d4VgYGPa+w8/xc9x0qGHw/rc0E88WlXbx27MsrLGSFK/eH4d8Vu2viWzi0JLXzbgXQ0i4tCwX/AJavNvHPpjOTUuha/pEFvoV1dXV5Dc6MJR9mji3LclmLA7s/LnODkdBTWGwkpJc9tE3qvK+/bV267IFGD6nNxaHrMunHUY9MunswnmGYRnbtzjOfTg1LD4a8QTW8dxDo17JDJt2OsRIbd0I9j61tWniSyjfSd7zhLXTbq3lQLwHk8zGB3HzLzRceJrVorhI5rld+gxWCAAjEi7dw69ODzUrD4Tlu5/iu1+3fQFGHcwItC1mXUpdNj0y6a8iGZIdnzIPU+g5FOs/D+t3k80NrpV3LLA/lyqsZyjeh9DxXU23ijSZDeW852pc2NnF501r5yiSFcEMmQSD2PtVHU/EsVxaakhupZZ7jUbadZEg8oPHGhU/KCcc7cDJ6ZqnhcIlfnvv1Xnb9OltQcYWvcyT4a1kaEdZNnJ9mWcwsNp3Kw4JIx0zx9amsPC+ptrenafqdrc6el7JsSSSP25x7+1ausa7oupQ6gsk1ygbWTfQoIv8AWxsACuc/IcZNaUvijw5b3GmCy3CC21RrthHaGPbGU2gHLEu/TJ71pDC4PmTc9Fy9Vrrr/V9CuSF9zzyVdkjJ12sRXrnwEJ/sfVeT/wAfKf8AoNeSTMGmdh0LEj869b+An/IH1T/r5T/0Gr4b/wCRhD5/kx4X+Kj0obmOF3H6UZb1P515d4qs4fFfxtg8Ja7dXi6Pa+HxqNvZQXcluLu4ado3ZjGys3lqq4GcDfk9qy/F3ji/8Gahb6V4e1BNU0zSpbC0u4JbKa5kVZ5VT97el9qvhgVGGJxz1r9L7HrPQ9kLbRlmwPUmjJ9T+deG/EbXfFWteA/is1zcaVDoujPc6bawpA4nkdBE4keTdgAb8YC89cirepfEHxp4evrrw3qEmgX+qTJpZ0+8hheK3t/tkrRESqXJYJsJBBG7I6ZoFc9nyfU/nRk+p/OvHtV8eeNtMfU/D3maHd65ZeItN0qO++zOlvJHeJuDPEHJV0zyA3PHTNdp8NNb1nVrXW7PX2s5tQ0bVpdPkuLSIxRzhUR1cISxU4kAIyeRQM68hwMncBTcn1P518//AAum1XRPhTq/jx9BYXlrpl9cW+p3Gsy3Iu3SWTAa3Jwgwo/L3rQ1Pxv8UtPj1ppbnwo/9k+HoPEUmyym+eN/MzajMnbym/en1Hy0Ae45b1P50mT6n868j1PxJ4ih13xrceFtGFzfQpozsER7iQQyxs0jrCXAdkXOFXaW75NO/wCFha39r8L339oWf/CMahFEk+srpErRTXTT+WYHXfutDwACwYbzgnigV9LnreW9T+dJk+p/OvFfCXinxHqGow+E/DR0rSLm4vdcu5bq8jluV2W975QVUMgO5i4ZjuwoHAHApLL4jeOPEdrow0IaFps1z4du9Uu3uYJJ0823nMW2IBl+RyMgk8A55oGe15PqfzpGcLjdIFycDLYya8qj+IHiKXVPCF9eQW+keHdb0+xl+1Gye5jlu5z81sZFYeQeU2MykMWx2p3xH0q+1f43eBraS406TTYbS9vBa3VmZf3sZiy4O8APhgFbB28nnPAK56pk+p/OjJ9T+deMeH/HXj/U/Dfha8muPD8F54u1FrWxYWkhjsY40md3cFx5rsIhhRtAJ6mpoPHfji+utL8O2kmhRaxJ4jvdEur9rZ3t2WCDzRMkYfIbBAKFsbgRmgLnsOT6n86Ubm+7uP0ryH4feOvG+pal4Wl8Qf2G1hr81/ZCGzgkWSGW13/vd7MQQ5if5MfLkcnmrfiCwt/F/wAbbrwv4gu7z+ytO0CC9srCC8kt1uJpZpFklYxsrPsCIAM4G/PcUDPU8t6n86TJ9T+deQ+IvFfiXSP+ElsvCt7pQ0zwTpFtcynU99zNqO6NpMeaHGwbE27yGJY1X8QfEXxlHd+INU0uPR4tG0JdMmktbmB2uLhbpI2dN4YBCockHByeMDrQK57Nk+p/OjJ9T+deeaf4k8Vat4i8S3FndaNa6JoGoy6c9pNA7XM7JAshk8wMApLOuF2nIB55rk7T4h/EBvDXguW4XTpdS8XRNexHT9Kkn+xQJCrlPL8wGVyWHOVAGeDigdz2/J9T+dGT6n868fsNa+ImqePPh+l9cRaB9u0++fU9Lks2YSNC8YLY8wYLKQUzkpk53ZqT4Y+P/GnizWtNvpNCf/hHdSku1ZlsGjWxWMsIm88uRKWKbSNq4LDHSgD1zJ9T+dGT6n86KKADJ9T+dGT6n86KKADJ9T+dGT6n86K5/wAS+KF0PVdOsG8P+INR+3Nt+0afYGeG35AzKwI2DnP0BoA2o7y2kvZbGO6ia6hRZJYRIC6K2drMvUA4OCeuDU53DGdwz0r5p+D0N34X+MA0fxgb+78T+IIbySy8SWetfarTUYFJZd8BOIzGD8vGAau+AvEN58P9I+Md7LqGr+J5tE1VBa/a5TPNPI0K4zjoC7ZO0AAfSjoHU+iTuGM7hmg7h13D618e/Df4l3nhnwx8SfI8Ral4g1uW5sxa3U9rcMkMs8YEs2xlysccjMQmASFGBivSP2Q/EWm/8In4l0+58T3Opix8RzRRXepO6NLG4URcygcsVY7OoJ6DNCFc96w+M/NilKyDs/618ffDK+1e6+M2i6jqF/rB0fWdb1azh1z7fKyawNrKlubctiAJzhwOSB6ZrtPhv4L03VfjX4vs9F1bxGfCuiaedIuPN1meU3F7MP3pVmb5fLTjI5DYOaEN6H0aQ6/e3D603J9T+deD/s2aPDJ478beI9G1LWJvC9vcDR9KjvdQluRM8WDPOC5PBbAGO2a94oAMn1P50ZPqfzoooAMn1P50ZPqfzoqjqerabps1vb3l7bwXF2xS1ilkCmZ/7q56npQBeyfU/nRk+p/OvLvA/ijxRq2j67/autaTpOuW/l3M9lf6bLF/Y0RGHVgzjz4/kYrIGAJLc4wBUbx/4sXwr4a169t4NLsLu0nudT1D+x7i6hiVZFEbFUYNEskZMmWztFAHrmT6n86Mn1P51xF1rXiaL4n6VoVvfaReaZewz3s0SWbrNbWqKAjGXzCrFpGUD5RkBvSotd8VatpPxFj03UGTT9AcQRwTyaVNILuZw+YhcBhHG2VUAMpznHegDvMn1P50ZPqfzry7wn4u8Y65Lp8M0+h2f9u6K2sadJ9lkdbNFlQGOUeYPMykincCuDnjGK6f4Va1rHiLwfFrWsG0c3U8rWcltC0SzWwcrFIUZmILAbsZPDCgDqsn1P50ZPqfzoooAMn1P50ZPqfzoqK6keG1mmjiaZ0jZljUgFyBkAE8c9OaAJcn1P50ZPqfzrzLSviw03hTTtWvPCeqG6n0p9Wu7e1eJxb2ikAy5LDcCc4UfMdp4r0m2mjubaK5hbdFKiyI3qpGQfyNAEmT6n86Mn1P50VT1fVdM0i3W51W/t7KBnEayTOFUsegz60AXMn1P50ZPqfzryO4+Imt6Lf+L73X2ggbTrSebT9CkspI3ljhkKx3Ec+SsyyB0LBRlPlGOubNz431+PwDqmqR6lbtq2lzlbyI+GrvfEfK8xY/I3b/AJsjEhIG05IzQHWx6nk+p/OjJ9T+dcpc69rNz8LI/E2kQaY2pS6Ul6ElmZ7ZGMQd8MmS4HOMYzxyOtcT49+KGuaFD4aktorBP7T0qG+k8yBpFaR3iUo7Bx9njw5PmvkZGOowXbWwXPYcn1P50ZPqfzrzHRPiBrFx8T4/DmoRWkUF1eXtqlmLWVJ7dYF3RzNK3ySLIoJwoGMjBPNenUgDJ9T+dGT6n86KKALWnk735PSrlUtP++/0q7QB5p+0N/yKth/1/D/0W9eG17l+0N/yKth/1/D/ANFvXlPgvR4Na1WW1uFunWO1kmCW2PMcqMhRkEc1+dcQUpVcycI7tL8jy8Ur1bIw6K6N/DUt1e3q2UT6db2Qj+0f2pOqNGX6EkADB+meahm8Ka1DcxWzQxmWW9NkAsgOJcA8+gIOQfTNeM8HX3UXb/g2/M5+SXYwqK6aPwpdXUdotoIo5DbSzzyzXCiLakhQsDjgD3qCz8J6pdRLJDLYkytItshuAGutn3jGP4hx7Zo+pV9LRev9fqHs5djAoret/Cmqz6ZHfo1oFlgeeKFpwJZETO8hevGDU0PgvV5bVLjztORWt0uir3SqyQt/y0YHov60LBYh7QYezl2Obord/wCEV1Nb+5tZZLOFLaNJJbmScCHa+NhDd92eOKkg8IatJPdxSvZWv2SdIJXuLgIu9xlMHvkdMetJYOu/sP8Ar/hn9wckuxz1FdFdeFZ7XQJNRuL21iuIr1rR7V5AGDL7+ue3pzmp9I8KOdZ0pL2a1urC7ujbu9pcB9rAZKkjocY9qqOBruSjy72/HYfs5djlq9f+Aas2j6rtUn/SU6D/AGK8jmULM6joGIH517P+zr/yBtW/6+U/9Ar0uG/+RhD5/kzXC/xUdH4r8F+HfFa2w8RaDBqLWpJgeRWDxZ4O1lIYA9xnBrOm+F/gSW5t7h/CFh5lskSQ7Y2VVERzH8oIBK9iRketdzfX1lYRJLfXlvaxvIsSNNIEDOxwqgnqSeAO9L9ts/7QOn/a4Ptgi877P5g8zy8437eu3PGema/Sz1jnLjwrolxp2q6bPosMlnq8rzahCyErcuwAZm9chV/Ksyz+G3guz0fUNHtvCdglhqRU3kPlFhNt+5kk5AX+EAjb2xXdTyxQQSTzyJFFGpd3dgqqoGSST0AFVdI1fSdYhebSdTstQiRtrPazrKqn0JUnBoA5jTPAvhjTdOi0+x8PW8NtFepfogViftKnKylicsw9STWtp+k2uny3kllYiB724NzclVP72UqFLn3wqj8K1NU1Kw0uBJ9Ru4bWKSaOBHkbAaR2Coo9yxAH1o0vUrDVIJJ9Ou4bqKKaS3do2yFkjYq6n3DAg+4oA4nTvhj4J0/7YLLwtbwLewyQXKq0hWSOT76lS2AD3wK1rnwrotyLsXGjQyC9sF065yp/e2y7tsR/2Rvb8zXVZGcd6gsLyz1C1S7sLqC7t3ztlhkDo2Dg4I4OCCPwoA5TU/BPhvUkukvdCil+1+R55G9WcwqViOVII2gkDGOpqsPhz4NWfTpl8L2itpiotmArBYgjFk+XO1sMSQWBOTmu7qvqN9ZabZveaheW9nbR43zTyCNFycDLHgc0BY43Vfh14P1WzjtL/wAM2s0MVxNcxjDqyyzMWlYMCGG8kkjOD6VoweFtFt3ge30W3hMFidOhEcW0R2xIJiAHAXgV0OnX9jqVot3p15bXlu2dssEqyIcejA4qxQBw7fD/AMJtf6dfN4btzcabHFFZsQ+Ili/1WFztJTPykgkVtT6Taz6pbapNYh721jkignKndGkm3eB9dq5+laml6hY6pa/atPuorqDzHi8yJtw3oxR1z6hlIPuKtUAcbe+B/DN74at/Dd14ft5NJtmD29sVYCFgSQyEHcpBJ5BzzUml+D/D+lwaZDp2g29tHpUjy2IjjI8l3BDuPVmBOSck5rrqq3WoWNreWlnc3UUVxesyW0bNhpWVSzBR3woJ+goAwLPwtotmNPFro8UQ06Waaz2qf3Dy7vMZfdt7Z+pqt4r8E+GvFbWz+IvD9vqEltuEEkisrxhvvAMpBwe4zg1041KwOrto4u4TqC24uTb7vnERYqHx6bgRn2q3QBwOo/DXwTqM1nLeeEdPlaygS3tx5RVViQ5SMqMBlU9AwIFal54V0W8GpC60aGUaoYjfblP78x48vd/u4GPpXSNd2q3qWLXMIunjaRIDIPMZAQCwXqQCQCfcUW93a3Es8VvcwzSW7+XMqOGMbYB2sB0OCDg9iKAORufAnhe48St4lm8O2z6uw+a62MGY7SuSAcFtpI3EZx3pdS8D+GdS0LT9DvfD8EunaaFFjDhl+zbV2rsYEMvy8cHpXZ0UAcZJ4H8MyRaNG+gQldEk8zTMBgbZuCSpznnAyDnOOaTSvAnhfStek1zTfD8FrqEju7SxhgNz/fYJnaC3cgDNdoCD0oJA68UAZflyf883/Kjy5P8Anm/5VdtL2zvGnW0uoLhreUwzCKQMY5AASrY6Ngjg881PQBl+XJ/zzf8AKjy5P+eb/lWpRQBl+XJ/zzf8qDFIQQY2IP8As1qVkeMPE2h+EfD9zr3iG/jsdPtwDJI+T1OAAByx9hzQBxfgn4TeDPCGravqmj6Bbx3WpyuzOYRmCJ1AaGPA+WPgnHqxq34P+GPgfwfqb6l4X8JWWlXkkRheaBX3MhIJU5J7gflXWXviTw9YrZtfa7pdqL7H2Tz7tI/Pz02ZPzdR09akvtd0Sw1K202+1jTrW+uv+Pe2muUSWbt8ik5b8BQBmadoGnabqWo6lY6YlveanIkt7MindO6rtUt9FAFc3rvwx8P6obGNLR7G0g10a9dW9umFvbsDhpCefvYYgdcCu/1G+stNspb7Uby3s7WIbpJ55BHGg9Sx4FUpvEvh2HRU1ubX9Kj0uQgJeveRiBifSQnaeh70Acpo/wAMPAuj+J28TaX4P0601gu8n2qOE7ld/vMo6KTk5IA61r6D4X0bQdPudP0bR4rG2u5pLi4jiVv3skn33Ynkk+ua077xN4bsbK1vr3xBpNra3f8Ax7TzXkaRzf7jE4b8K1UZXQMrBlIyCDkEUAc34b8PaX4b0aDRtB0qPTtPgz5VvChCrkknrzkkk81o+XJ/zzf8q1KKAMvy5P8Anm/5UeXJ/wA83/KtSigDL8uT/nm/5U2W2MqFJIWIII6EHn0PataigDzFfhP4em0bUNM1R9Z1P7eUWe4uL+YzGGOQvFCH3ZEak9P4sZbJrR1H4f6TqOlwaZfTa9cWcSNG8T6pORcIzZKS/N+8XjGD246cV3tFAHJT+GbcXOrahYLLZ6nqVmlo10AX8pEVhHsUnChS5OBjJ61Ri8BaX9p0y5vJdY1CTTRCYUur6V4mliTaszRk7Wk75I689a7uigDz7TPhr4a063v7e1s78R3to9iwa8lbyLdyWaKHJ/dKSxOFx29BXUWVjHZWUFnaW3k29vGsUUargIijAA+gArZooAy/Lk/55v8AlR5cn/PN/wAq1KKAMvy5P+eb/lQYpCMGNiP92tSigDzWT4U+FJLC3sTa6qtvBDJbKqahOu63kYM1uxDZaHIGEPA5x1NdrHbtHGsccJREUKqhcAAdAK1aKAMvy5P+eb/lQYXb70JP1XNalFAHnafDXQ5L7VbnUl1HVV1COaBYry6lkS1hlC+ZHECx2hmXdkcjgDAAqSP4c6LFpstlDLr0Rnn8+4uU1W4W4nbyxH88u7cwCAKAeBjjnmvQKKAOAj8A2K2t9pv2nU4dJuLK3sILG2uJIUtoIgw2qVOcsWO5upGAelVrn4WeGLiztrSaDV3hgshp5B1GfM9sG3CGU7v3iAk4B6AkdK9IooA5G18J6fb+I218rqFxfBXWH7TdSSx2yvjeIkY7Y84GcDoMdK2vLk/55v8AlWpRQBl+XJ/zzf8AKjy5P+eb/lWpRQBUsVZXbcrDjuKt0UUAeaftDf8AIq2H/X8P/Rb15H4X1WHSL6ea4tpLiKa2kt3SOXy2w4xkHB/lXrn7Q3/Iq2H/AF/D/wBFvXhtfnPENSVPMXKO6S/I8vFNqrdG3Lq9jHpmp6fYWNxHDe+SQZrgSMhjJJ5CjOc/hWtD43aG91e4XTwftqq0AaTm2mWMoJBxycE1x1FeRHHV4fC7fJef/wAk/wCkjBVJLY6OHxMseipp32Mkrpstjv8AM7vKH3Yx26YqbSPE9naW2mSXGlyT3+lBxZyrPtTliw3rjnBJPBGa5aihY6umnfZW2XTYSnI6O28TCKXTZGsyxs7Ge1P7zG8yb/m6cY39PakuPEiypOv2MjzdJi07/WdCmPn6d8dP1rnaKX12ty8t9Pl2t+Qc8jsLLxp5Ek6tb3UcM9nb27Nb3GyVWhXAYNgjB5yMVn33iIXNpe25huH+0X0N0JJ5/McCNWXaTgZJz14xjpXP0VUswxElZy79uv8Aw4OpJqx1N/4otL6O9FzpbsZdT/tCAecNqk4BRxj5hj6Vo3vjyGW6sJYtOudlrfm82S3IYAFceWuFAVR2rhaKuOZYiO0u3RdHdFe1kOkbfIz4xuYnFe0fs6/8gbVv+vlP/QK8Vr2b9nmVI9G1bccf6Snb/Yru4b/5GEPn+TNML/FRg/tD219428UWvgXTdGv9Wi07TZtTuRZzRIYLuQNFZuxkdR8pEr4Bz8q8YrB1P4ja7qXh7VPEVjdCw1KH4dyXMmIkL29/FcvFLzjPyujDb046V9Fia1WRpFADtjcwXk46ZqP/AIl+GHkRYYEN+6HIJyQfxr9LR6r1OJ8Yabc6V8A/FNre61f6xOdAvpJLu8KeYzNbuTwqqAoPQY4HFeZHRvE/g7wPefESOTRtAlutG0rTcaPCZFgtzOnm3s25AGlWORsfKQoXJJFfQ7XFuyFG+ZSMFSuQR6UGe2MflkApjG3bxj0xR1uPpY+eNY1ia9h1XSrLxTceKvD9h4j8PNZalNLHMRNJdKZoRKgCyBcRt7b8Ve8HeK18LX2jPqOsRaXod34r8Sx3ss7hIWcTytErMeAchsDIyeOa90hGnQwLBDbwxxK24IsQCg5znGOtEo0+WLypLeJ49+/a0QI3ZznGOue9O4ranz34M1STXvHXwx8T614v1CA6jYaqkBaeOKO6dLyMRw4ZckumAV+8QgxjBqvofi+8n0jRrLxB46m8H6Z/Yl7fW91beTb/AGy6W8lTbuZCp2IqnywAW35OcV9Gt/Z7eXugiPlNujzGPkb1HoabKmmyxpHLawSJG25FaIEKfUDHBqbDPArzX/HuuWH2u68UapoN1ZfDuDXpbe0hjj8y+3THc6uhIUhBlBjrjtXY/G64udX+BFhdMts11e3GkyESpuiLvcwH5l7rk8j0r1BpLRmZmRSWXYxKdV9D7UrTWrII2VSgxhSnAx0piV0fNqaprngzwt41hge00jXX8YWsesGx221pZ2cyRhLiEsrCJXRQDIwOGLHsDWmvijXYrXQdP174iQaf4fvdZvY21uy1OCeSOOOBXhtpLnyxGGLl+duSFC9TXvrvZOJN8aN5g2yZjzvHofWo/K0v7KLX7Jb/AGcHIi8kbAfXGMUDPA/hZ4yh8N6F4Em1LxMkOg3914g+1XtyFhjupFuS8TNwArMPMYKMZyQB2pmi+Ob7VtN8H/8ACT/EG78MaZfaHdagupo0ULXl0txtVC8iEfJHhvLwC2favoGQafJGsUlvE6K28K0QIDdc4x196JV06WNI5beF0RtyK0QIU+oGODQJI8J0zxZ4w1L4rXNt/wAJTZWTWniSOyTTrvUooRcaftXlbUxb3eRWLq4frwMAEVl+AfEEviD4j/Dq/wBT8aXGpa7cXuqvqWiP5ezTXWGZQoRVDRbQNuGJ3da+imGntdLdNbxNcKMLKYgXA9jjNEY0+OZpo7eJJWbczrEAxOMZJx1xQFjwn42ala6X8ZL+6uPHFx4Tlj8EmW1kheJDczJcSlEzIp3c/wAAwW6VJqPjDx7Dqui+G7i6urfUvG+n6XcWEiwAf2dKoX+0VAI4wgDgN3YivcrgafcENcQRSkYwXiDYx06is680bR7zxbp/ia4M8l9p1tNb2qlv3cYlK72C4+8QgGfTIoQzj/jrNH4Yk8OfEwq/l+HL0x6iUXcxsLgCOXgcna3lPj/YzXAX994j8M+CvB80l4dHfxhqt1qmu3ZvEsykkqGWGAzujrHxsTpk+XgEZr6ElmtZY2jlUOjDDKy5BH0ptw1jcQmG4ijmiPVHj3KfwNAHzH4y8deMbax0bRbvxwsV5PoUs9tqWnalax2zz/amjjlnmdQsirGvzeWOuTjkY39S8U+MW+JN/pVt4vsrJ9MvtOg0+K+1WGCO+tnjiaSQxGMtcGQtKA6sMMABjBz6d4s8A+HPEWpyahJe6tp0k9gNNul0+48lLi1DMwicYOBl35XafmPNdNZ2WjWlvZ28FlAqWUSw22Y8mJFGAATyOBQgZ4RY6taeEV+Ks9x4t137cviFV+yR3luskMcwtgk/7xMRKS2wytlQo9RmsS81q98Q+DrG61rxle29jonxDis11KHUIZBHbmJSGe4EYR9rOQHwBzg5r6ZkXTpHkeS3hdpV2SFogS6+h45FJs037Mbb7NB5BxmPyhtOOnGMdhSSBnhd74o1C3uLqym8Stoui3XjmawvdZiEUbQ262ayRgyldqmSQKvmMM/NgHkUmi694p8QSeGdDtvGupjTLzxJqdjDrFusXn6hYwwF42DFNpO4MvmKOdmR1r3eT+z5IXhkgieJzl0aIFW+oxzTkeyRY1WNFEXEYEeNnbj0poVjlfgnqep6t8ObK41i+e/vIrm7tXuZFAeUQ3MsSs20AbiqDOBycmu0qvHPbRrtjARck4VcDmnfaof7x/KgZNXgn7W1roZn8LaxfeKNB0rVNIN3c2Nhr1o09hqIKKro46Bxxt6nk4Hce6/aof7x/KszX9L0PXorSPV7NLtLS7jvIFcHCTRnKN74PbpSY0fGnxP+zal4Rt/E0ln4O02+1rwZDY2vha/ST7bZt5z+W9hGqk/O3I6Y7nFL8R7e1t1+IWj+KIlk8ez23h6Pw2JU3XTlY4w32c9RiQPux+Nfa0g0+SeOeS3ieWP7jtECy/Q44pZP7PkuEuJIInmj+5I0YLL9D1FUI8J/aO8SeHdVs/DljeXsd1pWg+MtPh8WRyRt5MCFGYCbI2smSpOMj1rxbVTpx06zfSZtJ03Rrn4h6pc6Bfaui/2LHbCBQ29GUgozbgmMDOcV9laB4f8ADehw6lHYWKAapeSXt80oMjXEznlmLZz0AA6AAAVpyR6ZJarayWsD26/diaEFB9BjFL+vy/yD+vz/AMz4q1LWPAcf7NXg7wtqGi6YviXWIrywsNQ1ZlFvYxG4YzXiSEDbGWyUCjPQc45+wPhfBpdr8OfD1pouqpq2nW+nQw296jbhcKiBd4PvitSWPS5VRZbWBwg2oGhBCj0HHFTRTWsUaxxqERRgKq4AH0p3As0VD9qh/vH8qPtUP94/lSAmoqH7VD/eP5Ufaof7x/KgCavOvjm2uDR7A6be3MOnRySTapDYXUMF7LCiblMLTDadrAFlyCRxnse/+1Q/3j+VY3ijQfDXieK0i17TLbUEtLhbiFZ4gwVx9R0PcdD3oYHAr4m1OPxvoOtXGqatceGNa+xW+nCCa3RTLLCzZuICnmfMSGyrYHHGAat/DnXdVh+I3iTRNa1i+lsorK2vLM6hNbybw8kqNKjwgKkbEIBG3PGe9dx/Y/hn+2k1v+xdN/tRECLefZE85VA24D4yBjjr04rPl8H+C2sZbK30Kxsree5iubiOzt1gE7xuHTzNgG4bgDg8UdRdDz3wp401O/8AE+qf8JBq2p6VBeSarDZzLc2v2ayjtJdjM0ZUsjqoDb3JBJOQBtFQjXNZHwlvNSufGGvRNc6nMvhlkW3F/qEbLi2jcGPHzPufop2YLEAGvU5PD/hGS5v7mTw9pLzalGY76RrGMtdIeqyHb84OBkHOcVVbwd4BawTT28H+HzZpKZkgOmReWshXaXC7cBscZ644otoPqbfh7+0P7A07+1pIpdR+yxfa3i+40u0byvtuzir1U7M2NnaQ2lnDHb28KCOKKKPaiKBgKoHAAHapvtUP94/lTYImoqH7VD/eP5Ufaof7x/KkBNUV60y2czW3l+eI2Me/O3djjOOcZpPtUP8AeP5Ufaof7x/KgDxXSvir4uj8E6Xe3droF1qI8PS69eyyXDQRyQowXy4wFP7wnOf4V+XrmvarC4F5YW92qMgmiWQKw5XcM4PvzWDJ4W8FSQwQyeF9FeK3ma4hRtPjKxysQWdRt4YkAkjrgVvfaof7x/KgCauQ+LsevTeD3t/D12Le5muI45lW4jgmmgJ/exwySAqspXO0kfiOo6n7VD/eP5Vl+KdJ0HxPos2j67ZRXtlKQWjkTPIOQR6H3FAHntr4ivbjR/h3qej+JNRTTbnVBp11bXsMPn3OFmUiV1GMq0WMpwx5yafc6xrln8YZtIk1zU4tL1HTL6SB5ZbWSIzRGPHkBRmLywzAmXhjjPSu4v8Aw34N1BLNL7w1o10tiu2zE1hG4tx6R5X5Og6Yp8egeE4729vY/D+lLc36Ml5MLJA9wrfeDnGWB7g9aARx3wn8R6r/AGZ4rs9du7ya+0rU3itre/lhknWM26Sxo0kICSFvmYBckA4PSvP9O+IHimfwQPMv9YPiTVotLvII1ubVknjuZiphtyqbbdyFdR5mcBQc5ya9ph8LeE7d9M+xaRa2UWmXT3dtBawiKJZ2QoZCigAttZgCfWnp4Z8GR2N3Yp4Z0ZbW9kEl1CthGEncHIZ124Yg8gmgDyx9Y8S6p8KdDuLfxbrdn4qvdRl0e3hj8jif7Q6t52YyHMMSMWZMK3lk9817pErJEiM5dgoBY9WPrWXZ6b4fs47KOz0qxt0sN32NYrVVFvuGG8vA+XIJzjGc1ofaof7x/KgCaioftUP94/lR9qh/vH8qAJqKjimjkJCEnHtUlAHmn7Q3/Iq2H/X8P/Rb15f4AsbO/wBYuI7y3gnSKymmVJ5Cke5RkFmBBA/GvUP2hv8AkVbD/r+H/ot68d0HVp9HvJLiCG3n8yF4XjnUsjIwwQQCP51+fZ5OEM15p7WX5HmYhpVrvyNk6PY38upXtxc2OlWlgIQ4sQ9yjl8/dJbJP4461JJ4JuPtyWsN9HMf7Q+xysEOI1KB1kPsV3HH+zWPca3LJa3trDZWVpBeeV5kcCMANhJBGScZzzVyPxdq8dxqk0fkK2pxCKYBDhcLtDLzwcZGfevNVTBP44/NX7t+m3KtluzG8Opfi8NWt5Z2kjX1vaWyWM91JcrCzNIiTbMkZ5OOmMf1qHT/AAra3Qs4zrIiuNSMn9nxm3JEqqxUFzn5NxGAOazY/EV/Hpq2CpB5S2clmCVOfLd95PXrmp9M8VX1hZW0EdtZSy2gcWlxLETLbhsk7TnHUkjIOCaFVwTceaPRX330v17Xt57gnDqi1a+E4ZtOtpG1ZY726tJbmG28gkER7twL5wPunH9Kmj8I2P2TzbjX1hlWwj1CWP7KzbIWx0IPLc9P1FZEHiK/hazZVhJs7WW1jyp5STduJ55PzGkl8Q30iyqywYksEsGwp/1aYwev3uOv6UlVwSj8Gvz7evf8AvDsbFt4Jkm1G8jS9kls7eCGcSw2xeSRZRlAI89eueeMU0+D4LWa/GqaytrFZ3cVtvS3MhkMillIGRjgc56c1Qi8UXyvKJrazuYJbeG3kglQ7GWIYRuCCGHqD3qrLrVw1pcWsdvawQT3UdyUjQgKyAgBeenJ/wAap1MAlpDv387fp1uDdO2iNnVPDenad4emkuL6UalDqb2ZCxFo22jp19Oc49sVf03whFZa1odxM0t1aXV6YJIrq0MJJC7s7STlT+HTpWFN4q1CZbvzbezdri9+3KxjOYZfVOfbGDmrFx411KW5t7hLPT4WhvGvf3cbfPKwwWbLHOfStIVsCpKVtuW2/R631s7oq9O5zk4CzyKOAHIH51618BP+QPqn/Xyn/oNeRuxZ2Y9WJJr1z4Cf8gfVP+vlP/Qavhv/AJGEPn+TKwv8VHU+LfGXh3wrJaw6zeyJcXm77PbW9tLcTyhfvMI4lZtoyMnGBkVq6PqNnrGlW2qabMLizuoxJDIFI3Ke+CAR9DzXn3iee68L/GePxdd6Lq+paReaAumrPptm909nOk7SENGgLBXVh8wGMpg9q4T4mza/rni2DUtM8Ha1p93HNpc1jcNp91JctGZlM2XR/Ktwq7gyEEtnn2/S10PVZ7r4o1qx8N+Hb7XtTMq2VlEZZjGm5toOOB361oodyqwBwwyK8I8T+DLq68JfF7VTo+q3Wt317d22nDMrPJalYSqwJnG0sGOVHJHXise40fUvI1yTwr4c8XWPhVhpS6pYyxzx3V0yTMbswq53sfL2Byp+fBwTQK59IYPpRXz6/hy81KwvbPRtG8Q2PhK88X6WbSzkWeCVLYKBduqk+ZFCW65wOp4Br0r4R6TPoUPifSRa3Vrptvr0/wDZcU28qtu0cbDyy3JTeXxjjqO1H9fkFy54Y+Ivg7xJqqaXpGrNLdypI8KS2ssInWNtrmMuoD7T12k4rrMH0r518C+FPGWjjwpfzJq940mm6vaWNtPBsGh3jl3jkICj5JAu3dJnBK4PzVU8HeH/ABVF4N1uTSX1208Qt4Wktrq0bSbm1M95lS0hnlkZZJ/9YFZOofOQMUdB9T6Dj1qxk8TzeHFMn2+GyS9cFPl8p3ZF59dyNxWlXzcnh95LXxzN4H8JeKNNtp/ClrFbx3lvNC89ykztIsQkOd2MZAxlsnnOTp+K7rW/E2p+ItWtPD/i1PD8kuiLdW72U0E93aRyTG6EUfDn7yhlGGIB7EZBXPdZ7+yg1C10+e6iju7wObaFmw8oQAvtHfAIJpmj6lbatZtdWYn8tZZIT5sDxNuRircMAcZBwehHI4rxu/8ADvhl/F3w716y8Ga6mjW11ewbJbO5MtszYMLNGSXji8zcQWAAHXArIh0u9SbS28d+HvEuqeHFl1nNrbW08zLcteMYXkjj+cgxZ8tvujPbIoA+h8H0NZfinXbDw3osmr6mZRaxyRRsY03NukkWNeP95hXiWm+CNb1uHQLPxnYazci08E3WQ88o2XfnjyFkZDhp1jIxkk5BPUZrpfH9hruq/szWdnc6fqt9rElhppuraFG+1u6yQmQY4YOMNzxgjPFAXPXSCDWd4j1nTfD2iXWtaxcG2sLRA88vls+xcgZwoJxyO1eB3ttc6DpviXx14a0nXNK0Dw7qFlqthYagJYGuPLjZL5VSU7gro/fgupI9a9V8AeG5Lj4UjSfEu+e512Ce41RZCTh7rc7oPQKH2gDpt4oGdNd63pdrrOnaPNdAX2pJLJaRKpbzFjALtkDAADLycdQK0cH0rwfwLo/j6+0DxHfahY3ln4h0Pw+/hrRJJl2G4kj3F7qMnjEhEOG/2TXIXFjqGj/D/UriybWoJryPS7CfTJdJu7JbidrpAwLSSM0srDejeWcsD16UAfU9VrjULG31C10+e6ijvLsO1tCzYeUIAXKjvgEE/Wvm6DS7o+DXttKtLxEi8XGbxLpcWnXMv2OJocwxeTvEssSkxsdpwc5xgYrY03wja2usfDvVtU0zW9asra71GITNpdzHJZrIytbo0RZpEiVg21n4AxnjFArn0Cx2qWbgAZJPYVmQeINJuBpL2lybuHVwzWU9vE0kUihC+4uo2qMDgsRk8DmvDvC2m6xqnxWje68K32mWt7Fq9vrEP2O6WN1b/UiW4kcpMWI3KUAC5wD2qPwXoWtWHgbwFp3hnQ9Y0nU7GPUYtRE1tLEq3n2CREdi/BUybArfdJxil0GfROD6Uc1846Lo9/8A2ZIfC/h3xVptwng29g8QG+hnQ3l+0a+UF3n97N5gkO9M8EDPIFdz8LPDE3hnxpbraWepW9jd+FbWS+aeSWRZL4SHczlyf3u0898Yqv6/P/IVz1WiiikMKKKKACuS+KHxA0H4faIuoau8k1zOStlYQKWnu3GCVRQD0ByT0FdbXi37T0emRf8ACOapNH4ustbtJpk0TVtBgWYw3MgVRBIhPPm8ADH8J59Uxo7m9+J3gWzbw8lz4itkm8RtGulQhXaS43nap2gZUZ4y2BmofEXxW8AeHvF0PhTWPEMdrq0skcYiaCUorvyitIFKKT2BIrx/4iXXi248IfDCXxL4K12/8WWerWGq6xPpeitNsgheTKM8YIEmCD5Y7k1e+NGr6j4q+ImieH9Q8E+Lx4N02aDVbq4sdDmnl1C5CgxxZUYRE3fMSc5BHaq/zJ6fI9t8beK9B8GaJ/bXiS++w2PnJB5nlPITI5wqhUBJz9K568+L3w/tPDlh4huNanTTb+WSG2l/s65Jd4/vgqI9y49SAD2rmviT4i8O+NdG1jSp9N8amHw54ht4nvNAtRNOtzGvmLJGFDEqhIDfLkEiufs9V+KsP7O2pw3Ona9qHiTVdSl07RWu7TF5FaSttSe5CD92VTeSxxg7c0h9Tvrv41fDO18P6drsniQPY6l5ptGis55HkWI4kfy1QsFU9WIA967rS76z1TTbbUtOuY7qzuolmgmjOVkRhkMD6EV89/FDwJF4M0nwzb+FP+EtTVtP8O3GjQnRtEW/hu0k5dJSwKxM7sW3nsT6V6/8GNAv/C3wn8MeHtUCi+sNOjiuFByFfGSue+M4/Cn3EddRRRSGFFFFABTJ5YoImmnkSKNcZd2CgZOByfcgU+vMP2g1sTpGkzX+pWcccFxJIum3wnFvqTbMLEWh+ZZAcMnX5v4T2APT8H0NFeLpeJH8TvD+qxwR3OoaktjDJo1wLj7bpSGBt8u4N5ZVQfm3Lye+eKd8Sta1fWta8M6xodjqt/4Ztr+zmtrjT5FVLudrnY4cFlbYqBgARglyTwAaAWp7Ng+hor5u1RNYsdY8Trp99NqLRaVrDalf6VdXD3DtJKv2dZEZdkckeWVQhY7VYjAr0D9nVrj+w9cgme2lWPUgY5bB5WsGBhjyLcy/NgHO8HPzlsUIGeo0UUUAFFFFABRRUV2sklpNHDI0UrRsEdQCVYjggHg4NAEtFfPWneNvFWneBNGjbxXcLdJos8wnn0sTS3mpRuqixYbeozzjDtu4PFe/2Mk0tlby3EXkzvErSR/3GIGR+BoAmpsjrHG0kjKiIpZmY4Cgckk9hTq4f43RWc/gV47/AFuDSLb7VC0kl0krW0yhsmGbyyGEbjgnI7dehAO3RhIiyIQyMAVZTkEHuDS18/65q2h3+jeBbGWzn8N6zK8csE8l1ciLT7SG4+ZkLYLmXbtRWGSr/NgDnstO1vQNJ+M/ixpdcl2DR4bi6WeeSRIXieYyBQeFCpsJVe2OpNAj07BxnHFGD6GvGr+4t1+LxvNK1C01S41khNqx3C3OkRfYuLgc+WY8qpwVBzJwcjFcHCuq2/hnV4LO6tpNNC6RbT38F5dTWFxdidjNNcM6hwjIF80JnG5QTnNAz6horhvgS87fDHTluPMMiTXKb2ZmRwJ3wYi/zGHGNmedu2u5oAKKKKALOn/ff6Vdqlp/33+lXaAPN/jZY6xrzaP4b0Oztp7uXz75muLowoscPloRkIxJJnXt2Nedf8Kr+In/AEDNC/8ABs//AMYr2rUP+Sm6J/2BtR/9HWVZ/wAXvF2ueCPC03iHSfCq+ILazilnvwdQW1MEKLuLDcrbzweBXlYvJ8Hiqjq1o3fqzKWHhUldrU8l/wCFV/ET/oGaF/4Nn/8AjFH/AAqv4if9AzQv/Bs//wAYru9F+Mml2vhTTte+ItvaeCl1ZfO0uGS++1tdQ7EbcNiDB/eAbcZqzafFzw9YR61ceLtU0fR7Sz1uXS7SVLlpfOKRiTDjYNsmCflGewBzXP8A6t5f/J+L/wAzP6rS7Hnf/Cq/iJ/0DNC/8Gz/APxij/hVfxE/6Bmhf+DZ/wD4xXoM/wAWtJvvEPgWDwtcWWr6P4nuryCS9V2UwGCEyHAIBByMEMBiug8IfEjwP4u1WfS/DniK01G8hjMrRxhhuQNtLoWAEig8blJGe9H+reX/AMj+9/5h9Vpdjx7/AIVX8RP+gZoX/g2f/wCMUf8ACq/iJ/0DNC/8Gz//ABiug+Ivx6k8H+M9e0U+Dzf2Gg/Y/tt2mqRxzMLkDb5UDLmQgnoGruvEHxT+H/h/xDF4f1rxPZWOpyeX/o8obMfmfcEjAbYye24ihcN5f/J+L/zH9VpdjyX/AIVX8RP+gZoX/g2f/wCMUf8ACq/iJ/0DNC/8Gz//ABiu1u/j94DtdQ8aWEtxcCfwpGzzr5Z/0ravzCP3DkJ82OT6c1oWvxv+GreDtH8UX3iKGwtdWjLQRSxu0oZQDIpRQT8mcMw+UetH+reX/wAn4v8AzD6pS7HnX/Cq/iJ/0DNC/wDBs/8A8Yo/4VX8RP8AoGaF/wCDZ/8A4xXqfiH4v/DTQIbKbVvGGnW8d9areWrAs4mgY4Ei7QcjIP0xzWj4N+IngjxlqV7pvhfxJY6rdWSh544GJ2qTgMCRhlzxlcij/VvL/wCR/e/8xfVaXY8b/wCFV/ET/oGaF/4Nn/8AjFdp8O/D/jvwtZXdvP4e0m5M8quDHrLLjAx3grpdB8djVvHXjXwsmmCF/C8dq32h58rcefE0nTb8mNuOpznNYmlfGnwfZ+CdD1zxprukaNdaraPdRxQTPPG6K+0mNgmW7ds9ewzXRhclweFqKrSjZrzfUuGHhB3SN/7T40/6FLTv/B2f/jFH2nxp/wBClp3/AIOz/wDGKj134rfDzQ7LTb3U/FVjDb6pbi6s3XdIJIDj978oO1OR8zYA9ah+M3xFh+Hvw7bxhb6W2uoZoI4beCcJ53msApVsNnrngHNeq9DYs/aPGn/Qpad/4Oz/APGKX7T40/6FLTv/AAdn/wCMVheFfjL4f8Q61p9vbxpBpd34XbxDJqE1wFW3VJhE8Trjgqc5OeNp4703X/jt8OdO8D6v4rstZGqwaX5Ylt7eNkmZpP8AVgK4XhgCQ33Tg80PQFqb/wBp8af9Clp3/g7P/wAYpPtHjT/oUtO/8Hf/ANoqj41+KGlaJ8HZ/iVpFsdasFiikgiWQw+bvlWPG5lO3Bb07Vj+G/jZpPn+IbPx5p6+DbzQXtVu/OvFuYCtwMxFZEA69wQMUAdN9o8af9Clp3/g7/8AtFL9p8af9Clp3/g7P/xiqd78YvhpZ2+m3F14usootTgW5tWZJMGFm2iR/l/doW4DPtGa1f8AhYPg3/hLpPCf9vW51iNd0kAViI/k34ZwNinYN2Cc45xQBW+0+NP+hT07/wAHZ/8AjFH2nxp/0KWnf+Ds/wDxioNJ+LXw51W11O60/wAV2U0Ol2xu7t9rqEgBwZVyo3pkY3Lke9ZGrfHb4a23hHXvEWm+IYNYi0SNWuYLQHzGLnCBdwAIYjAb7vvQBvfafGn/AEKWnf8Ag7P/AMYo+0+NP+hS07/wdn/4xVDxH8TLK1+DVz8S/Dlg2vWUFqLr7OshhZowwEnJU4KjcenO38aivfito8PizRtJihR9PvNAl1++1J59kdjaKF2Mwwd24kjqMY70Aaf2jxp/0KWnf+Dv/wC0UfaPGn/Qpad/4O//ALRXN+MfjV4dg+G2u+KvBt5aa5caPJbxz20iyRFDLIqjcrAMAQxIOMHFdfP4+8I28d49zrlvF9hv4tNushv3V1Jt2RHjqd6+3PWgDJ1i18Saxp0unap4H0m8s5dvmQy61lX2sGGR5HPIB/Crf2jxp/0KWnf+Dv8A+0VLH8SfA0njI+D08SWba2JjB9mw3+tC7jFvxs3gc7M7vausoA477R40/wChS07/AMHZ/wDjFUtdsPEGu6ZJpms+A9Gv7OQgvDPrG5SQcg/6jgg8gjkV31FAHnnh3Sda8O2JsdC+H+i6fbs5kZINYxvc9WY+RljwOTk8Vp/afGn/AEKenf8Ag7P/AMYrsKKAOP8AtPjT/oUtO/8AB2f/AIxR9p8af9Clp3/g7P8A8YrsKKAOP+0+NP8AoUtO/wDB2f8A4xSfaPGn/Qpad/4O/wD7RXY0UAcd9o8af9Clp3/g7/8AtFH2jxp/0KWnf+Dv/wC0V2NFAHHfaPGn/Qpad/4O/wD7RR9o8af9Clp3/g7/APtFdjRQBx32jxp/0KWnf+Dv/wC0VHO3i2cIJ/BmkyhHEib9Z3bWHRhmDgj1rta5D4qfEPw/8OtBGp63M7zTErZ2UI3T3bjGVjUdcA5J6AUAJ9p8af8AQpad/wCDs/8Axij7T40/6FPTv/B2f/jFZeu/Gz4YaFHZyat4ojt0vLNL2BhaTyK0L52tuRCByDwTnirOp/GD4b6brVlo974ot4ry9jhkiXyZSqrMMxeY4XbHuyMBypNAD7GPxRYRPFY+B9HtY3kaVlh1cIGdjlmIEHJJ5J71Y+0+NP8AoUtO/wDB2f8A4xW54r8RaH4V0K41zxFqltpmnW4zLPO2FGegHck9gMk9qdomu6TrXhy18RaZeLPpd1bi5huNjKGiIyGwwBHHqM0AYP2nxp/0KWnf+Ds//GKT7R40/wChS07/AMHf/wBop3h/4m+A9f8AB+oeL9I8SWlzoenb/tl2FdVh2AM24MA3Qg9Oc8Vs+EPEmh+LvD1t4g8OagmoaZdbvJuEVlDbWKnhgCMEEcigDE+0eNP+hS07/wAHf/2ij7R40/6FLTv/AAd//aK7GigDjvtHjT/oUtO/8Hf/ANoo+0eNP+hS07/wd/8A2iuxooA477R40/6FLTv/AAd//aKjnbxbP5fneDdKl8uRZE36zna69GH7jgjsa7Wqetapp+i6Xcapqt3FZ2Vuu+WaU4VB70Ac08/jOSNo38JacyMCGU62cEHr/wAsKis/+EssrSK0s/BelW9vCgjiij1naqKBgKAIOBiuykuII41kkmjRHICszABiegB96W4mht4XnuJY4YkGWd2Cqo9ST0oA5L7V414/4pPT+P8AqOH/AOMUG58aHr4T04/9xw//ABiuq+1Wv2QXf2mH7OV3CXeNmPXPTFPlmhiCeZKib2CpuYDcx6AepoA5H7R40/6FLTv/AAd//aKPtHjT/oUtO/8AB3/9orsaKAOO+0eNP+hS07/wd/8A2ij7R40/6FLTv/B3/wDaK7GigDjvtHjT/oUtO/8AB3/9oo+0eNP+hS07/wAHf/2iuxooA4/7V41/6FTT/wDweH/4xSfaPGn/AEKWnf8Ag7/+0V2NFAHHfaPGn/Qpad/4O/8A7RUd0fFl1bvb3XgzSp4XGHjk1ncrD3Bg5rtajup4bW2lubiVIoYkLyOxwFUDJJNAHKfa/G3P/FK6fz1/4nh/+MVBfjxZf2MtjfeDNKubWVdskMutbkcehBgwRXT22taTcaVaapFqVqbK8RHtp2kCrKGGVwT1yO1WLq8tLVo1urqCBpW2xiSQKXPoM9TQBy32rxpjb/wienY9P7cP/wAYo+1eNc5/4RPT8/8AYcP/AMYrqku7Vrt7NbmFrlFDPCJAXVfUr1Ap4miM5gEqGULuKbhuA9celAHJG58aE8+E9O/8HZ/+MUn2jxp/0KWnf+Dv/wC0V10c0UjukcqO0Z2uFYEqfQ+lPoA477R40/6FLTv/AAd//aKPtHjT/oUtO/8AB3/9orsaKAOW8PaxqjeJW0XV9FhsJns2uonhvvtCsquqkH5FwcsPWuprmJv+Sq2n/YDn/wDR8VdPQBzmof8AJTdE/wCwNqP/AKOsqX4naFd+J/h14i8OWEkMV1qemz2sLzEhFd0KgsQCcZPYGk8S6frreI9M1rQ002Z7a0ubWWK8meMESvAwYFUbp5OMEfxVH5/xA/6Bfhj/AMGM/wD8ZpNXVhp2dzkF+GeqNrvwovbiXTZYPB1jPBfKxYmSR7ZIlaIFcHDKTk7TivN/iF4B8ZaD4j0i40mHTL+91P4kS6zZiVJXt4omtSFE5VcpyhGRkDIPPSvd/P8AiB/0C/DH/gxn/wDjNHn/ABA/6Bfhj/wYz/8Axmm9Xf8Are/6CW1jyHw78DfE0L6Fdatqekpc/wBr6zqerrZs4SI31u0Spb5UbtpIPzba0PgJ8INe8Ea5p1z4gtdIuTpGnSWFpqMGsXs8siMwOBbygRQqQMkKTz0r07z/AIgf9Avwx/4MZ/8A4zR5/wAQP+gX4Y/8GM//AMZoWgPU8X+LfwK8VeL/AIh+K9YsofCD2evw2cUF/ftMb3TGhQBpIVVMbiRx846DNS+Mfgn45vp/F2h6ZqugXOg+MDYNqF/fmX7fbG3RFcooUrIW2ZGWGCTXsfn/ABA/6Bfhj/wYz/8Axmjz/iB/0C/DH/gxn/8AjNCA4Kb4ZeKB4p+JSQXGinQfGOlrBFNI8n2q3nW18hQV27SnVid2enFc/afDH4p6b/wiuuWP/CGTa3pPhyXw5cWlxPP9lMGR5c6N5e7fx8ylQCOM1675/wAQP+gX4Y/8GM//AMZo8/4gf9Avwx/4MZ//AIzSsB5FovwE1jSdPi0+PUtMvI4vAdz4dSWbcG+1yytIXA2nEfzEZznHaur+Gfwy1bwt450bXLmbTTa2Xgiz8PzJblt7XMUm53AKgFD2JOfauy8/4gf9Avwx/wCDGf8A+M0ef8QP+gX4Y/8ABjP/APGaf9fn/mH9fl/kcKPBXxG0n4w+LfEeh/8ACLT6F4oFmlyLy4nW6gSGIxkoqxlSTuJ5bsKxvBXwX8Q6OPBIv7rR5hoHhm/0m42u7bpp2yjJlOVAyCTg+xr1Pz/iB/0C/DH/AIMZ/wD4zR5/xA/6Bfhj/wAGM/8A8ZpWHc8Hm/Z98XW9h4aMcui6o9r4XGganZSaxeWUL4ld96yQLukQ7yCjKAcZr1f4h/D+/wBc+GegeFdHaxtJNMvdNmIkkkMQjtpEZlUkFjwpAz14ya6Hz/iB/wBAvwx/4MZ//jNHn/ED/oF+GP8AwYz/APxmmTY8Xn/Zz1KPxj4/k07W7S18N+I9EubPTrfLmSxnnmjmcbcbfK3oTw2cNjFS6d8D/Elx8PvFuj6lb6JZa1q2iw6XBfJrN7feb5RyN/nr+7TIGFQHGT9K9j8/4gf9Avwx/wCDGf8A+M0ef8QP+gX4Y/8ABjP/APGaOlh9bnLfEfwT4q8cfAG48GXp0az1+6ggjl8maQ2imOZGOGKb+VX+71P41neLvgjox8Ax+HPBum6dYyzaxYX+oSXckkn2pYJVZwzsGZjtDAA8c9s13Xn/ABA/6Bfhj/wYz/8Axmjz/iB/0C/DH/gxn/8AjNHW4dLHlfxc+DOveIviNqfiLSo9K1HTNY0uHT7uwvdWvLBY/LJwf9HBEqEH7jY5HFSaz8H/ABTe/Em91DSrzTfD2gX9nNaai1lfXDyajG1t5Mfm27r5YdCc+YGyQB3Jr1Dz/iB/0C/DH/gxn/8AjNHn/ED/AKBfhj/wYz//ABmi2g7niHhv4DeKrXwXrOiahDoQ1JvDEug2GpjWr24LhiCMxSLsgj+XJVAcHpxXQ678F9c1A+Io4LzSbeLU/Att4ehwX+W5iJJdgF/1fTBGT7V6d5/xA/6Bfhj/AMGM/wD8Zo8/4gf9Avwx/wCDGf8A+M0PX+v67iWn9en+QeE9H1SX4cW3h/xhbaZ9qaxNleRWLu8DJtKcFwCcr146k15J8Mfgt458J+DPF1tN4osG8SXunJpOg38ZZhZ2cIbylbKAg5bnAOMDGcV635/xA/6Bfhj/AMGM/wD8Zo8/4gf9Avwx/wCDGf8A+M0PW4LQ8OtPgT48uPDXjq31PUdIGoeJINMSEvqlzd7WtpAZDJLKm75gMgAYGcYAFafiz4QfEO+8Va5Hpd/4a/4R3VfEthr7tcPMLpWg8sPEAFKgYTIOTnAHGcj17z/iB/0C/DH/AIMZ/wD4zR5/xA/6Bfhj/wAGM/8A8Zo63DpY8l8NfBHXNJ+JkmpXcWlaron/AAksmvW1xLrF5HNbO53YFqo8lnB43k8jr6V9A1zHn/ED/oF+GP8AwYz/APxmjz/iB/0C/DH/AIMZ/wD4zR0sHW509Fcx5/xA/wCgX4Y/8GM//wAZo8/4gf8AQL8Mf+DGf/4zQB09Fcx5/wAQP+gX4Y/8GM//AMZo8/4gf9Avwx/4MZ//AIzQB09Fcx5/xA/6Bfhj/wAGM/8A8Zo8/wCIH/QL8Mf+DGf/AOM0AdPRXMef8QP+gX4Y/wDBjP8A/GaPP+IH/QL8Mf8Agxn/APjNAHT0VzHn/ED/AKBfhj/wYz//ABmjz/iB/wBAvwx/4MZ//jNAHT0VzHn/ABA/6Bfhj/wYz/8Axmjz/iB/0C/DH/gxn/8AjNAHT14f+1QmlQt4a1aZvF2na7ZyzLoeq6FaC4EVzIFUW8iHr5vAAxztPI7+k+f8QP8AoF+GP/BjP/8AGaiuV8b3IjFzofhOYRyLJH5l9M2xx0YZg4I7GkM8i8WWvxC8deAfh34A8S6JdW99rsqXHiu6htSsVvaQNvMbsvyI8mFG3PXIxXN/HvwNqV/4t8ReHfBR8UCfxRcaaL2yGghtOxBs2zC8IxGqIvKqc7hivobz/iB/0C/DH/gxn/8AjNHn/ED/AKBfhj/wYz//ABmq6i6HK/EvxNaaj4I8YaddeCvEl2+ms1jbZ0Zrj7VO8J2TW4XcWRS2C+Bg1H8BJLqb9njSdLuNI1fTr7TtJ+wT21/YyW8plSIA7VcAsuTgEcHmuu8/4gf9Avwx/wCDGf8A+M0ef8QP+gX4Y/8ABjP/APGam2jXcOqPlHwJ8OfHFtD4Q8HxaBqNt4b8Z2VhceJfNtnT7HJZOzSI+RhDKixjDYLe/NfQn7K+l6ho/wAE9J0/VNOudOuo7m8LW9xC0TopuZCvysAQCCCPYiuq8/4gf9Avwx/4MZ//AIzR5/xA/wCgX4Y/8GM//wAZqmxWOnormPP+IH/QL8Mf+DGf/wCM0ef8QP8AoF+GP/BjP/8AGaQzp6K5jz/iB/0C/DH/AIMZ/wD4zR5/xA/6Bfhj/wAGM/8A8ZoA6evLf2hbfRHsNDvdX1rTNOlsrx5bWHV7Bruwu3MZQxzIO+G+U5yG6A9K6vz/AIgf9Avwx/4MZ/8A4zUF7F41vo0jvND8J3CJKkqrJfTMFdGDKwzD1BAIPYigDxL4nS+KNc8E+F9Un8BahY6PYQ6ZdWllZSRqkV413GGDo7I4VIxtQbf+WpLYxx2vx11W11Sfw5B/aFna6Vp+umLWnv7F7i2t5fsrPCJkBUMNzLg7igYrnJArv/P+IH/QL8Mf+DGf/wCM0ef4/wD+gX4Y/wDBjP8A/GaAPN/FLXHiX9lYLqejwWX2028MlpaWzQRtCb5EDJH1RXjw+OwauRvIvEGs3egaPrMF4Y/h/r+nWImdSBe3D3saxzj+8FtQpJ/vTH0r3bz/AIgf9Avwx/4MZ/8A4zR5/wAQP+gX4Y/8GM//AMZoW9w6HT0VzHn/ABA/6Bfhj/wYz/8Axmjz/iB/0C/DH/gxn/8AjNAHT0VzHn/ED/oF+GP/AAYz/wDxmjz/AIgf9Avwx/4MZ/8A4zQB09R3UZmtpYVlkiLoVDx43LkdRnIyK5zz/iB/0C/DH/gxn/8AjNHn/ED/AKBfhj/wYz//ABmgDxDwn4huNN8HeFNL1Dx5rmlaWY9QXU9QMaNNBexMvl2pZozs4LvtIJYrgHtXufwwv9a1T4eaDqPiKFodWuLGOS6Vo/LO8jqV/hJ6kdicVH5/j/8A6Bfhj/wYz/8Axmjz/iB/0C/DH/gxn/8AjNAHT1wfx3tNHvPALJretQ6NaxXlvOtzcWxuLbfG4dUnj6NESuGBIHuK1fP+IH/QL8Mf+DGf/wCM1Dfx+Nr+ymsr7Q/ClzbToY5Ypb+ZldT1BBh5FAHi/irxF4Zuvg5Y6brPhXw9Y6hqtxfabpMv2Fo9PhjJKyaggdcxIVw6j7xbABIOab4rupNH8cfa7eXS9c8jRNIi8OW2paW90+prvYS/Z33ARuTtZmwSPlJ4Fe4Cbx+BgaX4YA/7CM//AMZo8/4gf9Avwx/4MZ//AIzR1A8g0TSpLf43aXZ6Rc6PqdzB4g1DUNRvraKT7dFbyxy5hunI27Q7Rooz82xcAbTT/iNc33hT42a58SbOxvb1NFsNPtry2t1LNcWs/wBoVgo7lZVhb2Ga9c8/4gf9Avwx/wCDGf8A+M0ef8QP+gX4Y/8ABjP/APGaOwHEfs9aHqGg6340t9WLvqVzc2d5fyHJD3M1ssku0+gZio9lFevVzHn/ABA/6Bfhj/wYz/8Axmjz/iB/0C/DH/gxn/8AjNNsDp6K5jz/AIgf9Avwx/4MZ/8A4zR5/wAQP+gX4Y/8GM//AMZpAE3/ACVW0/7Ac/8A6Pirp65fRtN8RS+LhrmuR6VbpHYPaRx2c8kpYtIrliWRcY2479a6igD/2Q==">
            <a:extLst>
              <a:ext uri="{FF2B5EF4-FFF2-40B4-BE49-F238E27FC236}">
                <a16:creationId xmlns:a16="http://schemas.microsoft.com/office/drawing/2014/main" id="{84852954-EA43-7742-8A51-8265FAF6043A}"/>
              </a:ext>
            </a:extLst>
          </p:cNvPr>
          <p:cNvSpPr>
            <a:spLocks noChangeAspect="1" noChangeArrowheads="1"/>
          </p:cNvSpPr>
          <p:nvPr/>
        </p:nvSpPr>
        <p:spPr bwMode="auto">
          <a:xfrm>
            <a:off x="6986337" y="36455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5" name="Straight Connector 14">
            <a:extLst>
              <a:ext uri="{FF2B5EF4-FFF2-40B4-BE49-F238E27FC236}">
                <a16:creationId xmlns:a16="http://schemas.microsoft.com/office/drawing/2014/main" id="{E5F010E7-F1B9-BC48-B12F-B9A5161389DF}"/>
              </a:ext>
            </a:extLst>
          </p:cNvPr>
          <p:cNvCxnSpPr>
            <a:cxnSpLocks/>
          </p:cNvCxnSpPr>
          <p:nvPr/>
        </p:nvCxnSpPr>
        <p:spPr>
          <a:xfrm>
            <a:off x="2277983" y="2695071"/>
            <a:ext cx="0" cy="225391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17FA34-D5AE-EB42-A0FD-F1176DA84F63}"/>
              </a:ext>
            </a:extLst>
          </p:cNvPr>
          <p:cNvCxnSpPr/>
          <p:nvPr/>
        </p:nvCxnSpPr>
        <p:spPr>
          <a:xfrm>
            <a:off x="2277980" y="2679029"/>
            <a:ext cx="57444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072B5A-CE9C-EA44-9E85-E8DCD865B594}"/>
              </a:ext>
            </a:extLst>
          </p:cNvPr>
          <p:cNvCxnSpPr/>
          <p:nvPr/>
        </p:nvCxnSpPr>
        <p:spPr>
          <a:xfrm>
            <a:off x="2261940" y="4948987"/>
            <a:ext cx="57444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1B9AF41-8DDF-764E-A7FB-1A70E7554C74}"/>
              </a:ext>
            </a:extLst>
          </p:cNvPr>
          <p:cNvSpPr txBox="1"/>
          <p:nvPr/>
        </p:nvSpPr>
        <p:spPr>
          <a:xfrm>
            <a:off x="222338" y="3114976"/>
            <a:ext cx="1909010" cy="1384995"/>
          </a:xfrm>
          <a:prstGeom prst="rect">
            <a:avLst/>
          </a:prstGeom>
          <a:noFill/>
        </p:spPr>
        <p:txBody>
          <a:bodyPr wrap="square" rtlCol="0">
            <a:spAutoFit/>
          </a:bodyPr>
          <a:lstStyle/>
          <a:p>
            <a:pPr algn="ctr"/>
            <a:r>
              <a:rPr lang="en-US" sz="2800" b="1" dirty="0">
                <a:solidFill>
                  <a:srgbClr val="A3B438"/>
                </a:solidFill>
                <a:latin typeface="Open Sans" panose="020B0606030504020204" pitchFamily="34" charset="0"/>
                <a:ea typeface="Open Sans" panose="020B0606030504020204" pitchFamily="34" charset="0"/>
                <a:cs typeface="Open Sans" panose="020B0606030504020204" pitchFamily="34" charset="0"/>
              </a:rPr>
              <a:t>$95.7MM</a:t>
            </a:r>
          </a:p>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social benefits</a:t>
            </a:r>
          </a:p>
        </p:txBody>
      </p:sp>
      <p:pic>
        <p:nvPicPr>
          <p:cNvPr id="11" name="Picture 10">
            <a:extLst>
              <a:ext uri="{FF2B5EF4-FFF2-40B4-BE49-F238E27FC236}">
                <a16:creationId xmlns:a16="http://schemas.microsoft.com/office/drawing/2014/main" id="{21231E98-39B4-4341-95DC-447F2B456E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5580" y="947808"/>
            <a:ext cx="9072188" cy="5729284"/>
          </a:xfrm>
          <a:prstGeom prst="rect">
            <a:avLst/>
          </a:prstGeom>
        </p:spPr>
      </p:pic>
      <p:sp>
        <p:nvSpPr>
          <p:cNvPr id="23" name="TextBox 22">
            <a:extLst>
              <a:ext uri="{FF2B5EF4-FFF2-40B4-BE49-F238E27FC236}">
                <a16:creationId xmlns:a16="http://schemas.microsoft.com/office/drawing/2014/main" id="{A591D0EE-7744-694F-B942-0392FF05F2D3}"/>
              </a:ext>
            </a:extLst>
          </p:cNvPr>
          <p:cNvSpPr txBox="1"/>
          <p:nvPr/>
        </p:nvSpPr>
        <p:spPr>
          <a:xfrm>
            <a:off x="382164" y="166127"/>
            <a:ext cx="11809836" cy="615553"/>
          </a:xfrm>
          <a:prstGeom prst="rect">
            <a:avLst/>
          </a:prstGeom>
          <a:noFill/>
        </p:spPr>
        <p:txBody>
          <a:bodyPr wrap="none" rtlCol="0">
            <a:spAutoFit/>
          </a:bodyPr>
          <a:lstStyle/>
          <a:p>
            <a:r>
              <a:rPr lang="en-US" sz="33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every </a:t>
            </a:r>
            <a:r>
              <a:rPr lang="en-US" sz="3300" b="1" dirty="0">
                <a:solidFill>
                  <a:srgbClr val="A3B438"/>
                </a:solidFill>
                <a:latin typeface="Open Sans" panose="020B0606030504020204" pitchFamily="34" charset="0"/>
                <a:ea typeface="Open Sans" panose="020B0606030504020204" pitchFamily="34" charset="0"/>
                <a:cs typeface="Open Sans" panose="020B0606030504020204" pitchFamily="34" charset="0"/>
              </a:rPr>
              <a:t>$1</a:t>
            </a:r>
            <a:r>
              <a:rPr lang="en-US" sz="3300" dirty="0">
                <a:solidFill>
                  <a:schemeClr val="bg1"/>
                </a:solidFill>
                <a:latin typeface="Open Sans" panose="020B0606030504020204" pitchFamily="34" charset="0"/>
                <a:ea typeface="Open Sans" panose="020B0606030504020204" pitchFamily="34" charset="0"/>
                <a:cs typeface="Open Sans" panose="020B0606030504020204" pitchFamily="34" charset="0"/>
              </a:rPr>
              <a:t> spent, Mirabeau contributes </a:t>
            </a:r>
            <a:r>
              <a:rPr lang="en-US" sz="3300" b="1" dirty="0">
                <a:solidFill>
                  <a:srgbClr val="A3B438"/>
                </a:solidFill>
                <a:latin typeface="Open Sans" panose="020B0606030504020204" pitchFamily="34" charset="0"/>
                <a:ea typeface="Open Sans" panose="020B0606030504020204" pitchFamily="34" charset="0"/>
                <a:cs typeface="Open Sans" panose="020B0606030504020204" pitchFamily="34" charset="0"/>
              </a:rPr>
              <a:t>$5.73 </a:t>
            </a:r>
            <a:r>
              <a:rPr lang="en-US" sz="3300" dirty="0">
                <a:solidFill>
                  <a:schemeClr val="bg1"/>
                </a:solidFill>
                <a:latin typeface="Open Sans" panose="020B0606030504020204" pitchFamily="34" charset="0"/>
                <a:ea typeface="Open Sans" panose="020B0606030504020204" pitchFamily="34" charset="0"/>
                <a:cs typeface="Open Sans" panose="020B0606030504020204" pitchFamily="34" charset="0"/>
              </a:rPr>
              <a:t>to society</a:t>
            </a:r>
          </a:p>
        </p:txBody>
      </p:sp>
      <p:sp>
        <p:nvSpPr>
          <p:cNvPr id="24" name="Rectangle 23">
            <a:extLst>
              <a:ext uri="{FF2B5EF4-FFF2-40B4-BE49-F238E27FC236}">
                <a16:creationId xmlns:a16="http://schemas.microsoft.com/office/drawing/2014/main" id="{E4835F14-5979-2247-B234-F6DF78A9E83E}"/>
              </a:ext>
            </a:extLst>
          </p:cNvPr>
          <p:cNvSpPr/>
          <p:nvPr/>
        </p:nvSpPr>
        <p:spPr>
          <a:xfrm>
            <a:off x="2711116" y="6320587"/>
            <a:ext cx="3352800" cy="256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BB3111-517D-714D-B1A0-8D9D9592D04F}"/>
              </a:ext>
            </a:extLst>
          </p:cNvPr>
          <p:cNvSpPr txBox="1"/>
          <p:nvPr/>
        </p:nvSpPr>
        <p:spPr>
          <a:xfrm>
            <a:off x="2700020" y="6304545"/>
            <a:ext cx="3978443" cy="338554"/>
          </a:xfrm>
          <a:prstGeom prst="rect">
            <a:avLst/>
          </a:prstGeom>
          <a:noFill/>
        </p:spPr>
        <p:txBody>
          <a:bodyPr wrap="square" rtlCol="0">
            <a:spAutoFit/>
          </a:bodyPr>
          <a:lstStyle/>
          <a:p>
            <a:r>
              <a:rPr lang="en-US" sz="1600" b="1" dirty="0"/>
              <a:t>COMPREHENSIVE NET PRESENT VALUE</a:t>
            </a:r>
          </a:p>
        </p:txBody>
      </p:sp>
    </p:spTree>
    <p:extLst>
      <p:ext uri="{BB962C8B-B14F-4D97-AF65-F5344CB8AC3E}">
        <p14:creationId xmlns:p14="http://schemas.microsoft.com/office/powerpoint/2010/main" val="301959347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B9F68-F428-F541-8065-888EB7523E16}"/>
              </a:ext>
            </a:extLst>
          </p:cNvPr>
          <p:cNvSpPr/>
          <p:nvPr/>
        </p:nvSpPr>
        <p:spPr>
          <a:xfrm>
            <a:off x="0" y="1"/>
            <a:ext cx="12192000" cy="6994634"/>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3" name="Title 1"/>
          <p:cNvSpPr txBox="1">
            <a:spLocks/>
          </p:cNvSpPr>
          <p:nvPr/>
        </p:nvSpPr>
        <p:spPr>
          <a:xfrm>
            <a:off x="2278118" y="550947"/>
            <a:ext cx="8682318" cy="840198"/>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Open Sans Light"/>
              </a:rPr>
              <a:t>Valuing Ecosystem Services can </a:t>
            </a:r>
            <a:r>
              <a:rPr lang="en-US" b="1" dirty="0" smtClean="0">
                <a:solidFill>
                  <a:schemeClr val="bg1"/>
                </a:solidFill>
                <a:latin typeface="Open Sans Light"/>
              </a:rPr>
              <a:t>Identify </a:t>
            </a:r>
            <a:r>
              <a:rPr lang="en-US" b="1" dirty="0">
                <a:solidFill>
                  <a:schemeClr val="bg1"/>
                </a:solidFill>
                <a:latin typeface="Open Sans Light"/>
              </a:rPr>
              <a:t>F</a:t>
            </a:r>
            <a:r>
              <a:rPr lang="en-US" b="1" dirty="0" smtClean="0">
                <a:solidFill>
                  <a:schemeClr val="bg1"/>
                </a:solidFill>
                <a:latin typeface="Open Sans Light"/>
              </a:rPr>
              <a:t>unding </a:t>
            </a:r>
            <a:r>
              <a:rPr lang="en-US" b="1" dirty="0">
                <a:solidFill>
                  <a:schemeClr val="bg1"/>
                </a:solidFill>
                <a:latin typeface="Open Sans Light"/>
              </a:rPr>
              <a:t>S</a:t>
            </a:r>
            <a:r>
              <a:rPr lang="en-US" b="1" dirty="0" smtClean="0">
                <a:solidFill>
                  <a:schemeClr val="bg1"/>
                </a:solidFill>
                <a:latin typeface="Open Sans Light"/>
              </a:rPr>
              <a:t>treams</a:t>
            </a:r>
            <a:endParaRPr lang="en-US" b="1" dirty="0">
              <a:solidFill>
                <a:schemeClr val="bg1"/>
              </a:solidFill>
              <a:latin typeface="Open Sans Light"/>
            </a:endParaRPr>
          </a:p>
        </p:txBody>
      </p:sp>
      <p:sp>
        <p:nvSpPr>
          <p:cNvPr id="4" name="Content Placeholder 2"/>
          <p:cNvSpPr txBox="1">
            <a:spLocks/>
          </p:cNvSpPr>
          <p:nvPr/>
        </p:nvSpPr>
        <p:spPr>
          <a:xfrm>
            <a:off x="641131" y="2339010"/>
            <a:ext cx="11277601" cy="43513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Aesthetic Value -&gt; Tax Increment Finance (TIF) </a:t>
            </a:r>
          </a:p>
          <a:p>
            <a:r>
              <a:rPr lang="en-US" dirty="0" err="1" smtClean="0">
                <a:solidFill>
                  <a:schemeClr val="bg1"/>
                </a:solidFill>
              </a:rPr>
              <a:t>Stormwater</a:t>
            </a:r>
            <a:r>
              <a:rPr lang="en-US" dirty="0" smtClean="0">
                <a:solidFill>
                  <a:schemeClr val="bg1"/>
                </a:solidFill>
              </a:rPr>
              <a:t> </a:t>
            </a:r>
            <a:r>
              <a:rPr lang="en-US" dirty="0" smtClean="0">
                <a:solidFill>
                  <a:schemeClr val="bg1"/>
                </a:solidFill>
              </a:rPr>
              <a:t>Capture, filtration and storage </a:t>
            </a:r>
            <a:r>
              <a:rPr lang="en-US" dirty="0" smtClean="0">
                <a:solidFill>
                  <a:schemeClr val="bg1"/>
                </a:solidFill>
              </a:rPr>
              <a:t>-&gt; </a:t>
            </a:r>
            <a:r>
              <a:rPr lang="en-US" dirty="0">
                <a:solidFill>
                  <a:schemeClr val="bg1"/>
                </a:solidFill>
              </a:rPr>
              <a:t>W</a:t>
            </a:r>
            <a:r>
              <a:rPr lang="en-US" dirty="0" smtClean="0">
                <a:solidFill>
                  <a:schemeClr val="bg1"/>
                </a:solidFill>
              </a:rPr>
              <a:t>ater </a:t>
            </a:r>
            <a:r>
              <a:rPr lang="en-US" dirty="0" smtClean="0">
                <a:solidFill>
                  <a:schemeClr val="bg1"/>
                </a:solidFill>
              </a:rPr>
              <a:t>Utility </a:t>
            </a:r>
            <a:r>
              <a:rPr lang="en-US" dirty="0" err="1" smtClean="0">
                <a:solidFill>
                  <a:schemeClr val="bg1"/>
                </a:solidFill>
              </a:rPr>
              <a:t>Parterships</a:t>
            </a:r>
            <a:endParaRPr lang="en-US" dirty="0" smtClean="0">
              <a:solidFill>
                <a:schemeClr val="bg1"/>
              </a:solidFill>
            </a:endParaRPr>
          </a:p>
          <a:p>
            <a:r>
              <a:rPr lang="en-US" dirty="0" smtClean="0">
                <a:solidFill>
                  <a:schemeClr val="bg1"/>
                </a:solidFill>
              </a:rPr>
              <a:t>Disaster Risk Reduction -&gt; FEMA Hazard Mitigation and Pre-Disaster Mitigation Program </a:t>
            </a:r>
          </a:p>
          <a:p>
            <a:r>
              <a:rPr lang="en-US" dirty="0" smtClean="0">
                <a:solidFill>
                  <a:schemeClr val="bg1"/>
                </a:solidFill>
              </a:rPr>
              <a:t>Air </a:t>
            </a:r>
            <a:r>
              <a:rPr lang="en-US" dirty="0" smtClean="0">
                <a:solidFill>
                  <a:schemeClr val="bg1"/>
                </a:solidFill>
              </a:rPr>
              <a:t>Quality Improvements -&gt; Carbon Offset Trading (CARB Urban Forest Offset Protocol)</a:t>
            </a:r>
          </a:p>
        </p:txBody>
      </p:sp>
    </p:spTree>
    <p:extLst>
      <p:ext uri="{BB962C8B-B14F-4D97-AF65-F5344CB8AC3E}">
        <p14:creationId xmlns:p14="http://schemas.microsoft.com/office/powerpoint/2010/main" val="9216852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ACD95E-935C-8F49-8301-ADB43D3BD992}"/>
              </a:ext>
            </a:extLst>
          </p:cNvPr>
          <p:cNvSpPr/>
          <p:nvPr/>
        </p:nvSpPr>
        <p:spPr>
          <a:xfrm>
            <a:off x="6350" y="0"/>
            <a:ext cx="12192000" cy="6858000"/>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6">
                  <a:lumMod val="50000"/>
                </a:schemeClr>
              </a:solidFill>
            </a:endParaRPr>
          </a:p>
        </p:txBody>
      </p:sp>
      <p:sp>
        <p:nvSpPr>
          <p:cNvPr id="2" name="Title 1"/>
          <p:cNvSpPr>
            <a:spLocks noGrp="1"/>
          </p:cNvSpPr>
          <p:nvPr>
            <p:ph type="title"/>
          </p:nvPr>
        </p:nvSpPr>
        <p:spPr>
          <a:xfrm>
            <a:off x="497542" y="2947957"/>
            <a:ext cx="3355414" cy="2620122"/>
          </a:xfrm>
        </p:spPr>
        <p:txBody>
          <a:bodyPr>
            <a:noAutofit/>
          </a:bodyPr>
          <a:lstStyle/>
          <a:p>
            <a:pPr marL="457200" indent="-457200">
              <a:buFont typeface="Arial" panose="020B0604020202020204" pitchFamily="34" charset="0"/>
              <a:buChar char="•"/>
            </a:pPr>
            <a:r>
              <a:rPr lang="en-US" sz="3600" dirty="0" smtClean="0">
                <a:solidFill>
                  <a:schemeClr val="bg1"/>
                </a:solidFill>
                <a:latin typeface="Open Sans Light"/>
              </a:rPr>
              <a:t>FEMA funds  </a:t>
            </a:r>
            <a:r>
              <a:rPr lang="en-US" sz="3600" b="1" u="sng" dirty="0" smtClean="0">
                <a:solidFill>
                  <a:schemeClr val="bg1"/>
                </a:solidFill>
                <a:latin typeface="Open Sans Light"/>
              </a:rPr>
              <a:t>Hazard Mitigation</a:t>
            </a:r>
            <a:r>
              <a:rPr lang="en-US" sz="3600" b="1" u="sng" dirty="0" smtClean="0">
                <a:solidFill>
                  <a:schemeClr val="bg1"/>
                </a:solidFill>
              </a:rPr>
              <a:t/>
            </a:r>
            <a:br>
              <a:rPr lang="en-US" sz="3600" b="1" u="sng" dirty="0" smtClean="0">
                <a:solidFill>
                  <a:schemeClr val="bg1"/>
                </a:solidFill>
              </a:rPr>
            </a:br>
            <a:endParaRPr lang="en-US" sz="3600" b="1" u="sng" dirty="0">
              <a:solidFill>
                <a:schemeClr val="bg1"/>
              </a:solidFill>
            </a:endParaRPr>
          </a:p>
        </p:txBody>
      </p:sp>
      <p:pic>
        <p:nvPicPr>
          <p:cNvPr id="5"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957"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7541" y="659341"/>
            <a:ext cx="3355415" cy="1938992"/>
          </a:xfrm>
          <a:prstGeom prst="rect">
            <a:avLst/>
          </a:prstGeom>
          <a:noFill/>
        </p:spPr>
        <p:txBody>
          <a:bodyPr wrap="square" rtlCol="0">
            <a:spAutoFit/>
          </a:bodyPr>
          <a:lstStyle/>
          <a:p>
            <a:r>
              <a:rPr lang="en-US" sz="6000" dirty="0" smtClean="0">
                <a:solidFill>
                  <a:schemeClr val="bg1"/>
                </a:solidFill>
                <a:latin typeface="Open Sans" panose="020B0606030504020204"/>
              </a:rPr>
              <a:t>FEMA’S ROLE</a:t>
            </a:r>
            <a:endParaRPr lang="en-US" sz="6000" dirty="0">
              <a:solidFill>
                <a:schemeClr val="bg1"/>
              </a:solidFill>
              <a:latin typeface="Open Sans" panose="020B0606030504020204"/>
            </a:endParaRPr>
          </a:p>
        </p:txBody>
      </p:sp>
    </p:spTree>
    <p:extLst>
      <p:ext uri="{BB962C8B-B14F-4D97-AF65-F5344CB8AC3E}">
        <p14:creationId xmlns:p14="http://schemas.microsoft.com/office/powerpoint/2010/main" val="3091417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474A38-DAC2-F14E-B024-D4FA1B79E54B}"/>
              </a:ext>
            </a:extLst>
          </p:cNvPr>
          <p:cNvSpPr/>
          <p:nvPr/>
        </p:nvSpPr>
        <p:spPr>
          <a:xfrm>
            <a:off x="0" y="0"/>
            <a:ext cx="12192000" cy="6858000"/>
          </a:xfrm>
          <a:prstGeom prst="rect">
            <a:avLst/>
          </a:prstGeom>
          <a:solidFill>
            <a:srgbClr val="122A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accent6">
                  <a:lumMod val="50000"/>
                </a:schemeClr>
              </a:solidFill>
            </a:endParaRPr>
          </a:p>
        </p:txBody>
      </p:sp>
      <p:pic>
        <p:nvPicPr>
          <p:cNvPr id="4" name="Picture 3">
            <a:extLst>
              <a:ext uri="{FF2B5EF4-FFF2-40B4-BE49-F238E27FC236}">
                <a16:creationId xmlns:a16="http://schemas.microsoft.com/office/drawing/2014/main" id="{87A99ADD-B7F4-DC48-9919-A3A10E94B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10111" y="6069710"/>
            <a:ext cx="658628" cy="612065"/>
          </a:xfrm>
          <a:prstGeom prst="rect">
            <a:avLst/>
          </a:prstGeom>
        </p:spPr>
      </p:pic>
      <p:pic>
        <p:nvPicPr>
          <p:cNvPr id="2" name="Picture 1"/>
          <p:cNvPicPr>
            <a:picLocks noChangeAspect="1"/>
          </p:cNvPicPr>
          <p:nvPr/>
        </p:nvPicPr>
        <p:blipFill>
          <a:blip r:embed="rId4"/>
          <a:stretch>
            <a:fillRect/>
          </a:stretch>
        </p:blipFill>
        <p:spPr>
          <a:xfrm>
            <a:off x="2966965" y="0"/>
            <a:ext cx="6258070" cy="7391073"/>
          </a:xfrm>
          <a:prstGeom prst="rect">
            <a:avLst/>
          </a:prstGeom>
        </p:spPr>
      </p:pic>
    </p:spTree>
    <p:extLst>
      <p:ext uri="{BB962C8B-B14F-4D97-AF65-F5344CB8AC3E}">
        <p14:creationId xmlns:p14="http://schemas.microsoft.com/office/powerpoint/2010/main" val="173461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5E24DC88479040B4B437823A64E80F" ma:contentTypeVersion="2" ma:contentTypeDescription="Create a new document." ma:contentTypeScope="" ma:versionID="d3227568baf97472f463b8000d6cab02">
  <xsd:schema xmlns:xsd="http://www.w3.org/2001/XMLSchema" xmlns:xs="http://www.w3.org/2001/XMLSchema" xmlns:p="http://schemas.microsoft.com/office/2006/metadata/properties" xmlns:ns2="01efc371-d27c-4c18-a683-524a6e859a6f" targetNamespace="http://schemas.microsoft.com/office/2006/metadata/properties" ma:root="true" ma:fieldsID="ba0667c92ff1904c78a3660e9045c872" ns2:_="">
    <xsd:import namespace="01efc371-d27c-4c18-a683-524a6e859a6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efc371-d27c-4c18-a683-524a6e859a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2EEB60-A8A2-4BB9-90D3-496ABE4E8402}">
  <ds:schemaRefs>
    <ds:schemaRef ds:uri="http://schemas.microsoft.com/office/2006/metadata/properties"/>
    <ds:schemaRef ds:uri="http://purl.org/dc/elements/1.1/"/>
    <ds:schemaRef ds:uri="http://schemas.microsoft.com/office/infopath/2007/PartnerControls"/>
    <ds:schemaRef ds:uri="http://purl.org/dc/dcmitype/"/>
    <ds:schemaRef ds:uri="http://purl.org/dc/terms/"/>
    <ds:schemaRef ds:uri="http://schemas.openxmlformats.org/package/2006/metadata/core-properties"/>
    <ds:schemaRef ds:uri="http://schemas.microsoft.com/office/2006/documentManagement/types"/>
    <ds:schemaRef ds:uri="http://www.w3.org/XML/1998/namespace"/>
    <ds:schemaRef ds:uri="01efc371-d27c-4c18-a683-524a6e859a6f"/>
  </ds:schemaRefs>
</ds:datastoreItem>
</file>

<file path=customXml/itemProps2.xml><?xml version="1.0" encoding="utf-8"?>
<ds:datastoreItem xmlns:ds="http://schemas.openxmlformats.org/officeDocument/2006/customXml" ds:itemID="{B9840997-8E3C-4899-AAF9-ADD136351C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efc371-d27c-4c18-a683-524a6e859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B7A23F-233F-4A5F-B707-0D7A00D51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14988</TotalTime>
  <Words>632</Words>
  <Application>Microsoft Office PowerPoint</Application>
  <PresentationFormat>Widescreen</PresentationFormat>
  <Paragraphs>85</Paragraphs>
  <Slides>17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Open Sans</vt:lpstr>
      <vt:lpstr>Open Sans Extrabold</vt:lpstr>
      <vt:lpstr>Open Sans Light</vt:lpstr>
      <vt:lpstr>Open Sans Semibold</vt:lpstr>
      <vt:lpstr>Office Theme</vt:lpstr>
      <vt:lpstr>PowerPoint Presentation</vt:lpstr>
      <vt:lpstr>PowerPoint Presentation</vt:lpstr>
      <vt:lpstr>PowerPoint Presentation</vt:lpstr>
      <vt:lpstr>Parks Provide Ecosystem Services </vt:lpstr>
      <vt:lpstr>PowerPoint Presentation</vt:lpstr>
      <vt:lpstr>PowerPoint Presentation</vt:lpstr>
      <vt:lpstr>PowerPoint Presentation</vt:lpstr>
      <vt:lpstr>FEMA funds  Hazard Mitigation </vt:lpstr>
      <vt:lpstr>PowerPoint Presentation</vt:lpstr>
      <vt:lpstr>PowerPoint Presentation</vt:lpstr>
      <vt:lpstr>PowerPoint Presentation</vt:lpstr>
      <vt:lpstr>FEMA’S FUNDING APPROACH</vt:lpstr>
      <vt:lpstr>PowerPoint Presentation</vt:lpstr>
      <vt:lpstr>PowerPoint Presentation</vt:lpstr>
      <vt:lpstr>HPB – Green Infrastructure Development for Flood Risk Reduction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 Jensen</dc:creator>
  <cp:lastModifiedBy>Jordan Wildish</cp:lastModifiedBy>
  <cp:revision>54</cp:revision>
  <dcterms:created xsi:type="dcterms:W3CDTF">2018-08-13T22:58:36Z</dcterms:created>
  <dcterms:modified xsi:type="dcterms:W3CDTF">2019-01-17T11:35:46Z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0x010100975E24DC88479040B4B437823A64E80F</vt:lpwstr>
  </property>
</Properties>
</file>