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401" r:id="rId2"/>
    <p:sldId id="363" r:id="rId3"/>
    <p:sldId id="398" r:id="rId4"/>
    <p:sldId id="388" r:id="rId5"/>
    <p:sldId id="387" r:id="rId6"/>
    <p:sldId id="390" r:id="rId7"/>
    <p:sldId id="389" r:id="rId8"/>
    <p:sldId id="348" r:id="rId9"/>
    <p:sldId id="320" r:id="rId10"/>
    <p:sldId id="402" r:id="rId11"/>
    <p:sldId id="403" r:id="rId12"/>
    <p:sldId id="399" r:id="rId13"/>
    <p:sldId id="411" r:id="rId14"/>
    <p:sldId id="409" r:id="rId15"/>
    <p:sldId id="404" r:id="rId16"/>
    <p:sldId id="405" r:id="rId17"/>
    <p:sldId id="406" r:id="rId18"/>
    <p:sldId id="407" r:id="rId19"/>
    <p:sldId id="410" r:id="rId20"/>
    <p:sldId id="408" r:id="rId21"/>
    <p:sldId id="324"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ki Osborne Jelks" initials="NOJ" lastIdx="1" clrIdx="0">
    <p:extLst>
      <p:ext uri="{19B8F6BF-5375-455C-9EA6-DF929625EA0E}">
        <p15:presenceInfo xmlns:p15="http://schemas.microsoft.com/office/powerpoint/2012/main" userId="Na'Taki Osborne Jelk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D0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8" d="100"/>
          <a:sy n="68" d="100"/>
        </p:scale>
        <p:origin x="756" y="6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388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86FFCA-E602-416D-A3AE-A4171CCB75B0}" type="datetimeFigureOut">
              <a:rPr lang="en-US" smtClean="0"/>
              <a:pPr/>
              <a:t>1/18/2019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6F7293-4313-4978-BD9D-262A49626546}" type="slidenum">
              <a:rPr lang="en-US" smtClean="0"/>
              <a:pPr/>
              <a:t>‹#›</a:t>
            </a:fld>
            <a:endParaRPr lang="en-US"/>
          </a:p>
        </p:txBody>
      </p:sp>
    </p:spTree>
    <p:extLst>
      <p:ext uri="{BB962C8B-B14F-4D97-AF65-F5344CB8AC3E}">
        <p14:creationId xmlns:p14="http://schemas.microsoft.com/office/powerpoint/2010/main" val="2174789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23 square mile watershed has a population of &gt;51,000 people living in more than 38 neighborhoods, and it primarily traverses five City of Atlanta neighborhood planning units (NPUs) (Park Pride, 2014). Many of the watershed’s residents, who are primarily African American, experience social and economic disparities (City of Atlanta, 2013). </a:t>
            </a:r>
            <a:endParaRPr lang="en-US" dirty="0"/>
          </a:p>
        </p:txBody>
      </p:sp>
      <p:sp>
        <p:nvSpPr>
          <p:cNvPr id="4" name="Slide Number Placeholder 3"/>
          <p:cNvSpPr>
            <a:spLocks noGrp="1"/>
          </p:cNvSpPr>
          <p:nvPr>
            <p:ph type="sldNum" sz="quarter" idx="10"/>
          </p:nvPr>
        </p:nvSpPr>
        <p:spPr/>
        <p:txBody>
          <a:bodyPr/>
          <a:lstStyle/>
          <a:p>
            <a:fld id="{620CD079-5838-4F48-99F0-BA42C694B1DB}" type="slidenum">
              <a:rPr lang="en-US" smtClean="0"/>
              <a:t>6</a:t>
            </a:fld>
            <a:endParaRPr lang="en-US"/>
          </a:p>
        </p:txBody>
      </p:sp>
    </p:spTree>
    <p:extLst>
      <p:ext uri="{BB962C8B-B14F-4D97-AF65-F5344CB8AC3E}">
        <p14:creationId xmlns:p14="http://schemas.microsoft.com/office/powerpoint/2010/main" val="3778072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B8479E-00E9-4A69-A0AB-0523C4317CC0}" type="slidenum">
              <a:rPr lang="en-US" smtClean="0"/>
              <a:pPr/>
              <a:t>14</a:t>
            </a:fld>
            <a:endParaRPr lang="en-US"/>
          </a:p>
        </p:txBody>
      </p:sp>
    </p:spTree>
    <p:extLst>
      <p:ext uri="{BB962C8B-B14F-4D97-AF65-F5344CB8AC3E}">
        <p14:creationId xmlns:p14="http://schemas.microsoft.com/office/powerpoint/2010/main" val="2258501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B8479E-00E9-4A69-A0AB-0523C4317CC0}" type="slidenum">
              <a:rPr lang="en-US" smtClean="0"/>
              <a:pPr/>
              <a:t>15</a:t>
            </a:fld>
            <a:endParaRPr lang="en-US"/>
          </a:p>
        </p:txBody>
      </p:sp>
    </p:spTree>
    <p:extLst>
      <p:ext uri="{BB962C8B-B14F-4D97-AF65-F5344CB8AC3E}">
        <p14:creationId xmlns:p14="http://schemas.microsoft.com/office/powerpoint/2010/main" val="2604124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B8479E-00E9-4A69-A0AB-0523C4317CC0}" type="slidenum">
              <a:rPr lang="en-US" smtClean="0"/>
              <a:pPr/>
              <a:t>16</a:t>
            </a:fld>
            <a:endParaRPr lang="en-US"/>
          </a:p>
        </p:txBody>
      </p:sp>
    </p:spTree>
    <p:extLst>
      <p:ext uri="{BB962C8B-B14F-4D97-AF65-F5344CB8AC3E}">
        <p14:creationId xmlns:p14="http://schemas.microsoft.com/office/powerpoint/2010/main" val="1756147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B8479E-00E9-4A69-A0AB-0523C4317CC0}" type="slidenum">
              <a:rPr lang="en-US" smtClean="0"/>
              <a:pPr/>
              <a:t>17</a:t>
            </a:fld>
            <a:endParaRPr lang="en-US"/>
          </a:p>
        </p:txBody>
      </p:sp>
    </p:spTree>
    <p:extLst>
      <p:ext uri="{BB962C8B-B14F-4D97-AF65-F5344CB8AC3E}">
        <p14:creationId xmlns:p14="http://schemas.microsoft.com/office/powerpoint/2010/main" val="3991082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B8479E-00E9-4A69-A0AB-0523C4317CC0}" type="slidenum">
              <a:rPr lang="en-US" smtClean="0"/>
              <a:pPr/>
              <a:t>18</a:t>
            </a:fld>
            <a:endParaRPr lang="en-US"/>
          </a:p>
        </p:txBody>
      </p:sp>
    </p:spTree>
    <p:extLst>
      <p:ext uri="{BB962C8B-B14F-4D97-AF65-F5344CB8AC3E}">
        <p14:creationId xmlns:p14="http://schemas.microsoft.com/office/powerpoint/2010/main" val="3341240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3FFF026B-4866-4F78-BBC8-05F007BD375B}" type="datetimeFigureOut">
              <a:rPr lang="en-US" smtClean="0"/>
              <a:pPr/>
              <a:t>1/18/2019</a:t>
            </a:fld>
            <a:endParaRPr lang="en-US"/>
          </a:p>
        </p:txBody>
      </p:sp>
      <p:sp>
        <p:nvSpPr>
          <p:cNvPr id="17" name="Footer Placeholder 16"/>
          <p:cNvSpPr>
            <a:spLocks noGrp="1"/>
          </p:cNvSpPr>
          <p:nvPr>
            <p:ph type="ftr" sz="quarter" idx="11"/>
          </p:nvPr>
        </p:nvSpPr>
        <p:spPr>
          <a:xfrm>
            <a:off x="2085393" y="236540"/>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01059304-31BE-4AB1-997C-BFFEDC0EE728}"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FFF026B-4866-4F78-BBC8-05F007BD375B}" type="datetimeFigureOut">
              <a:rPr lang="en-US" smtClean="0"/>
              <a:pPr/>
              <a:t>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059304-31BE-4AB1-997C-BFFEDC0EE72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2"/>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4"/>
            <a:ext cx="2209800" cy="365125"/>
          </a:xfrm>
        </p:spPr>
        <p:txBody>
          <a:bodyPr/>
          <a:lstStyle/>
          <a:p>
            <a:fld id="{3FFF026B-4866-4F78-BBC8-05F007BD375B}" type="datetimeFigureOut">
              <a:rPr lang="en-US" smtClean="0"/>
              <a:pPr/>
              <a:t>1/18/2019</a:t>
            </a:fld>
            <a:endParaRPr lang="en-US"/>
          </a:p>
        </p:txBody>
      </p:sp>
      <p:sp>
        <p:nvSpPr>
          <p:cNvPr id="5" name="Footer Placeholder 4"/>
          <p:cNvSpPr>
            <a:spLocks noGrp="1"/>
          </p:cNvSpPr>
          <p:nvPr>
            <p:ph type="ftr" sz="quarter" idx="11"/>
          </p:nvPr>
        </p:nvSpPr>
        <p:spPr>
          <a:xfrm>
            <a:off x="457202" y="6248209"/>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Slide Number Placeholder 5"/>
          <p:cNvSpPr>
            <a:spLocks noGrp="1"/>
          </p:cNvSpPr>
          <p:nvPr>
            <p:ph type="sldNum" sz="quarter" idx="12"/>
          </p:nvPr>
        </p:nvSpPr>
        <p:spPr>
          <a:xfrm rot="5400000">
            <a:off x="5989638" y="144462"/>
            <a:ext cx="533400" cy="244476"/>
          </a:xfrm>
        </p:spPr>
        <p:txBody>
          <a:bodyPr/>
          <a:lstStyle/>
          <a:p>
            <a:fld id="{01059304-31BE-4AB1-997C-BFFEDC0EE728}"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3FFF026B-4866-4F78-BBC8-05F007BD375B}" type="datetimeFigureOut">
              <a:rPr lang="en-US" smtClean="0"/>
              <a:pPr/>
              <a:t>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01059304-31BE-4AB1-997C-BFFEDC0EE728}"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1"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3FFF026B-4866-4F78-BBC8-05F007BD375B}" type="datetimeFigureOut">
              <a:rPr lang="en-US" smtClean="0"/>
              <a:pPr/>
              <a:t>1/18/2019</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01059304-31BE-4AB1-997C-BFFEDC0EE728}"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3FFF026B-4866-4F78-BBC8-05F007BD375B}" type="datetimeFigureOut">
              <a:rPr lang="en-US" smtClean="0"/>
              <a:pPr/>
              <a:t>1/18/2019</a:t>
            </a:fld>
            <a:endParaRPr lang="en-US"/>
          </a:p>
        </p:txBody>
      </p:sp>
      <p:sp>
        <p:nvSpPr>
          <p:cNvPr id="10" name="Slide Number Placeholder 9"/>
          <p:cNvSpPr>
            <a:spLocks noGrp="1"/>
          </p:cNvSpPr>
          <p:nvPr>
            <p:ph type="sldNum" sz="quarter" idx="16"/>
          </p:nvPr>
        </p:nvSpPr>
        <p:spPr/>
        <p:txBody>
          <a:bodyPr rtlCol="0"/>
          <a:lstStyle/>
          <a:p>
            <a:fld id="{01059304-31BE-4AB1-997C-BFFEDC0EE728}"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3FFF026B-4866-4F78-BBC8-05F007BD375B}" type="datetimeFigureOut">
              <a:rPr lang="en-US" smtClean="0"/>
              <a:pPr/>
              <a:t>1/18/2019</a:t>
            </a:fld>
            <a:endParaRPr lang="en-US"/>
          </a:p>
        </p:txBody>
      </p:sp>
      <p:sp>
        <p:nvSpPr>
          <p:cNvPr id="12" name="Slide Number Placeholder 11"/>
          <p:cNvSpPr>
            <a:spLocks noGrp="1"/>
          </p:cNvSpPr>
          <p:nvPr>
            <p:ph type="sldNum" sz="quarter" idx="16"/>
          </p:nvPr>
        </p:nvSpPr>
        <p:spPr/>
        <p:txBody>
          <a:bodyPr rtlCol="0"/>
          <a:lstStyle/>
          <a:p>
            <a:fld id="{01059304-31BE-4AB1-997C-BFFEDC0EE728}"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3FFF026B-4866-4F78-BBC8-05F007BD375B}" type="datetimeFigureOut">
              <a:rPr lang="en-US" smtClean="0"/>
              <a:pPr/>
              <a:t>1/18/2019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01059304-31BE-4AB1-997C-BFFEDC0EE72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FF026B-4866-4F78-BBC8-05F007BD375B}" type="datetimeFigureOut">
              <a:rPr lang="en-US" smtClean="0"/>
              <a:pPr/>
              <a:t>1/18/2019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01059304-31BE-4AB1-997C-BFFEDC0EE72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3FFF026B-4866-4F78-BBC8-05F007BD375B}" type="datetimeFigureOut">
              <a:rPr lang="en-US" smtClean="0"/>
              <a:pPr/>
              <a:t>1/18/2019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01059304-31BE-4AB1-997C-BFFEDC0EE728}"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Date Placeholder 11"/>
          <p:cNvSpPr>
            <a:spLocks noGrp="1"/>
          </p:cNvSpPr>
          <p:nvPr>
            <p:ph type="dt" sz="half" idx="10"/>
          </p:nvPr>
        </p:nvSpPr>
        <p:spPr>
          <a:xfrm>
            <a:off x="6248400" y="6248402"/>
            <a:ext cx="2667000" cy="365125"/>
          </a:xfrm>
        </p:spPr>
        <p:txBody>
          <a:bodyPr rtlCol="0"/>
          <a:lstStyle/>
          <a:p>
            <a:fld id="{3FFF026B-4866-4F78-BBC8-05F007BD375B}" type="datetimeFigureOut">
              <a:rPr lang="en-US" smtClean="0"/>
              <a:pPr/>
              <a:t>1/18/2019</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01059304-31BE-4AB1-997C-BFFEDC0EE728}" type="slidenum">
              <a:rPr lang="en-US" smtClean="0"/>
              <a:pPr/>
              <a:t>‹#›</a:t>
            </a:fld>
            <a:endParaRPr lang="en-US"/>
          </a:p>
        </p:txBody>
      </p:sp>
      <p:sp>
        <p:nvSpPr>
          <p:cNvPr id="14" name="Footer Placeholder 13"/>
          <p:cNvSpPr>
            <a:spLocks noGrp="1"/>
          </p:cNvSpPr>
          <p:nvPr>
            <p:ph type="ftr" sz="quarter" idx="12"/>
          </p:nvPr>
        </p:nvSpPr>
        <p:spPr>
          <a:xfrm>
            <a:off x="1600200" y="6248208"/>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2"/>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3FFF026B-4866-4F78-BBC8-05F007BD375B}" type="datetimeFigureOut">
              <a:rPr lang="en-US" smtClean="0"/>
              <a:pPr/>
              <a:t>1/18/2019</a:t>
            </a:fld>
            <a:endParaRPr lang="en-US"/>
          </a:p>
        </p:txBody>
      </p:sp>
      <p:sp>
        <p:nvSpPr>
          <p:cNvPr id="3" name="Footer Placeholder 2"/>
          <p:cNvSpPr>
            <a:spLocks noGrp="1"/>
          </p:cNvSpPr>
          <p:nvPr>
            <p:ph type="ftr" sz="quarter" idx="3"/>
          </p:nvPr>
        </p:nvSpPr>
        <p:spPr>
          <a:xfrm>
            <a:off x="609601" y="6248208"/>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01059304-31BE-4AB1-997C-BFFEDC0EE72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1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jpeg"/></Relationships>
</file>

<file path=ppt/slides/_rels/slide1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3.tiff"/><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h.jpg"/>
          <p:cNvPicPr>
            <a:picLocks noChangeAspect="1"/>
          </p:cNvPicPr>
          <p:nvPr/>
        </p:nvPicPr>
        <p:blipFill>
          <a:blip r:embed="rId2" cstate="print">
            <a:lum contrast="69000"/>
          </a:blip>
          <a:stretch>
            <a:fillRect/>
          </a:stretch>
        </p:blipFill>
        <p:spPr>
          <a:xfrm>
            <a:off x="-4864" y="5291"/>
            <a:ext cx="9144000" cy="6854330"/>
          </a:xfrm>
          <a:prstGeom prst="rect">
            <a:avLst/>
          </a:prstGeom>
          <a:noFill/>
          <a:ln>
            <a:noFill/>
          </a:ln>
        </p:spPr>
      </p:pic>
      <p:cxnSp>
        <p:nvCxnSpPr>
          <p:cNvPr id="7" name="Straight Connector 6"/>
          <p:cNvCxnSpPr/>
          <p:nvPr/>
        </p:nvCxnSpPr>
        <p:spPr>
          <a:xfrm>
            <a:off x="0" y="0"/>
            <a:ext cx="0" cy="6858000"/>
          </a:xfrm>
          <a:prstGeom prst="line">
            <a:avLst/>
          </a:prstGeom>
          <a:ln w="3810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067800" y="0"/>
            <a:ext cx="0" cy="6858000"/>
          </a:xfrm>
          <a:prstGeom prst="line">
            <a:avLst/>
          </a:prstGeom>
          <a:ln w="3810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419600" y="209628"/>
            <a:ext cx="3657600" cy="5478423"/>
          </a:xfrm>
          <a:prstGeom prst="rect">
            <a:avLst/>
          </a:prstGeom>
          <a:noFill/>
        </p:spPr>
        <p:txBody>
          <a:bodyPr wrap="square" rtlCol="0">
            <a:spAutoFit/>
          </a:bodyPr>
          <a:lstStyle/>
          <a:p>
            <a:r>
              <a:rPr lang="en-US" sz="3500" i="1" dirty="0"/>
              <a:t>From Peril to Possibilities: Delivering Triple Bottom-Line Benefits and Advancing Resilience Through Parks, Green Infrastructure &amp; Authentic Engagement </a:t>
            </a:r>
          </a:p>
        </p:txBody>
      </p:sp>
      <p:sp>
        <p:nvSpPr>
          <p:cNvPr id="14" name="TextBox 13"/>
          <p:cNvSpPr txBox="1"/>
          <p:nvPr/>
        </p:nvSpPr>
        <p:spPr>
          <a:xfrm>
            <a:off x="3967265" y="5688051"/>
            <a:ext cx="5029200" cy="1569660"/>
          </a:xfrm>
          <a:prstGeom prst="rect">
            <a:avLst/>
          </a:prstGeom>
          <a:noFill/>
        </p:spPr>
        <p:txBody>
          <a:bodyPr wrap="square" rtlCol="0">
            <a:spAutoFit/>
          </a:bodyPr>
          <a:lstStyle/>
          <a:p>
            <a:r>
              <a:rPr lang="en-US" sz="2400" b="1" dirty="0"/>
              <a:t>Na’Taki Osborne Jelks, Ph.D., MPH</a:t>
            </a:r>
          </a:p>
          <a:p>
            <a:r>
              <a:rPr lang="en-US" sz="2400" b="1" dirty="0"/>
              <a:t>West Atlanta Watershed Alliance</a:t>
            </a:r>
          </a:p>
          <a:p>
            <a:r>
              <a:rPr lang="en-US" sz="2400" b="1" dirty="0"/>
              <a:t>Spelman College</a:t>
            </a:r>
          </a:p>
          <a:p>
            <a:endParaRPr lang="en-US" sz="2400" b="1" dirty="0"/>
          </a:p>
        </p:txBody>
      </p:sp>
    </p:spTree>
    <p:extLst>
      <p:ext uri="{BB962C8B-B14F-4D97-AF65-F5344CB8AC3E}">
        <p14:creationId xmlns:p14="http://schemas.microsoft.com/office/powerpoint/2010/main" val="3395207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Vacancy, Blight, and Neglect</a:t>
            </a:r>
          </a:p>
        </p:txBody>
      </p:sp>
      <p:sp>
        <p:nvSpPr>
          <p:cNvPr id="5" name="Content Placeholder 4"/>
          <p:cNvSpPr>
            <a:spLocks noGrp="1"/>
          </p:cNvSpPr>
          <p:nvPr>
            <p:ph idx="1"/>
          </p:nvPr>
        </p:nvSpPr>
        <p:spPr/>
        <p:txBody>
          <a:bodyPr/>
          <a:lstStyle/>
          <a:p>
            <a:endParaRPr lang="en-US"/>
          </a:p>
        </p:txBody>
      </p:sp>
      <p:sp>
        <p:nvSpPr>
          <p:cNvPr id="7" name="object 4"/>
          <p:cNvSpPr/>
          <p:nvPr/>
        </p:nvSpPr>
        <p:spPr>
          <a:xfrm>
            <a:off x="381000" y="1600200"/>
            <a:ext cx="8385048" cy="5163207"/>
          </a:xfrm>
          <a:prstGeom prst="rect">
            <a:avLst/>
          </a:prstGeom>
          <a:blipFill>
            <a:blip r:embed="rId2" cstate="print"/>
            <a:stretch>
              <a:fillRect/>
            </a:stretch>
          </a:blipFill>
        </p:spPr>
        <p:txBody>
          <a:bodyPr wrap="square" lIns="0" tIns="0" rIns="0" bIns="0" rtlCol="0">
            <a:spAutoFit/>
          </a:bodyPr>
          <a:lstStyle/>
          <a:p>
            <a:endParaRPr/>
          </a:p>
        </p:txBody>
      </p:sp>
    </p:spTree>
    <p:extLst>
      <p:ext uri="{BB962C8B-B14F-4D97-AF65-F5344CB8AC3E}">
        <p14:creationId xmlns:p14="http://schemas.microsoft.com/office/powerpoint/2010/main" val="2675911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The Stadium Effect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 y="1866149"/>
            <a:ext cx="8366760" cy="4423253"/>
          </a:xfrm>
          <a:prstGeom prst="rect">
            <a:avLst/>
          </a:prstGeom>
        </p:spPr>
      </p:pic>
    </p:spTree>
    <p:extLst>
      <p:ext uri="{BB962C8B-B14F-4D97-AF65-F5344CB8AC3E}">
        <p14:creationId xmlns:p14="http://schemas.microsoft.com/office/powerpoint/2010/main" val="1910885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sz="3300" dirty="0"/>
            </a:br>
            <a:r>
              <a:rPr lang="en-US" sz="3300" dirty="0"/>
              <a:t>The Proctor Creek “Comeback”: Urban Waters Federal Partnership Designation (2013)</a:t>
            </a:r>
            <a:br>
              <a:rPr lang="en-US" sz="3300" dirty="0"/>
            </a:br>
            <a:endParaRPr lang="en-US" sz="3300" dirty="0"/>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76200" y="1600200"/>
            <a:ext cx="3371850" cy="5231860"/>
          </a:xfrm>
        </p:spPr>
      </p:pic>
      <p:sp>
        <p:nvSpPr>
          <p:cNvPr id="5" name="TextBox 4"/>
          <p:cNvSpPr txBox="1"/>
          <p:nvPr/>
        </p:nvSpPr>
        <p:spPr>
          <a:xfrm>
            <a:off x="3581400" y="1676400"/>
            <a:ext cx="5184648" cy="4953000"/>
          </a:xfrm>
          <a:prstGeom prst="rect">
            <a:avLst/>
          </a:prstGeom>
          <a:noFill/>
        </p:spPr>
        <p:txBody>
          <a:bodyPr wrap="square" rtlCol="0">
            <a:spAutoFit/>
          </a:bodyPr>
          <a:lstStyle/>
          <a:p>
            <a:endParaRPr lang="en-US" dirty="0"/>
          </a:p>
        </p:txBody>
      </p:sp>
      <p:sp>
        <p:nvSpPr>
          <p:cNvPr id="6" name="TextBox 5"/>
          <p:cNvSpPr txBox="1"/>
          <p:nvPr/>
        </p:nvSpPr>
        <p:spPr>
          <a:xfrm>
            <a:off x="3733800" y="1828800"/>
            <a:ext cx="4876800" cy="5170646"/>
          </a:xfrm>
          <a:prstGeom prst="rect">
            <a:avLst/>
          </a:prstGeom>
          <a:noFill/>
        </p:spPr>
        <p:txBody>
          <a:bodyPr wrap="square" rtlCol="0">
            <a:spAutoFit/>
          </a:bodyPr>
          <a:lstStyle/>
          <a:p>
            <a:r>
              <a:rPr lang="en-US" sz="2400" dirty="0"/>
              <a:t>“Communities in and around the Proctor Creek Watershed have long suffered from pollution caused by Atlanta’s aging sewer infrastructure, disinvestment in the urban core, illegal dumping and other environmental and public health hazards.</a:t>
            </a:r>
          </a:p>
          <a:p>
            <a:r>
              <a:rPr lang="en-US" sz="2400" b="1" dirty="0"/>
              <a:t>The strength of the Partnership will be realized through collaboration with residents who have assets, local knowledge, and a history of action focused on restoring the watershed.”</a:t>
            </a:r>
            <a:br>
              <a:rPr lang="en-US" dirty="0"/>
            </a:br>
            <a:endParaRPr lang="en-US" dirty="0"/>
          </a:p>
        </p:txBody>
      </p:sp>
    </p:spTree>
    <p:extLst>
      <p:ext uri="{BB962C8B-B14F-4D97-AF65-F5344CB8AC3E}">
        <p14:creationId xmlns:p14="http://schemas.microsoft.com/office/powerpoint/2010/main" val="3041872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13B635-C2A8-4D4B-A88A-55424A1DD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9" y="0"/>
            <a:ext cx="9240129" cy="6705600"/>
          </a:xfrm>
          <a:prstGeom prst="rect">
            <a:avLst/>
          </a:prstGeom>
        </p:spPr>
      </p:pic>
    </p:spTree>
    <p:extLst>
      <p:ext uri="{BB962C8B-B14F-4D97-AF65-F5344CB8AC3E}">
        <p14:creationId xmlns:p14="http://schemas.microsoft.com/office/powerpoint/2010/main" val="1495392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066800"/>
          </a:xfrm>
          <a:prstGeom prst="rect">
            <a:avLst/>
          </a:prstGeom>
          <a:solidFill>
            <a:srgbClr val="102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itchFamily="34" charset="0"/>
            </a:endParaRPr>
          </a:p>
        </p:txBody>
      </p:sp>
      <p:cxnSp>
        <p:nvCxnSpPr>
          <p:cNvPr id="22" name="Straight Connector 21"/>
          <p:cNvCxnSpPr/>
          <p:nvPr/>
        </p:nvCxnSpPr>
        <p:spPr>
          <a:xfrm>
            <a:off x="76200" y="914400"/>
            <a:ext cx="914400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733800" y="0"/>
            <a:ext cx="0" cy="91440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112042"/>
            <a:ext cx="9144000" cy="762000"/>
          </a:xfrm>
          <a:prstGeom prst="rect">
            <a:avLst/>
          </a:prstGeom>
          <a:solidFill>
            <a:srgbClr val="102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itchFamily="34" charset="0"/>
            </a:endParaRPr>
          </a:p>
        </p:txBody>
      </p:sp>
      <p:cxnSp>
        <p:nvCxnSpPr>
          <p:cNvPr id="12" name="Straight Connector 11"/>
          <p:cNvCxnSpPr/>
          <p:nvPr/>
        </p:nvCxnSpPr>
        <p:spPr>
          <a:xfrm>
            <a:off x="0" y="6172200"/>
            <a:ext cx="914400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934200" y="6172200"/>
            <a:ext cx="0" cy="68580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5" name="Picture 1" descr="I:\Backup Sept 2015\Shannon\Desktop\Logo, Letterhead, Templates\Parks with Purpose_logo4.tiff"/>
          <p:cNvPicPr>
            <a:picLocks noChangeAspect="1" noChangeArrowheads="1"/>
          </p:cNvPicPr>
          <p:nvPr/>
        </p:nvPicPr>
        <p:blipFill>
          <a:blip r:embed="rId3" cstate="print"/>
          <a:srcRect/>
          <a:stretch>
            <a:fillRect/>
          </a:stretch>
        </p:blipFill>
        <p:spPr bwMode="auto">
          <a:xfrm>
            <a:off x="1066800" y="1752600"/>
            <a:ext cx="6787114" cy="3048000"/>
          </a:xfrm>
          <a:prstGeom prst="rect">
            <a:avLst/>
          </a:prstGeom>
          <a:noFill/>
        </p:spPr>
      </p:pic>
    </p:spTree>
    <p:extLst>
      <p:ext uri="{BB962C8B-B14F-4D97-AF65-F5344CB8AC3E}">
        <p14:creationId xmlns:p14="http://schemas.microsoft.com/office/powerpoint/2010/main" val="710700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419600" y="314980"/>
            <a:ext cx="4343400" cy="461665"/>
          </a:xfrm>
          <a:prstGeom prst="rect">
            <a:avLst/>
          </a:prstGeom>
        </p:spPr>
        <p:txBody>
          <a:bodyPr wrap="square">
            <a:spAutoFit/>
          </a:bodyPr>
          <a:lstStyle/>
          <a:p>
            <a:pPr algn="ctr"/>
            <a:r>
              <a:rPr lang="en-US" sz="2400" i="1" dirty="0">
                <a:solidFill>
                  <a:schemeClr val="bg1"/>
                </a:solidFill>
                <a:latin typeface="Open Sans" pitchFamily="34" charset="0"/>
                <a:ea typeface="Open Sans" pitchFamily="34" charset="0"/>
                <a:cs typeface="Open Sans" pitchFamily="34" charset="0"/>
              </a:rPr>
              <a:t>Environmental Benefits</a:t>
            </a:r>
          </a:p>
        </p:txBody>
      </p:sp>
      <p:sp>
        <p:nvSpPr>
          <p:cNvPr id="20" name="Rectangle 19"/>
          <p:cNvSpPr/>
          <p:nvPr/>
        </p:nvSpPr>
        <p:spPr>
          <a:xfrm>
            <a:off x="3429000" y="1143000"/>
            <a:ext cx="5715000" cy="2323713"/>
          </a:xfrm>
          <a:prstGeom prst="rect">
            <a:avLst/>
          </a:prstGeom>
        </p:spPr>
        <p:txBody>
          <a:bodyPr wrap="square">
            <a:spAutoFit/>
          </a:bodyPr>
          <a:lstStyle/>
          <a:p>
            <a:pPr marL="285750" indent="-285750"/>
            <a:endParaRPr lang="en-US" sz="1200" b="1" dirty="0">
              <a:solidFill>
                <a:schemeClr val="tx2"/>
              </a:solidFill>
              <a:latin typeface="Open Sans" pitchFamily="34" charset="0"/>
              <a:ea typeface="Open Sans" pitchFamily="34" charset="0"/>
              <a:cs typeface="Open Sans" pitchFamily="34" charset="0"/>
            </a:endParaRPr>
          </a:p>
          <a:p>
            <a:pPr marL="285750" indent="-285750">
              <a:buFont typeface="Arial" pitchFamily="34" charset="0"/>
              <a:buChar char="•"/>
            </a:pPr>
            <a:r>
              <a:rPr lang="en-US" dirty="0">
                <a:latin typeface="Open Sans" pitchFamily="34" charset="0"/>
                <a:ea typeface="Open Sans" pitchFamily="34" charset="0"/>
                <a:cs typeface="Open Sans" pitchFamily="34" charset="0"/>
              </a:rPr>
              <a:t>First park for community</a:t>
            </a:r>
          </a:p>
          <a:p>
            <a:pPr marL="285750" indent="-285750">
              <a:buFont typeface="Arial" pitchFamily="34" charset="0"/>
              <a:buChar char="•"/>
            </a:pPr>
            <a:r>
              <a:rPr lang="en-US" sz="500" dirty="0">
                <a:latin typeface="Open Sans" pitchFamily="34" charset="0"/>
                <a:ea typeface="Open Sans" pitchFamily="34" charset="0"/>
                <a:cs typeface="Open Sans" pitchFamily="34" charset="0"/>
              </a:rPr>
              <a:t>\</a:t>
            </a:r>
            <a:endParaRPr lang="en-US" dirty="0">
              <a:latin typeface="Open Sans" pitchFamily="34" charset="0"/>
              <a:ea typeface="Open Sans" pitchFamily="34" charset="0"/>
              <a:cs typeface="Open Sans" pitchFamily="34" charset="0"/>
            </a:endParaRPr>
          </a:p>
          <a:p>
            <a:pPr marL="285750" indent="-285750">
              <a:buFont typeface="Arial" pitchFamily="34" charset="0"/>
              <a:buChar char="•"/>
            </a:pPr>
            <a:endParaRPr lang="en-US" sz="100" dirty="0">
              <a:latin typeface="Open Sans" pitchFamily="34" charset="0"/>
              <a:ea typeface="Open Sans" pitchFamily="34" charset="0"/>
              <a:cs typeface="Open Sans" pitchFamily="34" charset="0"/>
            </a:endParaRPr>
          </a:p>
          <a:p>
            <a:pPr marL="285750" indent="-285750">
              <a:buFont typeface="Arial" pitchFamily="34" charset="0"/>
              <a:buChar char="•"/>
            </a:pPr>
            <a:r>
              <a:rPr lang="en-US" dirty="0">
                <a:latin typeface="Open Sans" pitchFamily="34" charset="0"/>
                <a:ea typeface="Open Sans" pitchFamily="34" charset="0"/>
                <a:cs typeface="Open Sans" pitchFamily="34" charset="0"/>
              </a:rPr>
              <a:t>Green Infrastructure demonstration site</a:t>
            </a:r>
          </a:p>
          <a:p>
            <a:pPr marL="285750" indent="-285750">
              <a:buFont typeface="Arial" pitchFamily="34" charset="0"/>
              <a:buChar char="•"/>
            </a:pPr>
            <a:endParaRPr lang="en-US" sz="500" dirty="0">
              <a:latin typeface="Open Sans" pitchFamily="34" charset="0"/>
              <a:ea typeface="Open Sans" pitchFamily="34" charset="0"/>
              <a:cs typeface="Open Sans" pitchFamily="34" charset="0"/>
            </a:endParaRPr>
          </a:p>
          <a:p>
            <a:pPr marL="285750" indent="-285750">
              <a:buFont typeface="Arial" pitchFamily="34" charset="0"/>
              <a:buChar char="•"/>
            </a:pPr>
            <a:r>
              <a:rPr lang="en-US" dirty="0">
                <a:latin typeface="Open Sans" pitchFamily="34" charset="0"/>
                <a:ea typeface="Open Sans" pitchFamily="34" charset="0"/>
                <a:cs typeface="Open Sans" pitchFamily="34" charset="0"/>
              </a:rPr>
              <a:t>Stormwater capture and improved water quality</a:t>
            </a:r>
            <a:endParaRPr lang="en-US" sz="500" dirty="0">
              <a:latin typeface="Open Sans" pitchFamily="34" charset="0"/>
              <a:ea typeface="Open Sans" pitchFamily="34" charset="0"/>
              <a:cs typeface="Open Sans" pitchFamily="34" charset="0"/>
            </a:endParaRPr>
          </a:p>
          <a:p>
            <a:pPr marL="285750" indent="-285750">
              <a:buFont typeface="Arial" pitchFamily="34" charset="0"/>
              <a:buChar char="•"/>
            </a:pPr>
            <a:endParaRPr lang="en-US" sz="500" dirty="0">
              <a:latin typeface="Open Sans" pitchFamily="34" charset="0"/>
              <a:ea typeface="Open Sans" pitchFamily="34" charset="0"/>
              <a:cs typeface="Open Sans" pitchFamily="34" charset="0"/>
            </a:endParaRPr>
          </a:p>
          <a:p>
            <a:pPr marL="285750" indent="-285750">
              <a:buFont typeface="Arial" pitchFamily="34" charset="0"/>
              <a:buChar char="•"/>
            </a:pPr>
            <a:r>
              <a:rPr lang="en-US" dirty="0">
                <a:latin typeface="Open Sans" pitchFamily="34" charset="0"/>
                <a:ea typeface="Open Sans" pitchFamily="34" charset="0"/>
                <a:cs typeface="Open Sans" pitchFamily="34" charset="0"/>
              </a:rPr>
              <a:t>Habitat restoration &amp; pollinator gardens</a:t>
            </a:r>
          </a:p>
          <a:p>
            <a:pPr marL="285750" indent="-285750">
              <a:buFont typeface="Arial" pitchFamily="34" charset="0"/>
              <a:buChar char="•"/>
            </a:pPr>
            <a:endParaRPr lang="en-US" sz="500" dirty="0">
              <a:latin typeface="Open Sans" pitchFamily="34" charset="0"/>
              <a:ea typeface="Open Sans" pitchFamily="34" charset="0"/>
              <a:cs typeface="Open Sans" pitchFamily="34" charset="0"/>
            </a:endParaRPr>
          </a:p>
          <a:p>
            <a:pPr marL="285750" indent="-285750">
              <a:buFont typeface="Arial" pitchFamily="34" charset="0"/>
              <a:buChar char="•"/>
            </a:pPr>
            <a:r>
              <a:rPr lang="en-US" dirty="0">
                <a:latin typeface="Open Sans" pitchFamily="34" charset="0"/>
                <a:ea typeface="Open Sans" pitchFamily="34" charset="0"/>
                <a:cs typeface="Open Sans" pitchFamily="34" charset="0"/>
              </a:rPr>
              <a:t>Transform 6 blighted lots</a:t>
            </a:r>
          </a:p>
          <a:p>
            <a:pPr marL="285750" indent="-285750"/>
            <a:endParaRPr lang="en-US" dirty="0">
              <a:latin typeface="Open Sans" pitchFamily="34" charset="0"/>
              <a:ea typeface="Open Sans" pitchFamily="34" charset="0"/>
              <a:cs typeface="Open Sans" pitchFamily="34" charset="0"/>
            </a:endParaRPr>
          </a:p>
        </p:txBody>
      </p:sp>
      <p:pic>
        <p:nvPicPr>
          <p:cNvPr id="15362" name="Picture 2" descr="http://atlantafestivals.com/wp-content/uploads/2014/04/Atlanta-Botanical-Garden-logo.jpg"/>
          <p:cNvPicPr>
            <a:picLocks noChangeAspect="1" noChangeArrowheads="1"/>
          </p:cNvPicPr>
          <p:nvPr/>
        </p:nvPicPr>
        <p:blipFill>
          <a:blip r:embed="rId3" cstate="print"/>
          <a:srcRect/>
          <a:stretch>
            <a:fillRect/>
          </a:stretch>
        </p:blipFill>
        <p:spPr bwMode="auto">
          <a:xfrm>
            <a:off x="3657600" y="3352800"/>
            <a:ext cx="2975072" cy="381765"/>
          </a:xfrm>
          <a:prstGeom prst="rect">
            <a:avLst/>
          </a:prstGeom>
          <a:noFill/>
        </p:spPr>
      </p:pic>
      <p:pic>
        <p:nvPicPr>
          <p:cNvPr id="15364" name="Picture 4" descr="http://www.tweezermanprofessional.com/uploaded_files/tinymce/Logos/NEW%20ADFLogoGreen.JPG"/>
          <p:cNvPicPr>
            <a:picLocks noChangeAspect="1" noChangeArrowheads="1"/>
          </p:cNvPicPr>
          <p:nvPr/>
        </p:nvPicPr>
        <p:blipFill>
          <a:blip r:embed="rId4" cstate="print"/>
          <a:srcRect/>
          <a:stretch>
            <a:fillRect/>
          </a:stretch>
        </p:blipFill>
        <p:spPr bwMode="auto">
          <a:xfrm>
            <a:off x="3810000" y="3962400"/>
            <a:ext cx="2754743" cy="609600"/>
          </a:xfrm>
          <a:prstGeom prst="rect">
            <a:avLst/>
          </a:prstGeom>
          <a:noFill/>
        </p:spPr>
      </p:pic>
      <p:pic>
        <p:nvPicPr>
          <p:cNvPr id="15366" name="Picture 6" descr="http://saportareport.com/leadership/people-places-parks/files/2015/08/Trees-Logo-1Color-PMS-376.jpg"/>
          <p:cNvPicPr>
            <a:picLocks noChangeAspect="1" noChangeArrowheads="1"/>
          </p:cNvPicPr>
          <p:nvPr/>
        </p:nvPicPr>
        <p:blipFill>
          <a:blip r:embed="rId5" cstate="print"/>
          <a:srcRect/>
          <a:stretch>
            <a:fillRect/>
          </a:stretch>
        </p:blipFill>
        <p:spPr bwMode="auto">
          <a:xfrm>
            <a:off x="7010400" y="4317315"/>
            <a:ext cx="1144917" cy="483285"/>
          </a:xfrm>
          <a:prstGeom prst="rect">
            <a:avLst/>
          </a:prstGeom>
          <a:noFill/>
        </p:spPr>
      </p:pic>
      <p:pic>
        <p:nvPicPr>
          <p:cNvPr id="19" name="Picture 4" descr="https://www.boisepaper.com/docroot/images/boise-inc.png"/>
          <p:cNvPicPr>
            <a:picLocks noChangeAspect="1" noChangeArrowheads="1"/>
          </p:cNvPicPr>
          <p:nvPr/>
        </p:nvPicPr>
        <p:blipFill>
          <a:blip r:embed="rId6" cstate="print"/>
          <a:srcRect/>
          <a:stretch>
            <a:fillRect/>
          </a:stretch>
        </p:blipFill>
        <p:spPr bwMode="auto">
          <a:xfrm>
            <a:off x="4419600" y="4684968"/>
            <a:ext cx="1447799" cy="344232"/>
          </a:xfrm>
          <a:prstGeom prst="rect">
            <a:avLst/>
          </a:prstGeom>
          <a:noFill/>
        </p:spPr>
      </p:pic>
      <p:pic>
        <p:nvPicPr>
          <p:cNvPr id="15368" name="Picture 8" descr="http://chattahoochee.org/wp-content/uploads/2013/09/logo.png"/>
          <p:cNvPicPr>
            <a:picLocks noChangeAspect="1" noChangeArrowheads="1"/>
          </p:cNvPicPr>
          <p:nvPr/>
        </p:nvPicPr>
        <p:blipFill>
          <a:blip r:embed="rId7" cstate="print"/>
          <a:srcRect/>
          <a:stretch>
            <a:fillRect/>
          </a:stretch>
        </p:blipFill>
        <p:spPr bwMode="auto">
          <a:xfrm>
            <a:off x="4191000" y="5334000"/>
            <a:ext cx="1874517" cy="457200"/>
          </a:xfrm>
          <a:prstGeom prst="rect">
            <a:avLst/>
          </a:prstGeom>
          <a:noFill/>
        </p:spPr>
      </p:pic>
      <p:pic>
        <p:nvPicPr>
          <p:cNvPr id="15370" name="Picture 10" descr="http://s3images.coroflot.com/user_files/individual_files/206064_isd8xPNtrRNt6DsA9aO_mcmfg.jpg"/>
          <p:cNvPicPr>
            <a:picLocks noChangeAspect="1" noChangeArrowheads="1"/>
          </p:cNvPicPr>
          <p:nvPr/>
        </p:nvPicPr>
        <p:blipFill>
          <a:blip r:embed="rId8" cstate="print"/>
          <a:srcRect/>
          <a:stretch>
            <a:fillRect/>
          </a:stretch>
        </p:blipFill>
        <p:spPr bwMode="auto">
          <a:xfrm>
            <a:off x="7010400" y="4953000"/>
            <a:ext cx="990600" cy="990600"/>
          </a:xfrm>
          <a:prstGeom prst="rect">
            <a:avLst/>
          </a:prstGeom>
          <a:noFill/>
        </p:spPr>
      </p:pic>
      <p:pic>
        <p:nvPicPr>
          <p:cNvPr id="28" name="Picture 4" descr="https://atlanta.daybooknetwork.com/images/campaigns/13765/upload/park-pride-logo-300x174.jpg"/>
          <p:cNvPicPr>
            <a:picLocks noChangeAspect="1" noChangeArrowheads="1"/>
          </p:cNvPicPr>
          <p:nvPr/>
        </p:nvPicPr>
        <p:blipFill>
          <a:blip r:embed="rId9" cstate="print"/>
          <a:srcRect/>
          <a:stretch>
            <a:fillRect/>
          </a:stretch>
        </p:blipFill>
        <p:spPr bwMode="auto">
          <a:xfrm>
            <a:off x="6934200" y="3200400"/>
            <a:ext cx="1295400" cy="746397"/>
          </a:xfrm>
          <a:prstGeom prst="rect">
            <a:avLst/>
          </a:prstGeom>
          <a:noFill/>
        </p:spPr>
      </p:pic>
      <p:sp>
        <p:nvSpPr>
          <p:cNvPr id="23" name="Rectangle 22"/>
          <p:cNvSpPr/>
          <p:nvPr/>
        </p:nvSpPr>
        <p:spPr>
          <a:xfrm>
            <a:off x="575952" y="6426195"/>
            <a:ext cx="6091347" cy="430887"/>
          </a:xfrm>
          <a:prstGeom prst="rect">
            <a:avLst/>
          </a:prstGeom>
        </p:spPr>
        <p:txBody>
          <a:bodyPr wrap="none">
            <a:spAutoFit/>
          </a:bodyPr>
          <a:lstStyle/>
          <a:p>
            <a:pPr algn="ctr"/>
            <a:r>
              <a:rPr lang="en-US" sz="2200" i="1" dirty="0">
                <a:latin typeface="Open Sans" pitchFamily="34" charset="0"/>
                <a:ea typeface="Open Sans" pitchFamily="34" charset="0"/>
                <a:cs typeface="Open Sans" pitchFamily="34" charset="0"/>
              </a:rPr>
              <a:t>Community’s Triple Bottom-Line Design</a:t>
            </a:r>
            <a:r>
              <a:rPr lang="en-US" sz="2200" i="1" dirty="0">
                <a:solidFill>
                  <a:schemeClr val="bg1"/>
                </a:solidFill>
                <a:latin typeface="Open Sans" pitchFamily="34" charset="0"/>
                <a:ea typeface="Open Sans" pitchFamily="34" charset="0"/>
                <a:cs typeface="Open Sans" pitchFamily="34" charset="0"/>
              </a:rPr>
              <a:t> Design</a:t>
            </a:r>
          </a:p>
        </p:txBody>
      </p:sp>
      <p:pic>
        <p:nvPicPr>
          <p:cNvPr id="21508" name="Picture 4" descr="C:\Users\Evans\Dropbox\Camera Uploads\2015-10-17 09.52.44 HDR-2.jpg"/>
          <p:cNvPicPr>
            <a:picLocks noChangeAspect="1" noChangeArrowheads="1"/>
          </p:cNvPicPr>
          <p:nvPr/>
        </p:nvPicPr>
        <p:blipFill>
          <a:blip r:embed="rId10" cstate="print"/>
          <a:srcRect/>
          <a:stretch>
            <a:fillRect/>
          </a:stretch>
        </p:blipFill>
        <p:spPr bwMode="auto">
          <a:xfrm>
            <a:off x="0" y="1028700"/>
            <a:ext cx="3352800" cy="2514600"/>
          </a:xfrm>
          <a:prstGeom prst="rect">
            <a:avLst/>
          </a:prstGeom>
          <a:noFill/>
        </p:spPr>
      </p:pic>
      <p:pic>
        <p:nvPicPr>
          <p:cNvPr id="21509" name="Picture 5" descr="C:\Users\Evans\Dropbox\Camera Uploads\2015-10-17 09.54.18.jpg"/>
          <p:cNvPicPr>
            <a:picLocks noChangeAspect="1" noChangeArrowheads="1"/>
          </p:cNvPicPr>
          <p:nvPr/>
        </p:nvPicPr>
        <p:blipFill>
          <a:blip r:embed="rId11" cstate="print"/>
          <a:srcRect/>
          <a:stretch>
            <a:fillRect/>
          </a:stretch>
        </p:blipFill>
        <p:spPr bwMode="auto">
          <a:xfrm>
            <a:off x="152400" y="3619500"/>
            <a:ext cx="3200400" cy="2400300"/>
          </a:xfrm>
          <a:prstGeom prst="rect">
            <a:avLst/>
          </a:prstGeom>
          <a:noFill/>
        </p:spPr>
      </p:pic>
      <p:sp>
        <p:nvSpPr>
          <p:cNvPr id="5" name="TextBox 4"/>
          <p:cNvSpPr txBox="1"/>
          <p:nvPr/>
        </p:nvSpPr>
        <p:spPr>
          <a:xfrm>
            <a:off x="533400" y="152400"/>
            <a:ext cx="7772400" cy="707886"/>
          </a:xfrm>
          <a:prstGeom prst="rect">
            <a:avLst/>
          </a:prstGeom>
          <a:noFill/>
        </p:spPr>
        <p:txBody>
          <a:bodyPr wrap="square" rtlCol="0">
            <a:spAutoFit/>
          </a:bodyPr>
          <a:lstStyle/>
          <a:p>
            <a:pPr algn="ctr"/>
            <a:r>
              <a:rPr lang="en-US" sz="4000" dirty="0"/>
              <a:t>Environmental Benefits</a:t>
            </a:r>
          </a:p>
        </p:txBody>
      </p:sp>
    </p:spTree>
    <p:extLst>
      <p:ext uri="{BB962C8B-B14F-4D97-AF65-F5344CB8AC3E}">
        <p14:creationId xmlns:p14="http://schemas.microsoft.com/office/powerpoint/2010/main" val="2831209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C:\Users\Evans\Dropbox\TCF Stuff\Logos for Banner\Build-Up_Logo2.jpg"/>
          <p:cNvPicPr>
            <a:picLocks noChangeAspect="1" noChangeArrowheads="1"/>
          </p:cNvPicPr>
          <p:nvPr/>
        </p:nvPicPr>
        <p:blipFill>
          <a:blip r:embed="rId3" cstate="print"/>
          <a:srcRect/>
          <a:stretch>
            <a:fillRect/>
          </a:stretch>
        </p:blipFill>
        <p:spPr bwMode="auto">
          <a:xfrm>
            <a:off x="7344439" y="4495800"/>
            <a:ext cx="1570961" cy="1600200"/>
          </a:xfrm>
          <a:prstGeom prst="rect">
            <a:avLst/>
          </a:prstGeom>
          <a:noFill/>
        </p:spPr>
      </p:pic>
      <p:sp>
        <p:nvSpPr>
          <p:cNvPr id="16" name="Rectangle 15"/>
          <p:cNvSpPr/>
          <p:nvPr/>
        </p:nvSpPr>
        <p:spPr>
          <a:xfrm>
            <a:off x="4267200" y="314980"/>
            <a:ext cx="4343400" cy="461665"/>
          </a:xfrm>
          <a:prstGeom prst="rect">
            <a:avLst/>
          </a:prstGeom>
        </p:spPr>
        <p:txBody>
          <a:bodyPr wrap="square">
            <a:spAutoFit/>
          </a:bodyPr>
          <a:lstStyle/>
          <a:p>
            <a:pPr algn="ctr"/>
            <a:r>
              <a:rPr lang="en-US" sz="2400" i="1" dirty="0">
                <a:solidFill>
                  <a:schemeClr val="bg1"/>
                </a:solidFill>
                <a:latin typeface="Open Sans" pitchFamily="34" charset="0"/>
                <a:ea typeface="Open Sans" pitchFamily="34" charset="0"/>
                <a:cs typeface="Open Sans" pitchFamily="34" charset="0"/>
              </a:rPr>
              <a:t>Economic Benefits</a:t>
            </a:r>
          </a:p>
        </p:txBody>
      </p:sp>
      <p:pic>
        <p:nvPicPr>
          <p:cNvPr id="19" name="Picture 2" descr="http://www.publiclandsday.org/sites/default/files/images/org-logos/gyfoundation-logofinaltrans.png"/>
          <p:cNvPicPr>
            <a:picLocks noChangeAspect="1" noChangeArrowheads="1"/>
          </p:cNvPicPr>
          <p:nvPr/>
        </p:nvPicPr>
        <p:blipFill>
          <a:blip r:embed="rId4" cstate="print"/>
          <a:srcRect/>
          <a:stretch>
            <a:fillRect/>
          </a:stretch>
        </p:blipFill>
        <p:spPr bwMode="auto">
          <a:xfrm>
            <a:off x="6629400" y="3124200"/>
            <a:ext cx="2133600" cy="1171659"/>
          </a:xfrm>
          <a:prstGeom prst="rect">
            <a:avLst/>
          </a:prstGeom>
          <a:noFill/>
        </p:spPr>
      </p:pic>
      <p:sp>
        <p:nvSpPr>
          <p:cNvPr id="21" name="Rectangle 20"/>
          <p:cNvSpPr/>
          <p:nvPr/>
        </p:nvSpPr>
        <p:spPr>
          <a:xfrm>
            <a:off x="4114800" y="1219200"/>
            <a:ext cx="4495800" cy="2185214"/>
          </a:xfrm>
          <a:prstGeom prst="rect">
            <a:avLst/>
          </a:prstGeom>
        </p:spPr>
        <p:txBody>
          <a:bodyPr wrap="square">
            <a:spAutoFit/>
          </a:bodyPr>
          <a:lstStyle/>
          <a:p>
            <a:pPr marL="285750" indent="-285750"/>
            <a:endParaRPr lang="en-US" sz="1200" b="1" dirty="0">
              <a:solidFill>
                <a:schemeClr val="tx2"/>
              </a:solidFill>
              <a:latin typeface="Open Sans" pitchFamily="34" charset="0"/>
              <a:ea typeface="Open Sans" pitchFamily="34" charset="0"/>
              <a:cs typeface="Open Sans" pitchFamily="34" charset="0"/>
            </a:endParaRPr>
          </a:p>
          <a:p>
            <a:pPr marL="285750" indent="-285750">
              <a:buFont typeface="Arial" pitchFamily="34" charset="0"/>
              <a:buChar char="•"/>
            </a:pPr>
            <a:r>
              <a:rPr lang="en-US" dirty="0">
                <a:latin typeface="Open Sans" pitchFamily="34" charset="0"/>
                <a:ea typeface="Open Sans" pitchFamily="34" charset="0"/>
                <a:cs typeface="Open Sans" pitchFamily="34" charset="0"/>
              </a:rPr>
              <a:t>Workforce training for local residents</a:t>
            </a:r>
          </a:p>
          <a:p>
            <a:pPr marL="285750" indent="-285750">
              <a:buFont typeface="Arial" pitchFamily="34" charset="0"/>
              <a:buChar char="•"/>
            </a:pPr>
            <a:endParaRPr lang="en-US" sz="400" dirty="0">
              <a:latin typeface="Open Sans" pitchFamily="34" charset="0"/>
              <a:ea typeface="Open Sans" pitchFamily="34" charset="0"/>
              <a:cs typeface="Open Sans" pitchFamily="34" charset="0"/>
            </a:endParaRPr>
          </a:p>
          <a:p>
            <a:pPr marL="285750" indent="-285750">
              <a:buFont typeface="Arial" pitchFamily="34" charset="0"/>
              <a:buChar char="•"/>
            </a:pPr>
            <a:r>
              <a:rPr lang="en-US" dirty="0">
                <a:latin typeface="Open Sans" pitchFamily="34" charset="0"/>
                <a:ea typeface="Open Sans" pitchFamily="34" charset="0"/>
                <a:cs typeface="Open Sans" pitchFamily="34" charset="0"/>
              </a:rPr>
              <a:t>General construction skills</a:t>
            </a:r>
          </a:p>
          <a:p>
            <a:pPr marL="285750" indent="-285750">
              <a:buFont typeface="Arial" pitchFamily="34" charset="0"/>
              <a:buChar char="•"/>
            </a:pPr>
            <a:endParaRPr lang="en-US" sz="400" dirty="0">
              <a:latin typeface="Open Sans" pitchFamily="34" charset="0"/>
              <a:ea typeface="Open Sans" pitchFamily="34" charset="0"/>
              <a:cs typeface="Open Sans" pitchFamily="34" charset="0"/>
            </a:endParaRPr>
          </a:p>
          <a:p>
            <a:pPr marL="285750" indent="-285750">
              <a:buFont typeface="Arial" pitchFamily="34" charset="0"/>
              <a:buChar char="•"/>
            </a:pPr>
            <a:r>
              <a:rPr lang="en-US" dirty="0">
                <a:latin typeface="Open Sans" pitchFamily="34" charset="0"/>
                <a:ea typeface="Open Sans" pitchFamily="34" charset="0"/>
                <a:cs typeface="Open Sans" pitchFamily="34" charset="0"/>
              </a:rPr>
              <a:t>Demolition &amp; deconstruction</a:t>
            </a:r>
          </a:p>
          <a:p>
            <a:pPr marL="285750" indent="-285750">
              <a:buFont typeface="Arial" pitchFamily="34" charset="0"/>
              <a:buChar char="•"/>
            </a:pPr>
            <a:endParaRPr lang="en-US" sz="400" dirty="0">
              <a:latin typeface="Open Sans" pitchFamily="34" charset="0"/>
              <a:ea typeface="Open Sans" pitchFamily="34" charset="0"/>
              <a:cs typeface="Open Sans" pitchFamily="34" charset="0"/>
            </a:endParaRPr>
          </a:p>
          <a:p>
            <a:pPr marL="285750" indent="-285750">
              <a:buFont typeface="Arial" pitchFamily="34" charset="0"/>
              <a:buChar char="•"/>
            </a:pPr>
            <a:r>
              <a:rPr lang="en-US" dirty="0">
                <a:latin typeface="Open Sans" pitchFamily="34" charset="0"/>
                <a:ea typeface="Open Sans" pitchFamily="34" charset="0"/>
                <a:cs typeface="Open Sans" pitchFamily="34" charset="0"/>
              </a:rPr>
              <a:t>Financial literacy training</a:t>
            </a:r>
          </a:p>
          <a:p>
            <a:pPr marL="285750" indent="-285750">
              <a:buFont typeface="Arial" pitchFamily="34" charset="0"/>
              <a:buChar char="•"/>
            </a:pPr>
            <a:endParaRPr lang="en-US" sz="400" dirty="0">
              <a:latin typeface="Open Sans" pitchFamily="34" charset="0"/>
              <a:ea typeface="Open Sans" pitchFamily="34" charset="0"/>
              <a:cs typeface="Open Sans" pitchFamily="34" charset="0"/>
            </a:endParaRPr>
          </a:p>
          <a:p>
            <a:pPr marL="285750" indent="-285750">
              <a:buFont typeface="Arial" pitchFamily="34" charset="0"/>
              <a:buChar char="•"/>
            </a:pPr>
            <a:r>
              <a:rPr lang="en-US" dirty="0">
                <a:latin typeface="Open Sans" pitchFamily="34" charset="0"/>
                <a:ea typeface="Open Sans" pitchFamily="34" charset="0"/>
                <a:cs typeface="Open Sans" pitchFamily="34" charset="0"/>
              </a:rPr>
              <a:t>Employment opportunities</a:t>
            </a:r>
          </a:p>
          <a:p>
            <a:pPr marL="742950" lvl="1" indent="-285750">
              <a:buFont typeface="Arial" pitchFamily="34" charset="0"/>
              <a:buChar char="•"/>
            </a:pPr>
            <a:endParaRPr lang="en-US" dirty="0">
              <a:latin typeface="Open Sans" pitchFamily="34" charset="0"/>
              <a:ea typeface="Open Sans" pitchFamily="34" charset="0"/>
              <a:cs typeface="Open Sans" pitchFamily="34" charset="0"/>
            </a:endParaRPr>
          </a:p>
        </p:txBody>
      </p:sp>
      <p:pic>
        <p:nvPicPr>
          <p:cNvPr id="11266" name="Picture 2" descr="C:\Users\Evans\Dropbox\TCF Stuff\Logos for Banner\ECL Logo.jpg"/>
          <p:cNvPicPr>
            <a:picLocks noChangeAspect="1" noChangeArrowheads="1"/>
          </p:cNvPicPr>
          <p:nvPr/>
        </p:nvPicPr>
        <p:blipFill>
          <a:blip r:embed="rId5" cstate="print"/>
          <a:srcRect/>
          <a:stretch>
            <a:fillRect/>
          </a:stretch>
        </p:blipFill>
        <p:spPr bwMode="auto">
          <a:xfrm>
            <a:off x="4419600" y="4343400"/>
            <a:ext cx="1905000" cy="603708"/>
          </a:xfrm>
          <a:prstGeom prst="rect">
            <a:avLst/>
          </a:prstGeom>
          <a:noFill/>
        </p:spPr>
      </p:pic>
      <p:pic>
        <p:nvPicPr>
          <p:cNvPr id="11267" name="Picture 3" descr="C:\Users\Evans\Dropbox\TCF Stuff\Logos for Banner\LBC logo_LARGE.jpg"/>
          <p:cNvPicPr>
            <a:picLocks noChangeAspect="1" noChangeArrowheads="1"/>
          </p:cNvPicPr>
          <p:nvPr/>
        </p:nvPicPr>
        <p:blipFill>
          <a:blip r:embed="rId6" cstate="print"/>
          <a:srcRect/>
          <a:stretch>
            <a:fillRect/>
          </a:stretch>
        </p:blipFill>
        <p:spPr bwMode="auto">
          <a:xfrm>
            <a:off x="3962400" y="5181600"/>
            <a:ext cx="1386860" cy="661988"/>
          </a:xfrm>
          <a:prstGeom prst="rect">
            <a:avLst/>
          </a:prstGeom>
          <a:noFill/>
        </p:spPr>
      </p:pic>
      <p:pic>
        <p:nvPicPr>
          <p:cNvPr id="11268" name="Picture 4" descr="C:\Users\Evans\Dropbox\TCF Stuff\Logos for Banner\final logo 1 copy.jpg"/>
          <p:cNvPicPr>
            <a:picLocks noChangeAspect="1" noChangeArrowheads="1"/>
          </p:cNvPicPr>
          <p:nvPr/>
        </p:nvPicPr>
        <p:blipFill>
          <a:blip r:embed="rId7" cstate="print"/>
          <a:srcRect/>
          <a:stretch>
            <a:fillRect/>
          </a:stretch>
        </p:blipFill>
        <p:spPr bwMode="auto">
          <a:xfrm>
            <a:off x="5643727" y="5029200"/>
            <a:ext cx="1671473" cy="922742"/>
          </a:xfrm>
          <a:prstGeom prst="rect">
            <a:avLst/>
          </a:prstGeom>
          <a:noFill/>
        </p:spPr>
      </p:pic>
      <p:pic>
        <p:nvPicPr>
          <p:cNvPr id="23" name="Picture 2" descr="http://www.tualatinoregon.gov/sites/default/files/imageattachments/planning/projects/17490/u-haul_logo.jpg"/>
          <p:cNvPicPr>
            <a:picLocks noChangeAspect="1" noChangeArrowheads="1"/>
          </p:cNvPicPr>
          <p:nvPr/>
        </p:nvPicPr>
        <p:blipFill>
          <a:blip r:embed="rId8" cstate="print"/>
          <a:srcRect/>
          <a:stretch>
            <a:fillRect/>
          </a:stretch>
        </p:blipFill>
        <p:spPr bwMode="auto">
          <a:xfrm>
            <a:off x="3962400" y="3505200"/>
            <a:ext cx="2227982" cy="685800"/>
          </a:xfrm>
          <a:prstGeom prst="rect">
            <a:avLst/>
          </a:prstGeom>
          <a:noFill/>
        </p:spPr>
      </p:pic>
      <p:pic>
        <p:nvPicPr>
          <p:cNvPr id="11270" name="Picture 6"/>
          <p:cNvPicPr>
            <a:picLocks noChangeAspect="1" noChangeArrowheads="1"/>
          </p:cNvPicPr>
          <p:nvPr/>
        </p:nvPicPr>
        <p:blipFill>
          <a:blip r:embed="rId9" cstate="print"/>
          <a:srcRect/>
          <a:stretch>
            <a:fillRect/>
          </a:stretch>
        </p:blipFill>
        <p:spPr bwMode="auto">
          <a:xfrm>
            <a:off x="419100" y="1193800"/>
            <a:ext cx="3238500" cy="2159000"/>
          </a:xfrm>
          <a:prstGeom prst="rect">
            <a:avLst/>
          </a:prstGeom>
          <a:noFill/>
          <a:ln w="9525">
            <a:noFill/>
            <a:miter lim="800000"/>
            <a:headEnd/>
            <a:tailEnd/>
          </a:ln>
          <a:effectLst/>
        </p:spPr>
      </p:pic>
      <p:pic>
        <p:nvPicPr>
          <p:cNvPr id="19458" name="Picture 2" descr="https://scontent-atl3-1.xx.fbcdn.net/hphotos-xpt1/v/t1.0-9/11068384_476006612568696_2350169920407686502_n.jpg?oh=e9ac9b13d67a6a3097e7e9ebca610c45&amp;oe=568FA481"/>
          <p:cNvPicPr>
            <a:picLocks noChangeAspect="1" noChangeArrowheads="1"/>
          </p:cNvPicPr>
          <p:nvPr/>
        </p:nvPicPr>
        <p:blipFill>
          <a:blip r:embed="rId10" cstate="print"/>
          <a:srcRect/>
          <a:stretch>
            <a:fillRect/>
          </a:stretch>
        </p:blipFill>
        <p:spPr bwMode="auto">
          <a:xfrm>
            <a:off x="381000" y="3486150"/>
            <a:ext cx="3276601" cy="2457451"/>
          </a:xfrm>
          <a:prstGeom prst="rect">
            <a:avLst/>
          </a:prstGeom>
          <a:noFill/>
        </p:spPr>
      </p:pic>
      <p:sp>
        <p:nvSpPr>
          <p:cNvPr id="27" name="Rectangle 26"/>
          <p:cNvSpPr/>
          <p:nvPr/>
        </p:nvSpPr>
        <p:spPr>
          <a:xfrm>
            <a:off x="228600" y="6324600"/>
            <a:ext cx="5017784" cy="430887"/>
          </a:xfrm>
          <a:prstGeom prst="rect">
            <a:avLst/>
          </a:prstGeom>
        </p:spPr>
        <p:txBody>
          <a:bodyPr wrap="none">
            <a:spAutoFit/>
          </a:bodyPr>
          <a:lstStyle/>
          <a:p>
            <a:pPr algn="ctr"/>
            <a:r>
              <a:rPr lang="en-US" sz="2200" i="1" dirty="0">
                <a:solidFill>
                  <a:schemeClr val="bg1"/>
                </a:solidFill>
                <a:latin typeface="Open Sans" pitchFamily="34" charset="0"/>
                <a:ea typeface="Open Sans" pitchFamily="34" charset="0"/>
                <a:cs typeface="Open Sans" pitchFamily="34" charset="0"/>
              </a:rPr>
              <a:t>Community’s Triple Bottom Line Design</a:t>
            </a:r>
          </a:p>
        </p:txBody>
      </p:sp>
      <p:sp>
        <p:nvSpPr>
          <p:cNvPr id="2" name="TextBox 1"/>
          <p:cNvSpPr txBox="1"/>
          <p:nvPr/>
        </p:nvSpPr>
        <p:spPr>
          <a:xfrm>
            <a:off x="381000" y="6248400"/>
            <a:ext cx="5809382" cy="369332"/>
          </a:xfrm>
          <a:prstGeom prst="rect">
            <a:avLst/>
          </a:prstGeom>
          <a:noFill/>
        </p:spPr>
        <p:txBody>
          <a:bodyPr wrap="square" rtlCol="0">
            <a:spAutoFit/>
          </a:bodyPr>
          <a:lstStyle/>
          <a:p>
            <a:r>
              <a:rPr lang="en-US" i="1">
                <a:latin typeface="Open Sans" pitchFamily="34" charset="0"/>
                <a:ea typeface="Open Sans" pitchFamily="34" charset="0"/>
                <a:cs typeface="Open Sans" pitchFamily="34" charset="0"/>
              </a:rPr>
              <a:t>Community’s Triple Bottom-Line Design</a:t>
            </a:r>
            <a:endParaRPr lang="en-US" dirty="0"/>
          </a:p>
        </p:txBody>
      </p:sp>
      <p:sp>
        <p:nvSpPr>
          <p:cNvPr id="3" name="TextBox 2"/>
          <p:cNvSpPr txBox="1"/>
          <p:nvPr/>
        </p:nvSpPr>
        <p:spPr>
          <a:xfrm>
            <a:off x="1905000" y="18446"/>
            <a:ext cx="5715000" cy="707886"/>
          </a:xfrm>
          <a:prstGeom prst="rect">
            <a:avLst/>
          </a:prstGeom>
          <a:noFill/>
        </p:spPr>
        <p:txBody>
          <a:bodyPr wrap="square" rtlCol="0">
            <a:spAutoFit/>
          </a:bodyPr>
          <a:lstStyle/>
          <a:p>
            <a:pPr algn="ctr"/>
            <a:r>
              <a:rPr lang="en-US" sz="4000" dirty="0"/>
              <a:t>Economic Benefits</a:t>
            </a:r>
          </a:p>
        </p:txBody>
      </p:sp>
    </p:spTree>
    <p:extLst>
      <p:ext uri="{BB962C8B-B14F-4D97-AF65-F5344CB8AC3E}">
        <p14:creationId xmlns:p14="http://schemas.microsoft.com/office/powerpoint/2010/main" val="1507080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0" y="914400"/>
            <a:ext cx="914400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553200" y="6172200"/>
            <a:ext cx="0" cy="68580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62000" y="18870"/>
            <a:ext cx="9220200" cy="646331"/>
          </a:xfrm>
          <a:prstGeom prst="rect">
            <a:avLst/>
          </a:prstGeom>
        </p:spPr>
        <p:txBody>
          <a:bodyPr wrap="square">
            <a:spAutoFit/>
          </a:bodyPr>
          <a:lstStyle/>
          <a:p>
            <a:pPr algn="ctr"/>
            <a:r>
              <a:rPr lang="en-US" sz="3600" i="1" dirty="0">
                <a:latin typeface="Open Sans" pitchFamily="34" charset="0"/>
                <a:ea typeface="Open Sans" pitchFamily="34" charset="0"/>
                <a:cs typeface="Open Sans" pitchFamily="34" charset="0"/>
              </a:rPr>
              <a:t>Social Justice </a:t>
            </a:r>
            <a:r>
              <a:rPr lang="en-US" sz="3600" i="1" dirty="0" err="1">
                <a:latin typeface="Open Sans" pitchFamily="34" charset="0"/>
                <a:ea typeface="Open Sans" pitchFamily="34" charset="0"/>
                <a:cs typeface="Open Sans" pitchFamily="34" charset="0"/>
              </a:rPr>
              <a:t>Benefits</a:t>
            </a:r>
            <a:r>
              <a:rPr lang="en-US" sz="3600" i="1" dirty="0" err="1">
                <a:solidFill>
                  <a:schemeClr val="bg1"/>
                </a:solidFill>
                <a:latin typeface="Open Sans" pitchFamily="34" charset="0"/>
                <a:ea typeface="Open Sans" pitchFamily="34" charset="0"/>
                <a:cs typeface="Open Sans" pitchFamily="34" charset="0"/>
              </a:rPr>
              <a:t>Befits</a:t>
            </a:r>
            <a:endParaRPr lang="en-US" sz="3600" i="1" dirty="0">
              <a:solidFill>
                <a:schemeClr val="bg1"/>
              </a:solidFill>
              <a:latin typeface="Open Sans" pitchFamily="34" charset="0"/>
              <a:ea typeface="Open Sans" pitchFamily="34" charset="0"/>
              <a:cs typeface="Open Sans" pitchFamily="34" charset="0"/>
            </a:endParaRPr>
          </a:p>
        </p:txBody>
      </p:sp>
      <p:pic>
        <p:nvPicPr>
          <p:cNvPr id="52231" name="Picture 7" descr="C:\Users\Shannon\Documents\My Box Files\Shannon, Stacy &amp; Whitney (Photos)\Stacy's Photos for TCF\Milwaukee Trip Photos &amp; Video\Urban_Ecology_Center_2.jpg"/>
          <p:cNvPicPr>
            <a:picLocks noChangeAspect="1" noChangeArrowheads="1"/>
          </p:cNvPicPr>
          <p:nvPr/>
        </p:nvPicPr>
        <p:blipFill>
          <a:blip r:embed="rId3" cstate="print"/>
          <a:srcRect/>
          <a:stretch>
            <a:fillRect/>
          </a:stretch>
        </p:blipFill>
        <p:spPr bwMode="auto">
          <a:xfrm>
            <a:off x="0" y="1066801"/>
            <a:ext cx="5261578" cy="2743200"/>
          </a:xfrm>
          <a:prstGeom prst="rect">
            <a:avLst/>
          </a:prstGeom>
          <a:noFill/>
        </p:spPr>
      </p:pic>
      <p:sp>
        <p:nvSpPr>
          <p:cNvPr id="17" name="Rectangle 16"/>
          <p:cNvSpPr/>
          <p:nvPr/>
        </p:nvSpPr>
        <p:spPr>
          <a:xfrm>
            <a:off x="152400" y="3881497"/>
            <a:ext cx="5410200" cy="2062103"/>
          </a:xfrm>
          <a:prstGeom prst="rect">
            <a:avLst/>
          </a:prstGeom>
        </p:spPr>
        <p:txBody>
          <a:bodyPr wrap="square">
            <a:spAutoFit/>
          </a:bodyPr>
          <a:lstStyle/>
          <a:p>
            <a:pPr marL="285750" indent="-285750">
              <a:buFont typeface="Arial" pitchFamily="34" charset="0"/>
              <a:buChar char="•"/>
            </a:pPr>
            <a:r>
              <a:rPr lang="en-US" dirty="0">
                <a:latin typeface="Open Sans" pitchFamily="34" charset="0"/>
                <a:ea typeface="Open Sans" pitchFamily="34" charset="0"/>
                <a:cs typeface="Open Sans" pitchFamily="34" charset="0"/>
              </a:rPr>
              <a:t>Community leaders developing plans</a:t>
            </a:r>
          </a:p>
          <a:p>
            <a:pPr marL="285750" indent="-285750">
              <a:buFont typeface="Arial" pitchFamily="34" charset="0"/>
              <a:buChar char="•"/>
            </a:pPr>
            <a:endParaRPr lang="en-US" sz="400" dirty="0">
              <a:latin typeface="Open Sans" pitchFamily="34" charset="0"/>
              <a:ea typeface="Open Sans" pitchFamily="34" charset="0"/>
              <a:cs typeface="Open Sans" pitchFamily="34" charset="0"/>
            </a:endParaRPr>
          </a:p>
          <a:p>
            <a:pPr marL="285750" indent="-285750">
              <a:buFont typeface="Arial" pitchFamily="34" charset="0"/>
              <a:buChar char="•"/>
            </a:pPr>
            <a:r>
              <a:rPr lang="en-US" dirty="0">
                <a:latin typeface="Open Sans" pitchFamily="34" charset="0"/>
                <a:ea typeface="Open Sans" pitchFamily="34" charset="0"/>
                <a:cs typeface="Open Sans" pitchFamily="34" charset="0"/>
              </a:rPr>
              <a:t>Access to decision making &amp; resources</a:t>
            </a:r>
          </a:p>
          <a:p>
            <a:pPr marL="285750" indent="-285750">
              <a:buFont typeface="Arial" pitchFamily="34" charset="0"/>
              <a:buChar char="•"/>
            </a:pPr>
            <a:endParaRPr lang="en-US" sz="400" dirty="0">
              <a:latin typeface="Open Sans" pitchFamily="34" charset="0"/>
              <a:ea typeface="Open Sans" pitchFamily="34" charset="0"/>
              <a:cs typeface="Open Sans" pitchFamily="34" charset="0"/>
            </a:endParaRPr>
          </a:p>
          <a:p>
            <a:pPr marL="285750" indent="-285750">
              <a:buFont typeface="Arial" pitchFamily="34" charset="0"/>
              <a:buChar char="•"/>
            </a:pPr>
            <a:r>
              <a:rPr lang="en-US" dirty="0">
                <a:latin typeface="Open Sans" pitchFamily="34" charset="0"/>
                <a:ea typeface="Open Sans" pitchFamily="34" charset="0"/>
                <a:cs typeface="Open Sans" pitchFamily="34" charset="0"/>
              </a:rPr>
              <a:t>Local residents receiving educational training</a:t>
            </a:r>
          </a:p>
          <a:p>
            <a:pPr marL="285750" indent="-285750">
              <a:buFont typeface="Arial" pitchFamily="34" charset="0"/>
              <a:buChar char="•"/>
            </a:pPr>
            <a:endParaRPr lang="en-US" sz="400" dirty="0">
              <a:latin typeface="Open Sans" pitchFamily="34" charset="0"/>
              <a:ea typeface="Open Sans" pitchFamily="34" charset="0"/>
              <a:cs typeface="Open Sans" pitchFamily="34" charset="0"/>
            </a:endParaRPr>
          </a:p>
          <a:p>
            <a:pPr marL="285750" indent="-285750">
              <a:buFont typeface="Arial" pitchFamily="34" charset="0"/>
              <a:buChar char="•"/>
            </a:pPr>
            <a:r>
              <a:rPr lang="en-US" dirty="0">
                <a:latin typeface="Open Sans" pitchFamily="34" charset="0"/>
                <a:ea typeface="Open Sans" pitchFamily="34" charset="0"/>
                <a:cs typeface="Open Sans" pitchFamily="34" charset="0"/>
              </a:rPr>
              <a:t>Capacity building for grassroots organizations</a:t>
            </a:r>
          </a:p>
          <a:p>
            <a:pPr marL="285750" indent="-285750">
              <a:buFont typeface="Arial" pitchFamily="34" charset="0"/>
              <a:buChar char="•"/>
            </a:pPr>
            <a:endParaRPr lang="en-US" sz="400" dirty="0">
              <a:latin typeface="Open Sans" pitchFamily="34" charset="0"/>
              <a:ea typeface="Open Sans" pitchFamily="34" charset="0"/>
              <a:cs typeface="Open Sans" pitchFamily="34" charset="0"/>
            </a:endParaRPr>
          </a:p>
          <a:p>
            <a:pPr marL="285750" indent="-285750">
              <a:buFont typeface="Arial" pitchFamily="34" charset="0"/>
              <a:buChar char="•"/>
            </a:pPr>
            <a:r>
              <a:rPr lang="en-US" dirty="0">
                <a:latin typeface="Open Sans" pitchFamily="34" charset="0"/>
                <a:ea typeface="Open Sans" pitchFamily="34" charset="0"/>
                <a:cs typeface="Open Sans" pitchFamily="34" charset="0"/>
              </a:rPr>
              <a:t>Access to recreation, nature and exercise</a:t>
            </a:r>
          </a:p>
          <a:p>
            <a:pPr marL="285750" indent="-285750">
              <a:buFont typeface="Arial" pitchFamily="34" charset="0"/>
              <a:buChar char="•"/>
            </a:pPr>
            <a:endParaRPr lang="en-US" sz="400" dirty="0">
              <a:latin typeface="Open Sans" pitchFamily="34" charset="0"/>
              <a:ea typeface="Open Sans" pitchFamily="34" charset="0"/>
              <a:cs typeface="Open Sans" pitchFamily="34" charset="0"/>
            </a:endParaRPr>
          </a:p>
          <a:p>
            <a:pPr marL="285750" indent="-285750">
              <a:buFont typeface="Arial" pitchFamily="34" charset="0"/>
              <a:buChar char="•"/>
            </a:pPr>
            <a:r>
              <a:rPr lang="en-US" dirty="0">
                <a:latin typeface="Open Sans" pitchFamily="34" charset="0"/>
                <a:ea typeface="Open Sans" pitchFamily="34" charset="0"/>
                <a:cs typeface="Open Sans" pitchFamily="34" charset="0"/>
              </a:rPr>
              <a:t>Citizen Science opportunities</a:t>
            </a:r>
          </a:p>
        </p:txBody>
      </p:sp>
      <p:pic>
        <p:nvPicPr>
          <p:cNvPr id="13313" name="Picture 1" descr="C:\Users\Evans\Dropbox\TCF Stuff\Logos for Banner\CIA Logo_Vector\CIA LogoFINAL.jpg"/>
          <p:cNvPicPr>
            <a:picLocks noChangeAspect="1" noChangeArrowheads="1"/>
          </p:cNvPicPr>
          <p:nvPr/>
        </p:nvPicPr>
        <p:blipFill>
          <a:blip r:embed="rId4" cstate="print"/>
          <a:srcRect/>
          <a:stretch>
            <a:fillRect/>
          </a:stretch>
        </p:blipFill>
        <p:spPr bwMode="auto">
          <a:xfrm>
            <a:off x="5638800" y="1219200"/>
            <a:ext cx="3793064" cy="762000"/>
          </a:xfrm>
          <a:prstGeom prst="rect">
            <a:avLst/>
          </a:prstGeom>
          <a:noFill/>
        </p:spPr>
      </p:pic>
      <p:pic>
        <p:nvPicPr>
          <p:cNvPr id="13314" name="Picture 2" descr="C:\Users\Evans\Dropbox\TCF Stuff\Logos for Banner\eco_action_logo_white_stroke.png"/>
          <p:cNvPicPr>
            <a:picLocks noChangeAspect="1" noChangeArrowheads="1"/>
          </p:cNvPicPr>
          <p:nvPr/>
        </p:nvPicPr>
        <p:blipFill>
          <a:blip r:embed="rId5" cstate="print"/>
          <a:srcRect/>
          <a:stretch>
            <a:fillRect/>
          </a:stretch>
        </p:blipFill>
        <p:spPr bwMode="auto">
          <a:xfrm>
            <a:off x="5638800" y="4572000"/>
            <a:ext cx="1580396" cy="1266825"/>
          </a:xfrm>
          <a:prstGeom prst="rect">
            <a:avLst/>
          </a:prstGeom>
          <a:noFill/>
        </p:spPr>
      </p:pic>
      <p:pic>
        <p:nvPicPr>
          <p:cNvPr id="13315" name="Picture 3" descr="C:\Users\Evans\Dropbox\TCF Stuff\Logos for Banner\EANA.jpg"/>
          <p:cNvPicPr>
            <a:picLocks noChangeAspect="1" noChangeArrowheads="1"/>
          </p:cNvPicPr>
          <p:nvPr/>
        </p:nvPicPr>
        <p:blipFill>
          <a:blip r:embed="rId6" cstate="print"/>
          <a:srcRect/>
          <a:stretch>
            <a:fillRect/>
          </a:stretch>
        </p:blipFill>
        <p:spPr bwMode="auto">
          <a:xfrm>
            <a:off x="6248400" y="2209800"/>
            <a:ext cx="1657048" cy="762000"/>
          </a:xfrm>
          <a:prstGeom prst="rect">
            <a:avLst/>
          </a:prstGeom>
          <a:noFill/>
        </p:spPr>
      </p:pic>
      <p:pic>
        <p:nvPicPr>
          <p:cNvPr id="13316" name="Picture 4" descr="C:\Users\Evans\Dropbox\TCF Stuff\Logos for Banner\PROCTOR_CREEK_LOGO.png"/>
          <p:cNvPicPr>
            <a:picLocks noChangeAspect="1" noChangeArrowheads="1"/>
          </p:cNvPicPr>
          <p:nvPr/>
        </p:nvPicPr>
        <p:blipFill>
          <a:blip r:embed="rId7" cstate="print"/>
          <a:srcRect/>
          <a:stretch>
            <a:fillRect/>
          </a:stretch>
        </p:blipFill>
        <p:spPr bwMode="auto">
          <a:xfrm>
            <a:off x="6477000" y="3216275"/>
            <a:ext cx="1203325" cy="1203325"/>
          </a:xfrm>
          <a:prstGeom prst="rect">
            <a:avLst/>
          </a:prstGeom>
          <a:noFill/>
        </p:spPr>
      </p:pic>
      <p:pic>
        <p:nvPicPr>
          <p:cNvPr id="21" name="Picture 11" descr="C:\Users\Shannon\Dropbox\TCF Stuff\Logos for Banner\Waterfall.jpg"/>
          <p:cNvPicPr>
            <a:picLocks noChangeAspect="1" noChangeArrowheads="1"/>
          </p:cNvPicPr>
          <p:nvPr/>
        </p:nvPicPr>
        <p:blipFill>
          <a:blip r:embed="rId8" cstate="print"/>
          <a:srcRect/>
          <a:stretch>
            <a:fillRect/>
          </a:stretch>
        </p:blipFill>
        <p:spPr bwMode="auto">
          <a:xfrm>
            <a:off x="7239000" y="4508187"/>
            <a:ext cx="1645348" cy="1511613"/>
          </a:xfrm>
          <a:prstGeom prst="rect">
            <a:avLst/>
          </a:prstGeom>
          <a:noFill/>
        </p:spPr>
      </p:pic>
      <p:sp>
        <p:nvSpPr>
          <p:cNvPr id="2" name="TextBox 1"/>
          <p:cNvSpPr txBox="1"/>
          <p:nvPr/>
        </p:nvSpPr>
        <p:spPr>
          <a:xfrm>
            <a:off x="381000" y="6172200"/>
            <a:ext cx="6096000" cy="369332"/>
          </a:xfrm>
          <a:prstGeom prst="rect">
            <a:avLst/>
          </a:prstGeom>
          <a:noFill/>
        </p:spPr>
        <p:txBody>
          <a:bodyPr wrap="square" rtlCol="0">
            <a:spAutoFit/>
          </a:bodyPr>
          <a:lstStyle/>
          <a:p>
            <a:r>
              <a:rPr lang="en-US" i="1">
                <a:latin typeface="Open Sans" pitchFamily="34" charset="0"/>
                <a:ea typeface="Open Sans" pitchFamily="34" charset="0"/>
                <a:cs typeface="Open Sans" pitchFamily="34" charset="0"/>
              </a:rPr>
              <a:t>Community’s Triple Bottom-Line Design</a:t>
            </a:r>
            <a:endParaRPr lang="en-US" dirty="0"/>
          </a:p>
        </p:txBody>
      </p:sp>
    </p:spTree>
    <p:extLst>
      <p:ext uri="{BB962C8B-B14F-4D97-AF65-F5344CB8AC3E}">
        <p14:creationId xmlns:p14="http://schemas.microsoft.com/office/powerpoint/2010/main" val="4152115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96000"/>
            <a:ext cx="9144000" cy="762000"/>
          </a:xfrm>
          <a:prstGeom prst="rect">
            <a:avLst/>
          </a:prstGeom>
          <a:solidFill>
            <a:srgbClr val="102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itchFamily="34" charset="0"/>
            </a:endParaRPr>
          </a:p>
        </p:txBody>
      </p:sp>
      <p:sp>
        <p:nvSpPr>
          <p:cNvPr id="4" name="Rectangle 3"/>
          <p:cNvSpPr/>
          <p:nvPr/>
        </p:nvSpPr>
        <p:spPr>
          <a:xfrm>
            <a:off x="0" y="0"/>
            <a:ext cx="9144000" cy="1066800"/>
          </a:xfrm>
          <a:prstGeom prst="rect">
            <a:avLst/>
          </a:prstGeom>
          <a:solidFill>
            <a:srgbClr val="102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itchFamily="34" charset="0"/>
            </a:endParaRPr>
          </a:p>
        </p:txBody>
      </p:sp>
      <p:pic>
        <p:nvPicPr>
          <p:cNvPr id="1029" name="Picture 5" descr="C:\Documents and Settings\slee\Desktop\Logo\TCF Logo Blue Box.TIF"/>
          <p:cNvPicPr>
            <a:picLocks noChangeAspect="1" noChangeArrowheads="1"/>
          </p:cNvPicPr>
          <p:nvPr/>
        </p:nvPicPr>
        <p:blipFill>
          <a:blip r:embed="rId3" cstate="print"/>
          <a:srcRect/>
          <a:stretch>
            <a:fillRect/>
          </a:stretch>
        </p:blipFill>
        <p:spPr bwMode="auto">
          <a:xfrm>
            <a:off x="85724" y="91692"/>
            <a:ext cx="3495676" cy="746508"/>
          </a:xfrm>
          <a:prstGeom prst="rect">
            <a:avLst/>
          </a:prstGeom>
          <a:noFill/>
        </p:spPr>
      </p:pic>
      <p:cxnSp>
        <p:nvCxnSpPr>
          <p:cNvPr id="22" name="Straight Connector 21"/>
          <p:cNvCxnSpPr/>
          <p:nvPr/>
        </p:nvCxnSpPr>
        <p:spPr>
          <a:xfrm>
            <a:off x="0" y="914400"/>
            <a:ext cx="914400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733800" y="0"/>
            <a:ext cx="0" cy="91440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0" y="6172200"/>
            <a:ext cx="914400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943600" y="6172200"/>
            <a:ext cx="0" cy="68580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172200" y="6248400"/>
            <a:ext cx="2590800" cy="461665"/>
          </a:xfrm>
          <a:prstGeom prst="rect">
            <a:avLst/>
          </a:prstGeom>
          <a:noFill/>
        </p:spPr>
        <p:txBody>
          <a:bodyPr wrap="square" rtlCol="0">
            <a:spAutoFit/>
          </a:bodyPr>
          <a:lstStyle/>
          <a:p>
            <a:pPr algn="ctr"/>
            <a:endParaRPr lang="en-US" sz="2400" dirty="0">
              <a:solidFill>
                <a:schemeClr val="bg1"/>
              </a:solidFill>
              <a:latin typeface="Open Sans" pitchFamily="34" charset="0"/>
              <a:ea typeface="Open Sans" pitchFamily="34" charset="0"/>
              <a:cs typeface="Open Sans" pitchFamily="34" charset="0"/>
            </a:endParaRPr>
          </a:p>
        </p:txBody>
      </p:sp>
      <p:sp>
        <p:nvSpPr>
          <p:cNvPr id="27" name="Rectangle 26"/>
          <p:cNvSpPr/>
          <p:nvPr/>
        </p:nvSpPr>
        <p:spPr>
          <a:xfrm>
            <a:off x="4267200" y="314980"/>
            <a:ext cx="4648200" cy="461665"/>
          </a:xfrm>
          <a:prstGeom prst="rect">
            <a:avLst/>
          </a:prstGeom>
        </p:spPr>
        <p:txBody>
          <a:bodyPr wrap="square">
            <a:spAutoFit/>
          </a:bodyPr>
          <a:lstStyle/>
          <a:p>
            <a:pPr algn="ctr"/>
            <a:r>
              <a:rPr lang="en-US" sz="2400" i="1" dirty="0">
                <a:solidFill>
                  <a:schemeClr val="bg1"/>
                </a:solidFill>
                <a:latin typeface="Open Sans" pitchFamily="34" charset="0"/>
                <a:ea typeface="Open Sans" pitchFamily="34" charset="0"/>
                <a:cs typeface="Open Sans" pitchFamily="34" charset="0"/>
              </a:rPr>
              <a:t>Celebration!</a:t>
            </a:r>
          </a:p>
        </p:txBody>
      </p:sp>
      <p:pic>
        <p:nvPicPr>
          <p:cNvPr id="11269" name="Picture 5" descr="C:\Users\Evans\Downloads\10518352_503135733198632_1088668736147614548_o.jpg"/>
          <p:cNvPicPr>
            <a:picLocks noChangeAspect="1" noChangeArrowheads="1"/>
          </p:cNvPicPr>
          <p:nvPr/>
        </p:nvPicPr>
        <p:blipFill>
          <a:blip r:embed="rId4" cstate="print"/>
          <a:srcRect/>
          <a:stretch>
            <a:fillRect/>
          </a:stretch>
        </p:blipFill>
        <p:spPr bwMode="auto">
          <a:xfrm>
            <a:off x="228600" y="3330091"/>
            <a:ext cx="4343400" cy="2689709"/>
          </a:xfrm>
          <a:prstGeom prst="rect">
            <a:avLst/>
          </a:prstGeom>
          <a:noFill/>
        </p:spPr>
      </p:pic>
      <p:pic>
        <p:nvPicPr>
          <p:cNvPr id="11276" name="Picture 12" descr="C:\Users\Evans\Downloads\Lindsay Street Park Ribbon Cutting_(c)_Whitney Flanagan_058.jpg"/>
          <p:cNvPicPr>
            <a:picLocks noChangeAspect="1" noChangeArrowheads="1"/>
          </p:cNvPicPr>
          <p:nvPr/>
        </p:nvPicPr>
        <p:blipFill>
          <a:blip r:embed="rId5" cstate="print"/>
          <a:srcRect/>
          <a:stretch>
            <a:fillRect/>
          </a:stretch>
        </p:blipFill>
        <p:spPr bwMode="auto">
          <a:xfrm>
            <a:off x="4724400" y="3327400"/>
            <a:ext cx="4191000" cy="2692400"/>
          </a:xfrm>
          <a:prstGeom prst="rect">
            <a:avLst/>
          </a:prstGeom>
          <a:noFill/>
        </p:spPr>
      </p:pic>
      <p:pic>
        <p:nvPicPr>
          <p:cNvPr id="11277" name="Picture 13" descr="C:\Users\Evans\Downloads\Lindsay Street Park Ribbon Cutting_(c)_Whitney Flanagan_059.jpg"/>
          <p:cNvPicPr>
            <a:picLocks noChangeAspect="1" noChangeArrowheads="1"/>
          </p:cNvPicPr>
          <p:nvPr/>
        </p:nvPicPr>
        <p:blipFill>
          <a:blip r:embed="rId6" cstate="print"/>
          <a:srcRect/>
          <a:stretch>
            <a:fillRect/>
          </a:stretch>
        </p:blipFill>
        <p:spPr bwMode="auto">
          <a:xfrm>
            <a:off x="5943600" y="1106166"/>
            <a:ext cx="3088417" cy="2094234"/>
          </a:xfrm>
          <a:prstGeom prst="rect">
            <a:avLst/>
          </a:prstGeom>
          <a:noFill/>
        </p:spPr>
      </p:pic>
      <p:pic>
        <p:nvPicPr>
          <p:cNvPr id="11279" name="Picture 15"/>
          <p:cNvPicPr>
            <a:picLocks noChangeAspect="1" noChangeArrowheads="1"/>
          </p:cNvPicPr>
          <p:nvPr/>
        </p:nvPicPr>
        <p:blipFill>
          <a:blip r:embed="rId7" cstate="print"/>
          <a:srcRect/>
          <a:stretch>
            <a:fillRect/>
          </a:stretch>
        </p:blipFill>
        <p:spPr bwMode="auto">
          <a:xfrm>
            <a:off x="152400" y="1142694"/>
            <a:ext cx="5638800" cy="2057706"/>
          </a:xfrm>
          <a:prstGeom prst="rect">
            <a:avLst/>
          </a:prstGeom>
          <a:noFill/>
          <a:ln w="9525">
            <a:noFill/>
            <a:miter lim="800000"/>
            <a:headEnd/>
            <a:tailEnd/>
          </a:ln>
          <a:effectLst/>
        </p:spPr>
      </p:pic>
      <p:sp>
        <p:nvSpPr>
          <p:cNvPr id="30" name="Rectangle 29"/>
          <p:cNvSpPr/>
          <p:nvPr/>
        </p:nvSpPr>
        <p:spPr>
          <a:xfrm>
            <a:off x="55934" y="6324600"/>
            <a:ext cx="5363135" cy="430887"/>
          </a:xfrm>
          <a:prstGeom prst="rect">
            <a:avLst/>
          </a:prstGeom>
        </p:spPr>
        <p:txBody>
          <a:bodyPr wrap="none">
            <a:spAutoFit/>
          </a:bodyPr>
          <a:lstStyle/>
          <a:p>
            <a:pPr algn="ctr"/>
            <a:r>
              <a:rPr lang="en-US" sz="2200" i="1" dirty="0">
                <a:solidFill>
                  <a:schemeClr val="bg1"/>
                </a:solidFill>
                <a:latin typeface="Open Sans" pitchFamily="34" charset="0"/>
                <a:ea typeface="Open Sans" pitchFamily="34" charset="0"/>
                <a:cs typeface="Open Sans" pitchFamily="34" charset="0"/>
              </a:rPr>
              <a:t>Lindsay Street Park Opened October 2015</a:t>
            </a:r>
          </a:p>
        </p:txBody>
      </p:sp>
    </p:spTree>
    <p:extLst>
      <p:ext uri="{BB962C8B-B14F-4D97-AF65-F5344CB8AC3E}">
        <p14:creationId xmlns:p14="http://schemas.microsoft.com/office/powerpoint/2010/main" val="405150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DA6D7F89-8DC8-4138-8333-588CBAE340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38200"/>
            <a:ext cx="9144000" cy="6019800"/>
          </a:xfrm>
          <a:prstGeom prst="rect">
            <a:avLst/>
          </a:prstGeom>
        </p:spPr>
      </p:pic>
      <p:sp>
        <p:nvSpPr>
          <p:cNvPr id="5" name="TextBox 4">
            <a:extLst>
              <a:ext uri="{FF2B5EF4-FFF2-40B4-BE49-F238E27FC236}">
                <a16:creationId xmlns:a16="http://schemas.microsoft.com/office/drawing/2014/main" id="{371D630F-7869-418F-B364-7B9029B5BA2C}"/>
              </a:ext>
            </a:extLst>
          </p:cNvPr>
          <p:cNvSpPr txBox="1"/>
          <p:nvPr/>
        </p:nvSpPr>
        <p:spPr>
          <a:xfrm>
            <a:off x="304800" y="78137"/>
            <a:ext cx="8153400" cy="769441"/>
          </a:xfrm>
          <a:prstGeom prst="rect">
            <a:avLst/>
          </a:prstGeom>
          <a:noFill/>
        </p:spPr>
        <p:txBody>
          <a:bodyPr wrap="square" rtlCol="0">
            <a:spAutoFit/>
          </a:bodyPr>
          <a:lstStyle/>
          <a:p>
            <a:pPr algn="ctr"/>
            <a:r>
              <a:rPr lang="en-US" sz="4400" b="1" dirty="0"/>
              <a:t>Kathryn Johnston Memorial Park</a:t>
            </a:r>
          </a:p>
        </p:txBody>
      </p:sp>
    </p:spTree>
    <p:extLst>
      <p:ext uri="{BB962C8B-B14F-4D97-AF65-F5344CB8AC3E}">
        <p14:creationId xmlns:p14="http://schemas.microsoft.com/office/powerpoint/2010/main" val="2877058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 Atlanta Watershed Alliance</a:t>
            </a:r>
          </a:p>
        </p:txBody>
      </p:sp>
      <p:pic>
        <p:nvPicPr>
          <p:cNvPr id="4" name="Content Placeholder 3" descr="WAWA_LOGO.png"/>
          <p:cNvPicPr>
            <a:picLocks noGrp="1" noChangeAspect="1"/>
          </p:cNvPicPr>
          <p:nvPr>
            <p:ph sz="quarter" idx="1"/>
          </p:nvPr>
        </p:nvPicPr>
        <p:blipFill>
          <a:blip r:embed="rId2" cstate="print"/>
          <a:stretch>
            <a:fillRect/>
          </a:stretch>
        </p:blipFill>
        <p:spPr>
          <a:xfrm>
            <a:off x="381000" y="1752600"/>
            <a:ext cx="5128210" cy="4495800"/>
          </a:xfrm>
        </p:spPr>
      </p:pic>
      <p:sp>
        <p:nvSpPr>
          <p:cNvPr id="5" name="TextBox 4"/>
          <p:cNvSpPr txBox="1"/>
          <p:nvPr/>
        </p:nvSpPr>
        <p:spPr>
          <a:xfrm>
            <a:off x="5943600" y="1981200"/>
            <a:ext cx="2819400" cy="3970318"/>
          </a:xfrm>
          <a:prstGeom prst="rect">
            <a:avLst/>
          </a:prstGeom>
          <a:noFill/>
        </p:spPr>
        <p:txBody>
          <a:bodyPr wrap="square" rtlCol="0">
            <a:spAutoFit/>
          </a:bodyPr>
          <a:lstStyle/>
          <a:p>
            <a:pPr algn="ctr"/>
            <a:r>
              <a:rPr lang="en-US" sz="3600" i="1" dirty="0"/>
              <a:t>Growing a Cleaner, Greener, Healthier &amp; More Sustainable West Atlanta</a:t>
            </a:r>
          </a:p>
        </p:txBody>
      </p:sp>
    </p:spTree>
    <p:extLst>
      <p:ext uri="{BB962C8B-B14F-4D97-AF65-F5344CB8AC3E}">
        <p14:creationId xmlns:p14="http://schemas.microsoft.com/office/powerpoint/2010/main" val="3076805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a:t>Guiding Principle of Authentic Community Engagement &amp; Collaboration</a:t>
            </a:r>
          </a:p>
        </p:txBody>
      </p:sp>
      <p:sp>
        <p:nvSpPr>
          <p:cNvPr id="3" name="Content Placeholder 2"/>
          <p:cNvSpPr>
            <a:spLocks noGrp="1"/>
          </p:cNvSpPr>
          <p:nvPr>
            <p:ph sz="quarter" idx="1"/>
          </p:nvPr>
        </p:nvSpPr>
        <p:spPr/>
        <p:txBody>
          <a:bodyPr>
            <a:normAutofit/>
          </a:bodyPr>
          <a:lstStyle/>
          <a:p>
            <a:r>
              <a:rPr lang="en-US" sz="8800" dirty="0"/>
              <a:t>PROCESS is just as important as results!</a:t>
            </a:r>
          </a:p>
        </p:txBody>
      </p:sp>
    </p:spTree>
    <p:extLst>
      <p:ext uri="{BB962C8B-B14F-4D97-AF65-F5344CB8AC3E}">
        <p14:creationId xmlns:p14="http://schemas.microsoft.com/office/powerpoint/2010/main" val="1537723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roctor Creek Second Chance.jpg"/>
          <p:cNvPicPr>
            <a:picLocks noGrp="1" noChangeAspect="1"/>
          </p:cNvPicPr>
          <p:nvPr>
            <p:ph sz="quarter" idx="4294967295"/>
          </p:nvPr>
        </p:nvPicPr>
        <p:blipFill>
          <a:blip r:embed="rId2" cstate="print"/>
          <a:stretch>
            <a:fillRect/>
          </a:stretch>
        </p:blipFill>
        <p:spPr>
          <a:xfrm>
            <a:off x="0" y="0"/>
            <a:ext cx="9144000" cy="6858000"/>
          </a:xfrm>
        </p:spPr>
      </p:pic>
      <p:sp>
        <p:nvSpPr>
          <p:cNvPr id="2" name="TextBox 1"/>
          <p:cNvSpPr txBox="1"/>
          <p:nvPr/>
        </p:nvSpPr>
        <p:spPr>
          <a:xfrm>
            <a:off x="5029200" y="2743200"/>
            <a:ext cx="3733800" cy="923330"/>
          </a:xfrm>
          <a:prstGeom prst="rect">
            <a:avLst/>
          </a:prstGeom>
          <a:noFill/>
        </p:spPr>
        <p:txBody>
          <a:bodyPr wrap="square" rtlCol="0">
            <a:spAutoFit/>
          </a:bodyPr>
          <a:lstStyle/>
          <a:p>
            <a:r>
              <a:rPr lang="en-US" dirty="0">
                <a:solidFill>
                  <a:schemeClr val="bg1"/>
                </a:solidFill>
              </a:rPr>
              <a:t>Na’Taki Osborne Jelks, Ph.D., MPH</a:t>
            </a:r>
          </a:p>
          <a:p>
            <a:r>
              <a:rPr lang="en-US" dirty="0">
                <a:solidFill>
                  <a:schemeClr val="bg1"/>
                </a:solidFill>
              </a:rPr>
              <a:t>E-mail: nojelks@wawa-online.org </a:t>
            </a:r>
          </a:p>
          <a:p>
            <a:r>
              <a:rPr lang="en-US" dirty="0">
                <a:solidFill>
                  <a:schemeClr val="bg1"/>
                </a:solidFill>
              </a:rPr>
              <a:t>404-825-3872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a:t>Guiding Principle of Authentic Community Engagement &amp; Collaboration</a:t>
            </a:r>
          </a:p>
        </p:txBody>
      </p:sp>
      <p:sp>
        <p:nvSpPr>
          <p:cNvPr id="3" name="Content Placeholder 2"/>
          <p:cNvSpPr>
            <a:spLocks noGrp="1"/>
          </p:cNvSpPr>
          <p:nvPr>
            <p:ph sz="quarter" idx="1"/>
          </p:nvPr>
        </p:nvSpPr>
        <p:spPr/>
        <p:txBody>
          <a:bodyPr>
            <a:normAutofit/>
          </a:bodyPr>
          <a:lstStyle/>
          <a:p>
            <a:r>
              <a:rPr lang="en-US" sz="8800" dirty="0"/>
              <a:t>PROCESS is just as important as results!</a:t>
            </a:r>
          </a:p>
        </p:txBody>
      </p:sp>
    </p:spTree>
    <p:extLst>
      <p:ext uri="{BB962C8B-B14F-4D97-AF65-F5344CB8AC3E}">
        <p14:creationId xmlns:p14="http://schemas.microsoft.com/office/powerpoint/2010/main" val="381995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WAWA’s Work</a:t>
            </a:r>
          </a:p>
        </p:txBody>
      </p:sp>
      <p:sp>
        <p:nvSpPr>
          <p:cNvPr id="3" name="Content Placeholder 2"/>
          <p:cNvSpPr>
            <a:spLocks noGrp="1"/>
          </p:cNvSpPr>
          <p:nvPr>
            <p:ph sz="quarter" idx="1"/>
          </p:nvPr>
        </p:nvSpPr>
        <p:spPr/>
        <p:txBody>
          <a:bodyPr>
            <a:normAutofit fontScale="92500" lnSpcReduction="10000"/>
          </a:bodyPr>
          <a:lstStyle/>
          <a:p>
            <a:r>
              <a:rPr lang="en-US" dirty="0"/>
              <a:t>In the late1990’s/early 2000’s WAWA, in collaboration with West Atlanta residents and stakeholders from across Metro Atlanta, led community efforts to close one of two CSO facilities in the Proctor Creek Watershed and to separate the combined sewers in the </a:t>
            </a:r>
            <a:r>
              <a:rPr lang="en-US" dirty="0" err="1"/>
              <a:t>Utoy</a:t>
            </a:r>
            <a:r>
              <a:rPr lang="en-US" dirty="0"/>
              <a:t> Creek Watershed.</a:t>
            </a:r>
          </a:p>
          <a:p>
            <a:pPr marL="0" indent="0">
              <a:buNone/>
            </a:pPr>
            <a:endParaRPr lang="en-US" dirty="0"/>
          </a:p>
          <a:p>
            <a:r>
              <a:rPr lang="en-US" dirty="0"/>
              <a:t> Since our founding, we have elevated the challenges and opportunities in underserved, urban watershed…sometimes as “the lone voice crying in the wilderness.”</a:t>
            </a:r>
          </a:p>
        </p:txBody>
      </p:sp>
    </p:spTree>
    <p:extLst>
      <p:ext uri="{BB962C8B-B14F-4D97-AF65-F5344CB8AC3E}">
        <p14:creationId xmlns:p14="http://schemas.microsoft.com/office/powerpoint/2010/main" val="1907964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An Urban Waters Capacity-Building Grant Supported the Formation of the Proctor Creek Stewardship Council</a:t>
            </a:r>
          </a:p>
        </p:txBody>
      </p:sp>
      <p:sp>
        <p:nvSpPr>
          <p:cNvPr id="4" name="TextBox 3"/>
          <p:cNvSpPr txBox="1"/>
          <p:nvPr/>
        </p:nvSpPr>
        <p:spPr>
          <a:xfrm>
            <a:off x="5867400" y="1676400"/>
            <a:ext cx="2667000" cy="4401205"/>
          </a:xfrm>
          <a:prstGeom prst="rect">
            <a:avLst/>
          </a:prstGeom>
          <a:noFill/>
        </p:spPr>
        <p:txBody>
          <a:bodyPr wrap="square" rtlCol="0">
            <a:spAutoFit/>
          </a:bodyPr>
          <a:lstStyle/>
          <a:p>
            <a:pPr>
              <a:buFont typeface="Arial" pitchFamily="34" charset="0"/>
              <a:buChar char="•"/>
            </a:pPr>
            <a:r>
              <a:rPr lang="en-US" sz="2800" i="1" dirty="0"/>
              <a:t>Convened by WAWA</a:t>
            </a:r>
          </a:p>
          <a:p>
            <a:pPr>
              <a:buFont typeface="Arial" pitchFamily="34" charset="0"/>
              <a:buChar char="•"/>
            </a:pPr>
            <a:r>
              <a:rPr lang="en-US" sz="2800" i="1" dirty="0"/>
              <a:t>Organized in Collaboration with Community Improvement  Association and Environmental Community Action (Eco-Action)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981200"/>
            <a:ext cx="3861765" cy="4572000"/>
          </a:xfrm>
          <a:prstGeom prst="rect">
            <a:avLst/>
          </a:prstGeom>
        </p:spPr>
      </p:pic>
    </p:spTree>
    <p:extLst>
      <p:ext uri="{BB962C8B-B14F-4D97-AF65-F5344CB8AC3E}">
        <p14:creationId xmlns:p14="http://schemas.microsoft.com/office/powerpoint/2010/main" val="1774325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508" y="98830"/>
            <a:ext cx="7543800" cy="1088068"/>
          </a:xfrm>
        </p:spPr>
        <p:txBody>
          <a:bodyPr>
            <a:normAutofit fontScale="90000"/>
          </a:bodyPr>
          <a:lstStyle/>
          <a:p>
            <a:pPr algn="ctr"/>
            <a:r>
              <a:rPr lang="en-US" dirty="0"/>
              <a:t>Setting the Community Context: The Proctor Creek Watershed</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450" y="1554623"/>
            <a:ext cx="7793915" cy="5293217"/>
          </a:xfrm>
        </p:spPr>
      </p:pic>
    </p:spTree>
    <p:extLst>
      <p:ext uri="{BB962C8B-B14F-4D97-AF65-F5344CB8AC3E}">
        <p14:creationId xmlns:p14="http://schemas.microsoft.com/office/powerpoint/2010/main" val="4218901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Proctor Creek In Peril</a:t>
            </a:r>
          </a:p>
        </p:txBody>
      </p:sp>
      <p:sp>
        <p:nvSpPr>
          <p:cNvPr id="3" name="Content Placeholder 2"/>
          <p:cNvSpPr>
            <a:spLocks noGrp="1"/>
          </p:cNvSpPr>
          <p:nvPr>
            <p:ph sz="quarter" idx="1"/>
          </p:nvPr>
        </p:nvSpPr>
        <p:spPr>
          <a:xfrm>
            <a:off x="533400" y="2133600"/>
            <a:ext cx="8153400" cy="4495800"/>
          </a:xfrm>
        </p:spPr>
        <p:txBody>
          <a:bodyPr>
            <a:normAutofit fontScale="77500" lnSpcReduction="20000"/>
          </a:bodyPr>
          <a:lstStyle/>
          <a:p>
            <a:r>
              <a:rPr lang="en-US" dirty="0"/>
              <a:t>Proctor Creek used to be a source of pride for West Atlanta communities – a place where children played, a place where people could fish, and a place where people were baptized.</a:t>
            </a:r>
          </a:p>
          <a:p>
            <a:endParaRPr lang="en-US" dirty="0"/>
          </a:p>
          <a:p>
            <a:r>
              <a:rPr lang="en-US" dirty="0"/>
              <a:t>Proctor Creek is now one of the most environmentally impaired creeks in metro Atlanta.</a:t>
            </a:r>
          </a:p>
          <a:p>
            <a:pPr lvl="1"/>
            <a:r>
              <a:rPr lang="en-US" sz="1900" dirty="0"/>
              <a:t>Today, Proctor Creek is impacted by numerous pollution sources and does not meet state-mandated water quality requirements (including that for </a:t>
            </a:r>
            <a:r>
              <a:rPr lang="en-US" sz="1900" i="1" dirty="0"/>
              <a:t>E.coli</a:t>
            </a:r>
            <a:r>
              <a:rPr lang="en-US" sz="1900" dirty="0"/>
              <a:t>).</a:t>
            </a:r>
          </a:p>
          <a:p>
            <a:pPr lvl="2"/>
            <a:endParaRPr lang="en-US" sz="1900" dirty="0"/>
          </a:p>
          <a:p>
            <a:pPr lvl="2"/>
            <a:r>
              <a:rPr lang="en-US" sz="1900" dirty="0"/>
              <a:t>The creek does not meet its “designated use” for fishing (ARC, 2011; GA EPD, 2013)</a:t>
            </a:r>
          </a:p>
          <a:p>
            <a:pPr lvl="2"/>
            <a:endParaRPr lang="en-US" sz="1900" dirty="0"/>
          </a:p>
          <a:p>
            <a:pPr lvl="2"/>
            <a:r>
              <a:rPr lang="en-US" sz="1900" dirty="0"/>
              <a:t>A part of the watershed was identified as the #4 hotspot in a list of the top five (5) environmental justice hotspots in The Patterns of Pollution: A Report on Demographics and Pollution in Metro Atlanta (</a:t>
            </a:r>
            <a:r>
              <a:rPr lang="en-US" sz="1900" dirty="0" err="1"/>
              <a:t>GreenLaw</a:t>
            </a:r>
            <a:r>
              <a:rPr lang="en-US" sz="1900" dirty="0"/>
              <a:t>, 2012)</a:t>
            </a:r>
          </a:p>
          <a:p>
            <a:pPr lvl="1">
              <a:buNone/>
            </a:pPr>
            <a:r>
              <a:rPr lang="en-US" sz="1425" dirty="0"/>
              <a:t> </a:t>
            </a:r>
          </a:p>
          <a:p>
            <a:pPr lvl="1">
              <a:buNone/>
            </a:pPr>
            <a:r>
              <a:rPr lang="en-US" dirty="0"/>
              <a:t> </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9400" y="0"/>
            <a:ext cx="2504440" cy="1905000"/>
          </a:xfrm>
          <a:prstGeom prst="rect">
            <a:avLst/>
          </a:prstGeom>
        </p:spPr>
      </p:pic>
    </p:spTree>
    <p:extLst>
      <p:ext uri="{BB962C8B-B14F-4D97-AF65-F5344CB8AC3E}">
        <p14:creationId xmlns:p14="http://schemas.microsoft.com/office/powerpoint/2010/main" val="3532951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Proctor Creek and its Communities Have Numerous Challenges</a:t>
            </a:r>
          </a:p>
        </p:txBody>
      </p:sp>
      <p:pic>
        <p:nvPicPr>
          <p:cNvPr id="4" name="Picture 4" descr="Proctor Creek_CIA.JPG"/>
          <p:cNvPicPr>
            <a:picLocks noGrp="1" noChangeAspect="1"/>
          </p:cNvPicPr>
          <p:nvPr>
            <p:ph sz="quarter" idx="1"/>
          </p:nvPr>
        </p:nvPicPr>
        <p:blipFill>
          <a:blip r:embed="rId2" cstate="print"/>
          <a:srcRect/>
          <a:stretch>
            <a:fillRect/>
          </a:stretch>
        </p:blipFill>
        <p:spPr>
          <a:xfrm>
            <a:off x="-1524000" y="1524000"/>
            <a:ext cx="5543204" cy="3276600"/>
          </a:xfrm>
        </p:spPr>
      </p:pic>
      <p:pic>
        <p:nvPicPr>
          <p:cNvPr id="5" name="Picture 4" descr="Proctor Creek Sign photo 1.JPG"/>
          <p:cNvPicPr>
            <a:picLocks noChangeAspect="1"/>
          </p:cNvPicPr>
          <p:nvPr/>
        </p:nvPicPr>
        <p:blipFill>
          <a:blip r:embed="rId3" cstate="print"/>
          <a:stretch>
            <a:fillRect/>
          </a:stretch>
        </p:blipFill>
        <p:spPr>
          <a:xfrm rot="5400000">
            <a:off x="3543300" y="2019300"/>
            <a:ext cx="3276600" cy="2286000"/>
          </a:xfrm>
          <a:prstGeom prst="rect">
            <a:avLst/>
          </a:prstGeom>
        </p:spPr>
      </p:pic>
      <p:pic>
        <p:nvPicPr>
          <p:cNvPr id="6" name="Picture 7" descr="026_24"/>
          <p:cNvPicPr>
            <a:picLocks noChangeAspect="1" noChangeArrowheads="1"/>
          </p:cNvPicPr>
          <p:nvPr/>
        </p:nvPicPr>
        <p:blipFill>
          <a:blip r:embed="rId4" cstate="print"/>
          <a:srcRect/>
          <a:stretch>
            <a:fillRect/>
          </a:stretch>
        </p:blipFill>
        <p:spPr>
          <a:xfrm>
            <a:off x="6223922" y="1524000"/>
            <a:ext cx="4444078" cy="5334000"/>
          </a:xfrm>
          <a:prstGeom prst="rect">
            <a:avLst/>
          </a:prstGeom>
        </p:spPr>
      </p:pic>
      <p:pic>
        <p:nvPicPr>
          <p:cNvPr id="7" name="Picture 2" descr="2007 Earth Tomorrow Summer Institute Day 3 024"/>
          <p:cNvPicPr>
            <a:picLocks noChangeAspect="1" noChangeArrowheads="1"/>
          </p:cNvPicPr>
          <p:nvPr/>
        </p:nvPicPr>
        <p:blipFill>
          <a:blip r:embed="rId5" cstate="print"/>
          <a:srcRect/>
          <a:stretch>
            <a:fillRect/>
          </a:stretch>
        </p:blipFill>
        <p:spPr bwMode="auto">
          <a:xfrm>
            <a:off x="4038600" y="4791076"/>
            <a:ext cx="2209800" cy="2066925"/>
          </a:xfrm>
          <a:prstGeom prst="rect">
            <a:avLst/>
          </a:prstGeom>
          <a:noFill/>
          <a:ln w="9525">
            <a:noFill/>
            <a:miter lim="800000"/>
            <a:headEnd/>
            <a:tailEnd/>
          </a:ln>
        </p:spPr>
      </p:pic>
      <p:pic>
        <p:nvPicPr>
          <p:cNvPr id="8" name="Picture 2" descr="sick river"/>
          <p:cNvPicPr>
            <a:picLocks noChangeAspect="1" noChangeArrowheads="1"/>
          </p:cNvPicPr>
          <p:nvPr/>
        </p:nvPicPr>
        <p:blipFill>
          <a:blip r:embed="rId6" cstate="print"/>
          <a:srcRect/>
          <a:stretch>
            <a:fillRect/>
          </a:stretch>
        </p:blipFill>
        <p:spPr bwMode="auto">
          <a:xfrm>
            <a:off x="-1524000" y="4800600"/>
            <a:ext cx="5562600" cy="2057400"/>
          </a:xfrm>
          <a:prstGeom prst="rect">
            <a:avLst/>
          </a:prstGeom>
          <a:noFill/>
          <a:ln w="9525">
            <a:noFill/>
            <a:miter lim="800000"/>
            <a:headEnd/>
            <a:tailEnd/>
          </a:ln>
        </p:spPr>
      </p:pic>
    </p:spTree>
    <p:extLst>
      <p:ext uri="{BB962C8B-B14F-4D97-AF65-F5344CB8AC3E}">
        <p14:creationId xmlns:p14="http://schemas.microsoft.com/office/powerpoint/2010/main" val="264637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0" y="0"/>
            <a:ext cx="3962400" cy="6858000"/>
          </a:xfrm>
          <a:prstGeom prst="rect">
            <a:avLst/>
          </a:prstGeom>
          <a:noFill/>
        </p:spPr>
      </p:pic>
      <p:pic>
        <p:nvPicPr>
          <p:cNvPr id="3" name="Picture 6"/>
          <p:cNvPicPr>
            <a:picLocks noChangeAspect="1" noChangeArrowheads="1"/>
          </p:cNvPicPr>
          <p:nvPr/>
        </p:nvPicPr>
        <p:blipFill>
          <a:blip r:embed="rId3" cstate="print"/>
          <a:srcRect/>
          <a:stretch>
            <a:fillRect/>
          </a:stretch>
        </p:blipFill>
        <p:spPr bwMode="auto">
          <a:xfrm>
            <a:off x="3886200" y="0"/>
            <a:ext cx="5257800" cy="6858000"/>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TM03457491[[fn=Metropolitan]]</Template>
  <TotalTime>14730</TotalTime>
  <Words>630</Words>
  <Application>Microsoft Office PowerPoint</Application>
  <PresentationFormat>On-screen Show (4:3)</PresentationFormat>
  <Paragraphs>89</Paragraphs>
  <Slides>21</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Open Sans</vt:lpstr>
      <vt:lpstr>Tw Cen MT</vt:lpstr>
      <vt:lpstr>Wingdings</vt:lpstr>
      <vt:lpstr>Wingdings 2</vt:lpstr>
      <vt:lpstr>Median</vt:lpstr>
      <vt:lpstr>PowerPoint Presentation</vt:lpstr>
      <vt:lpstr>West Atlanta Watershed Alliance</vt:lpstr>
      <vt:lpstr>Guiding Principle of Authentic Community Engagement &amp; Collaboration</vt:lpstr>
      <vt:lpstr>WAWA’s Work</vt:lpstr>
      <vt:lpstr>An Urban Waters Capacity-Building Grant Supported the Formation of the Proctor Creek Stewardship Council</vt:lpstr>
      <vt:lpstr>Setting the Community Context: The Proctor Creek Watershed</vt:lpstr>
      <vt:lpstr>A Proctor Creek In Peril</vt:lpstr>
      <vt:lpstr>Proctor Creek and its Communities Have Numerous Challenges</vt:lpstr>
      <vt:lpstr>PowerPoint Presentation</vt:lpstr>
      <vt:lpstr>Vacancy, Blight, and Neglect</vt:lpstr>
      <vt:lpstr>      The Stadium Effect</vt:lpstr>
      <vt:lpstr> The Proctor Creek “Comeback”: Urban Waters Federal Partnership Designation (2013)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Guiding Principle of Authentic Community Engagement &amp; Collaboration</vt:lpstr>
      <vt:lpstr>PowerPoint Presentation</vt:lpstr>
    </vt:vector>
  </TitlesOfParts>
  <Company>National Wildlife Federation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Na'Taki Osborne Jelks</dc:creator>
  <cp:lastModifiedBy>Na'Taki Jelks</cp:lastModifiedBy>
  <cp:revision>346</cp:revision>
  <dcterms:created xsi:type="dcterms:W3CDTF">2013-03-11T03:36:42Z</dcterms:created>
  <dcterms:modified xsi:type="dcterms:W3CDTF">2019-01-18T15:33:16Z</dcterms:modified>
</cp:coreProperties>
</file>