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7" r:id="rId1"/>
  </p:sldMasterIdLst>
  <p:notesMasterIdLst>
    <p:notesMasterId r:id="rId14"/>
  </p:notesMasterIdLst>
  <p:sldIdLst>
    <p:sldId id="267" r:id="rId2"/>
    <p:sldId id="280" r:id="rId3"/>
    <p:sldId id="269" r:id="rId4"/>
    <p:sldId id="264" r:id="rId5"/>
    <p:sldId id="268" r:id="rId6"/>
    <p:sldId id="260" r:id="rId7"/>
    <p:sldId id="270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94B0B-2F20-460E-846B-DD957D39A3AE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FC25F-11CB-4692-9A35-B01C18DA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5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slide and the next show how the Park District funds fit into the overall context of the Parks and Recreation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the operating side, the Park District accounts for about 8% of our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6BBB1-EB08-4B7D-ACE7-91CEF9CF1A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6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a different picture on the capital 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Park District funding accounts for about 48% of the Parks and Recreation capital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6BBB1-EB08-4B7D-ACE7-91CEF9CF1A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4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Park District’s 6-year financial plan is divided into four major categories of projects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Fix it first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Maintaining Parks and Facilities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Programs for People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Building for the Future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I’ll explain them in the following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6BBB1-EB08-4B7D-ACE7-91CEF9CF1A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7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9393-1731-4CCC-ACD4-6E4332895EEA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7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3785-FB8C-45BD-ABED-2E4B6DD20B4E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3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C873-18B5-4802-8274-A38FCFDD1A27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1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FE49-1A50-410D-8383-5259278AFB16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1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EB57-8C2F-4C28-97F2-EEB3EE4E11FC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0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8EC4-40F6-4642-B1EA-0A4BBE01C18B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8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073E-5E18-4494-9953-E857DCD9C19B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5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34F-805C-478C-8FBE-DA95B622E5F0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5FB7-F4A2-4B91-BBA0-76523E6FAE07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8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E84-C97B-45C0-8857-0F314641F80C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4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A111-482C-458D-B965-83F59886CA1B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6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3DAF-A1A5-4B7C-B0B6-82DAC8B3676B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tmp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442855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Seattle Park District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014809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Approved by Seattle Voters,  August 4, 2014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0408"/>
            <a:ext cx="12192000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5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801" y="457202"/>
            <a:ext cx="7696199" cy="76199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Financial Context: Operating Budget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955494"/>
              </p:ext>
            </p:extLst>
          </p:nvPr>
        </p:nvGraphicFramePr>
        <p:xfrm>
          <a:off x="571500" y="1219200"/>
          <a:ext cx="10471638" cy="457763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456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Operating Budget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2017 Adopted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% of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General Fund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$ 103,217,174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63.1%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Charges for Services and Facility Fees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$ 44,360,789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27.1%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Other Revenue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$ 3,225,210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Park District Revenue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$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12,677,147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Total Operating Budget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$163,480,320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100.0%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94124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73998" y="649412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2231" y="87924"/>
            <a:ext cx="7883769" cy="80760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Financial Context: Capital Budget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971924"/>
              </p:ext>
            </p:extLst>
          </p:nvPr>
        </p:nvGraphicFramePr>
        <p:xfrm>
          <a:off x="545124" y="895529"/>
          <a:ext cx="11034346" cy="520164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612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Capital Budget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2017 Adopted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% of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13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Cumulative Reserve </a:t>
                      </a:r>
                      <a:r>
                        <a:rPr kumimoji="0"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Subfund</a:t>
                      </a:r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(REET and Unrestricted) 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35,842,000 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46.2%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4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2013 King County Levy 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 1,660,000 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13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Development Block Grant 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    808,000 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13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Waterfront Improvement Fund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  1,050,000 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13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Alaskan Way Seawall Construction Fund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  1,053,000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84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Other Revenue 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       25,000 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84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Park District Revenue </a:t>
                      </a:r>
                    </a:p>
                  </a:txBody>
                  <a:tcPr marL="7144" marR="7144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37,166,703 </a:t>
                      </a:r>
                    </a:p>
                  </a:txBody>
                  <a:tcPr marL="7144" marR="7144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47.9%</a:t>
                      </a:r>
                    </a:p>
                  </a:txBody>
                  <a:tcPr marL="7144" marR="7144" marT="7144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CIP 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77,604,703 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7144" marR="7144" marT="714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494124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2053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6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85303"/>
              </p:ext>
            </p:extLst>
          </p:nvPr>
        </p:nvGraphicFramePr>
        <p:xfrm>
          <a:off x="2136531" y="1028700"/>
          <a:ext cx="7614137" cy="4747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1284">
                  <a:extLst>
                    <a:ext uri="{9D8B030D-6E8A-4147-A177-3AD203B41FA5}">
                      <a16:colId xmlns:a16="http://schemas.microsoft.com/office/drawing/2014/main" val="1041856460"/>
                    </a:ext>
                  </a:extLst>
                </a:gridCol>
                <a:gridCol w="3872853">
                  <a:extLst>
                    <a:ext uri="{9D8B030D-6E8A-4147-A177-3AD203B41FA5}">
                      <a16:colId xmlns:a16="http://schemas.microsoft.com/office/drawing/2014/main" val="3183947318"/>
                    </a:ext>
                  </a:extLst>
                </a:gridCol>
              </a:tblGrid>
              <a:tr h="371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Program Category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2017 Adopted Budget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151797"/>
                  </a:ext>
                </a:extLst>
              </a:tr>
              <a:tr h="6808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Fix</a:t>
                      </a:r>
                      <a:r>
                        <a:rPr lang="en-US" sz="1800" kern="1200" baseline="0" dirty="0">
                          <a:effectLst/>
                        </a:rPr>
                        <a:t> it First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$28,093,856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05917"/>
                  </a:ext>
                </a:extLst>
              </a:tr>
              <a:tr h="393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Maintaining Parks and Facilities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$4,157,622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665586"/>
                  </a:ext>
                </a:extLst>
              </a:tr>
              <a:tr h="6808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Programs for People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$4,485,360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11723"/>
                  </a:ext>
                </a:extLst>
              </a:tr>
              <a:tr h="6808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Building for the Future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$11,619,420</a:t>
                      </a:r>
                    </a:p>
                  </a:txBody>
                  <a:tcPr marL="35250" marR="35250" marT="78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38736"/>
                  </a:ext>
                </a:extLst>
              </a:tr>
              <a:tr h="6808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Debt</a:t>
                      </a:r>
                      <a:r>
                        <a:rPr lang="en-US" sz="1800" kern="1200" baseline="0" dirty="0">
                          <a:effectLst/>
                        </a:rPr>
                        <a:t> service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$1,487,592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843036"/>
                  </a:ext>
                </a:extLst>
              </a:tr>
              <a:tr h="12593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TOTAL 2017 APPROPRIATIONS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</a:rPr>
                        <a:t>$49,843,850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0" marR="35250" marT="789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8178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4978" y="167605"/>
            <a:ext cx="1092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en-US" sz="4000" b="1" dirty="0">
                <a:solidFill>
                  <a:srgbClr val="00B050"/>
                </a:solidFill>
                <a:latin typeface="+mj-lt"/>
              </a:rPr>
              <a:t>2017 Park District Budget by Program Categories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94124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90108" y="649412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9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CB1D-F309-4869-B1A1-8E2C77E4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40677"/>
            <a:ext cx="11913578" cy="10638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Structural Challenges Facing Seattle Parks &amp; Rec in Early 2000’s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6885F-1EBC-4043-92D5-5FC9C940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62" y="1143000"/>
            <a:ext cx="11081238" cy="5033963"/>
          </a:xfrm>
        </p:spPr>
        <p:txBody>
          <a:bodyPr/>
          <a:lstStyle/>
          <a:p>
            <a:r>
              <a:rPr lang="en-US" dirty="0"/>
              <a:t>Extended periods of down economies decimated budgets</a:t>
            </a:r>
          </a:p>
          <a:p>
            <a:r>
              <a:rPr lang="en-US" dirty="0"/>
              <a:t>Competing needs during down cycles: police, fire, human services</a:t>
            </a:r>
          </a:p>
          <a:p>
            <a:r>
              <a:rPr lang="en-US" dirty="0"/>
              <a:t>Increasing costs combined with decreasing tax revenues and smaller budget allocation to Parks and Recreation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0CFD2-AE8C-48A7-920C-A3FE36B5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243C7-A77B-49A8-9901-4A33784A8668}"/>
              </a:ext>
            </a:extLst>
          </p:cNvPr>
          <p:cNvSpPr txBox="1"/>
          <p:nvPr/>
        </p:nvSpPr>
        <p:spPr>
          <a:xfrm>
            <a:off x="0" y="6494124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45AD91-2B57-44E3-BB9D-8862E8817989}"/>
              </a:ext>
            </a:extLst>
          </p:cNvPr>
          <p:cNvCxnSpPr>
            <a:cxnSpLocks/>
          </p:cNvCxnSpPr>
          <p:nvPr/>
        </p:nvCxnSpPr>
        <p:spPr>
          <a:xfrm flipV="1">
            <a:off x="1714500" y="3086100"/>
            <a:ext cx="7394331" cy="2294793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F3CB10-351B-42A5-A74B-6813BFE56DBD}"/>
              </a:ext>
            </a:extLst>
          </p:cNvPr>
          <p:cNvCxnSpPr>
            <a:cxnSpLocks/>
          </p:cNvCxnSpPr>
          <p:nvPr/>
        </p:nvCxnSpPr>
        <p:spPr>
          <a:xfrm>
            <a:off x="1978269" y="3376246"/>
            <a:ext cx="7200900" cy="20046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1505B2-5ECD-40B4-88DD-B24CB5BD295A}"/>
              </a:ext>
            </a:extLst>
          </p:cNvPr>
          <p:cNvSpPr txBox="1"/>
          <p:nvPr/>
        </p:nvSpPr>
        <p:spPr>
          <a:xfrm>
            <a:off x="7200900" y="3754315"/>
            <a:ext cx="293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Funding gap from extended periods of down economies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71AF4D-5CC8-4516-A3E1-6C053AA350CB}"/>
              </a:ext>
            </a:extLst>
          </p:cNvPr>
          <p:cNvSpPr txBox="1"/>
          <p:nvPr/>
        </p:nvSpPr>
        <p:spPr>
          <a:xfrm>
            <a:off x="536331" y="4818185"/>
            <a:ext cx="174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Increasing costs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6AAB02-A3EF-4AF7-BC80-B03356E5FC00}"/>
              </a:ext>
            </a:extLst>
          </p:cNvPr>
          <p:cNvSpPr txBox="1"/>
          <p:nvPr/>
        </p:nvSpPr>
        <p:spPr>
          <a:xfrm>
            <a:off x="5679830" y="5081954"/>
            <a:ext cx="208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Decreasing funding</a:t>
            </a:r>
          </a:p>
        </p:txBody>
      </p:sp>
    </p:spTree>
    <p:extLst>
      <p:ext uri="{BB962C8B-B14F-4D97-AF65-F5344CB8AC3E}">
        <p14:creationId xmlns:p14="http://schemas.microsoft.com/office/powerpoint/2010/main" val="237572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0968526" cy="8394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The</a:t>
            </a:r>
            <a:r>
              <a:rPr lang="en-US" sz="4000" b="1" dirty="0">
                <a:solidFill>
                  <a:srgbClr val="00B050"/>
                </a:solidFill>
              </a:rPr>
              <a:t> Park District Imperative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939" y="1131304"/>
            <a:ext cx="5698638" cy="536331"/>
          </a:xfrm>
        </p:spPr>
        <p:txBody>
          <a:bodyPr>
            <a:normAutofit/>
          </a:bodyPr>
          <a:lstStyle/>
          <a:p>
            <a:r>
              <a:rPr lang="en-US" sz="2800" dirty="0"/>
              <a:t>Situation: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940" y="1667635"/>
            <a:ext cx="5698636" cy="4765309"/>
          </a:xfrm>
        </p:spPr>
        <p:txBody>
          <a:bodyPr>
            <a:normAutofit/>
          </a:bodyPr>
          <a:lstStyle/>
          <a:p>
            <a:r>
              <a:rPr lang="en-US" dirty="0"/>
              <a:t>Continuous budget cuts, every year from 2000 through 2014</a:t>
            </a:r>
          </a:p>
          <a:p>
            <a:r>
              <a:rPr lang="en-US" dirty="0"/>
              <a:t>More than $25 million in cuts during this time</a:t>
            </a:r>
          </a:p>
          <a:p>
            <a:r>
              <a:rPr lang="en-US" dirty="0"/>
              <a:t>Laid off or reduced more than 200 positions (employees) in one budget cycle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6516" y="1667635"/>
            <a:ext cx="5669814" cy="3944076"/>
          </a:xfrm>
        </p:spPr>
        <p:txBody>
          <a:bodyPr>
            <a:normAutofit/>
          </a:bodyPr>
          <a:lstStyle/>
          <a:p>
            <a:r>
              <a:rPr lang="en-US" dirty="0"/>
              <a:t>Accumulated deferred maintenance</a:t>
            </a:r>
          </a:p>
          <a:p>
            <a:r>
              <a:rPr lang="en-US" dirty="0"/>
              <a:t>$270 million in deferred capital maintenance</a:t>
            </a:r>
          </a:p>
          <a:p>
            <a:r>
              <a:rPr lang="en-US" dirty="0"/>
              <a:t>Failing facilities: infrastructure, roofs, electrical systems, pools, etc. </a:t>
            </a:r>
          </a:p>
          <a:p>
            <a:r>
              <a:rPr lang="en-US" dirty="0"/>
              <a:t>Basic park maintenance was suffering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6950"/>
            <a:ext cx="12192000" cy="17910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2053" y="6250381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8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54" y="993530"/>
            <a:ext cx="4144900" cy="536331"/>
          </a:xfrm>
        </p:spPr>
        <p:txBody>
          <a:bodyPr>
            <a:noAutofit/>
          </a:bodyPr>
          <a:lstStyle/>
          <a:p>
            <a:r>
              <a:rPr lang="en-US" dirty="0"/>
              <a:t>Reduced hours at community centers &amp; pools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9495" y="1616838"/>
            <a:ext cx="4052458" cy="2214731"/>
          </a:xfrm>
        </p:spPr>
      </p:pic>
      <p:sp>
        <p:nvSpPr>
          <p:cNvPr id="9" name="TextBox 8"/>
          <p:cNvSpPr txBox="1"/>
          <p:nvPr/>
        </p:nvSpPr>
        <p:spPr>
          <a:xfrm>
            <a:off x="0" y="6494124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08253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8578F-B2B4-4EF2-BCB1-5FF60EC41BC7}"/>
              </a:ext>
            </a:extLst>
          </p:cNvPr>
          <p:cNvSpPr txBox="1"/>
          <p:nvPr/>
        </p:nvSpPr>
        <p:spPr>
          <a:xfrm>
            <a:off x="259495" y="168052"/>
            <a:ext cx="10519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+mj-lt"/>
              </a:rPr>
              <a:t>The Seattle Parks Legacy Was Threatened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02F1AB-64B4-4A8C-B17C-F685B76FD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257" y="1709209"/>
            <a:ext cx="4502215" cy="303605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A91B1A1-FA16-4630-BCAB-FE5A0B07A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06037" y="835269"/>
            <a:ext cx="6998748" cy="694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Limited funding for open space acquisition &amp; developing new parks</a:t>
            </a:r>
            <a:endParaRPr lang="en-US" sz="2400" dirty="0"/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1415A9ED-8D08-4178-B807-B7C9B5D3C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95" y="3996209"/>
            <a:ext cx="4052459" cy="2308589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CA8049DA-7101-4C05-B459-D72B8408B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73" y="1459523"/>
            <a:ext cx="3357526" cy="50333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E96C16-C381-40A1-A8C9-1E41A06C6E4A}"/>
              </a:ext>
            </a:extLst>
          </p:cNvPr>
          <p:cNvSpPr txBox="1"/>
          <p:nvPr/>
        </p:nvSpPr>
        <p:spPr>
          <a:xfrm>
            <a:off x="9029700" y="1529861"/>
            <a:ext cx="322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 land-banked sites</a:t>
            </a:r>
          </a:p>
        </p:txBody>
      </p:sp>
    </p:spTree>
    <p:extLst>
      <p:ext uri="{BB962C8B-B14F-4D97-AF65-F5344CB8AC3E}">
        <p14:creationId xmlns:p14="http://schemas.microsoft.com/office/powerpoint/2010/main" val="393703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"/>
            <a:ext cx="10858500" cy="123092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What is a Park District?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938" y="905609"/>
            <a:ext cx="5377962" cy="5952392"/>
          </a:xfrm>
        </p:spPr>
        <p:txBody>
          <a:bodyPr>
            <a:normAutofit/>
          </a:bodyPr>
          <a:lstStyle/>
          <a:p>
            <a:r>
              <a:rPr lang="en-US" dirty="0"/>
              <a:t>Also known as Metropolitan Park District</a:t>
            </a:r>
          </a:p>
          <a:p>
            <a:r>
              <a:rPr lang="en-US" dirty="0"/>
              <a:t>A funding mechanism that collects property taxes dedicated to park and recreation uses</a:t>
            </a:r>
          </a:p>
          <a:p>
            <a:r>
              <a:rPr lang="en-US" dirty="0"/>
              <a:t>Requires the authorization of the State Legislature </a:t>
            </a:r>
          </a:p>
          <a:p>
            <a:r>
              <a:rPr lang="en-US" dirty="0"/>
              <a:t>Is usually additive to General Fund support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3262" y="905609"/>
            <a:ext cx="6057900" cy="4565128"/>
          </a:xfrm>
        </p:spPr>
        <p:txBody>
          <a:bodyPr>
            <a:normAutofit/>
          </a:bodyPr>
          <a:lstStyle/>
          <a:p>
            <a:r>
              <a:rPr lang="en-US" dirty="0"/>
              <a:t>In Washington State requires a single one-time approval from voters, unlike special tax levies </a:t>
            </a:r>
          </a:p>
          <a:p>
            <a:r>
              <a:rPr lang="en-US" dirty="0"/>
              <a:t>Not as vulnerable to General Fund reductions</a:t>
            </a:r>
          </a:p>
          <a:p>
            <a:r>
              <a:rPr lang="en-US" dirty="0"/>
              <a:t>Revenues can be used to pay debt and operate: no use restrictions</a:t>
            </a:r>
          </a:p>
          <a:p>
            <a:r>
              <a:rPr lang="en-US" dirty="0"/>
              <a:t>A way to insulate the department against boom/bust cycle of General Fund reductions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4063"/>
            <a:ext cx="12192000" cy="19571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6552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5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512" y="5183272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Seattle voters Love  Their Parks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654" y="1055077"/>
            <a:ext cx="4376372" cy="48139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Seattle has long history of voter-approved ballot measures to support parks and recreation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are supported by an array of partners: Seattle Parks Foundation, Woodland Park Zoo, Seattle Aquarium, Associated Recreation Council, over 300,000 volunteer hours annually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494124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73998" y="646387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939" y="202223"/>
            <a:ext cx="4884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+mj-lt"/>
              </a:rPr>
              <a:t>Civic Engagement</a:t>
            </a:r>
            <a:endParaRPr lang="en-US" sz="40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57B876-3A84-4B1B-B84E-01F3F7E21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532" y="1055077"/>
            <a:ext cx="6782176" cy="40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2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824" y="804520"/>
            <a:ext cx="4592574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What Changed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434" y="804520"/>
            <a:ext cx="3866172" cy="38661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9538" y="1266092"/>
            <a:ext cx="6435970" cy="4273062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 indent="-228600">
              <a:buFont typeface="Arial" panose="020B0604020202020204" pitchFamily="34" charset="0"/>
              <a:buChar char="•"/>
            </a:pPr>
            <a:endParaRPr lang="en-US" sz="26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600" dirty="0"/>
              <a:t>The time was right after years of cuts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6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600" dirty="0"/>
              <a:t>Seattle Park Foundation laid groundwork and had organizational capacity to campaign </a:t>
            </a:r>
          </a:p>
          <a:p>
            <a:pPr marL="228600" lvl="1"/>
            <a:endParaRPr lang="en-US" sz="12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600" dirty="0"/>
              <a:t>Newly elected Mayor</a:t>
            </a:r>
          </a:p>
          <a:p>
            <a:pPr marL="228600" lvl="1"/>
            <a:endParaRPr lang="en-US" sz="1200" dirty="0"/>
          </a:p>
          <a:p>
            <a:pPr marL="228600" lvl="1"/>
            <a:endParaRPr lang="en-US" sz="1200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2785"/>
            <a:ext cx="12192000" cy="16652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66798" y="6339572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7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590"/>
          </a:xfrm>
        </p:spPr>
        <p:txBody>
          <a:bodyPr/>
          <a:lstStyle/>
          <a:p>
            <a:r>
              <a:rPr lang="en-US" dirty="0"/>
              <a:t>          </a:t>
            </a:r>
            <a:r>
              <a:rPr lang="en-US" sz="4000" b="1" dirty="0">
                <a:solidFill>
                  <a:srgbClr val="00B050"/>
                </a:solidFill>
              </a:rPr>
              <a:t>Upside                                  Downside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292" y="1239717"/>
            <a:ext cx="543950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Required a one-time vote </a:t>
            </a:r>
          </a:p>
          <a:p>
            <a:r>
              <a:rPr lang="en-US" dirty="0"/>
              <a:t>Provided taxing authority up </a:t>
            </a:r>
            <a:r>
              <a:rPr lang="en-US"/>
              <a:t>to 75 </a:t>
            </a:r>
            <a:r>
              <a:rPr lang="en-US" dirty="0"/>
              <a:t>cents of assessed value (started </a:t>
            </a:r>
            <a:r>
              <a:rPr lang="en-US"/>
              <a:t>at 29 cents/$1,000 A.V</a:t>
            </a:r>
            <a:r>
              <a:rPr lang="en-US" dirty="0"/>
              <a:t>.)</a:t>
            </a:r>
          </a:p>
          <a:p>
            <a:r>
              <a:rPr lang="en-US" dirty="0"/>
              <a:t>Dedicated fund source for parks</a:t>
            </a:r>
          </a:p>
          <a:p>
            <a:r>
              <a:rPr lang="en-US" dirty="0"/>
              <a:t>Stabilized the department budget </a:t>
            </a:r>
          </a:p>
          <a:p>
            <a:r>
              <a:rPr lang="en-US" dirty="0"/>
              <a:t>Additional funding supports M&amp;O and Capital</a:t>
            </a:r>
          </a:p>
          <a:p>
            <a:r>
              <a:rPr lang="en-US" dirty="0"/>
              <a:t>Addressed $270M in deferred maintenance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39716"/>
            <a:ext cx="585274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general public was accustomed to time-limited levies - Park District was a new concept</a:t>
            </a:r>
          </a:p>
          <a:p>
            <a:r>
              <a:rPr lang="en-US" dirty="0"/>
              <a:t>Distrust of elected leaders </a:t>
            </a:r>
          </a:p>
          <a:p>
            <a:r>
              <a:rPr lang="en-US" dirty="0"/>
              <a:t>Blank check </a:t>
            </a:r>
          </a:p>
          <a:p>
            <a:r>
              <a:rPr lang="en-US" dirty="0"/>
              <a:t>Perceived lack of accountability </a:t>
            </a:r>
          </a:p>
          <a:p>
            <a:r>
              <a:rPr lang="en-US" dirty="0"/>
              <a:t>Perceived track record of poor maintenance, based on levies that paid for new stuff but did not include M&amp;O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94124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2387" y="646564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8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92" y="1"/>
            <a:ext cx="10659208" cy="16906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Steps Taken to Address Concerns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223"/>
            <a:ext cx="5181600" cy="4831740"/>
          </a:xfrm>
        </p:spPr>
        <p:txBody>
          <a:bodyPr/>
          <a:lstStyle/>
          <a:p>
            <a:r>
              <a:rPr lang="en-US" dirty="0"/>
              <a:t>Department completed an 18-month Strategic Plan process to determine needs</a:t>
            </a:r>
          </a:p>
          <a:p>
            <a:r>
              <a:rPr lang="en-US" dirty="0"/>
              <a:t>Established the first 6-year spending plan </a:t>
            </a:r>
          </a:p>
          <a:p>
            <a:r>
              <a:rPr lang="en-US" dirty="0"/>
              <a:t>Established a Community Oversight Committee </a:t>
            </a:r>
          </a:p>
          <a:p>
            <a:r>
              <a:rPr lang="en-US" dirty="0"/>
              <a:t>Ensured current level of General Fund support plus inflation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345223"/>
            <a:ext cx="5334000" cy="4831740"/>
          </a:xfrm>
        </p:spPr>
        <p:txBody>
          <a:bodyPr/>
          <a:lstStyle/>
          <a:p>
            <a:r>
              <a:rPr lang="en-US" dirty="0"/>
              <a:t>Developed an Interlocal Agreement</a:t>
            </a:r>
          </a:p>
          <a:p>
            <a:r>
              <a:rPr lang="en-US" dirty="0"/>
              <a:t>All funds go to Seattle Parks and Recreation</a:t>
            </a:r>
          </a:p>
          <a:p>
            <a:r>
              <a:rPr lang="en-US" dirty="0"/>
              <a:t>The City Council serves as the Governing Board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02916"/>
            <a:ext cx="12191999" cy="36387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65609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b="1" smtClean="0">
                <a:solidFill>
                  <a:schemeClr val="tx1"/>
                </a:solidFill>
              </a:rPr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6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15825</TotalTime>
  <Words>780</Words>
  <Application>Microsoft Office PowerPoint</Application>
  <PresentationFormat>Widescreen</PresentationFormat>
  <Paragraphs>153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Office Theme</vt:lpstr>
      <vt:lpstr>Seattle Park District </vt:lpstr>
      <vt:lpstr>Structural Challenges Facing Seattle Parks &amp; Rec in Early 2000’s</vt:lpstr>
      <vt:lpstr>The Park District Imperative </vt:lpstr>
      <vt:lpstr>PowerPoint Presentation</vt:lpstr>
      <vt:lpstr>What is a Park District? </vt:lpstr>
      <vt:lpstr>Seattle voters Love  Their Parks </vt:lpstr>
      <vt:lpstr>What Changed </vt:lpstr>
      <vt:lpstr>          Upside                                  Downside</vt:lpstr>
      <vt:lpstr>Steps Taken to Address Concerns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Seattle Parks Legacy</dc:title>
  <dc:creator>Williams, Christopher</dc:creator>
  <cp:lastModifiedBy>Williams, Christopher</cp:lastModifiedBy>
  <cp:revision>55</cp:revision>
  <dcterms:created xsi:type="dcterms:W3CDTF">2017-07-05T15:51:36Z</dcterms:created>
  <dcterms:modified xsi:type="dcterms:W3CDTF">2018-06-28T13:59:22Z</dcterms:modified>
</cp:coreProperties>
</file>