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</p:sldMasterIdLst>
  <p:notesMasterIdLst>
    <p:notesMasterId r:id="rId22"/>
  </p:notesMasterIdLst>
  <p:sldIdLst>
    <p:sldId id="257" r:id="rId4"/>
    <p:sldId id="342" r:id="rId5"/>
    <p:sldId id="312" r:id="rId6"/>
    <p:sldId id="313" r:id="rId7"/>
    <p:sldId id="315" r:id="rId8"/>
    <p:sldId id="344" r:id="rId9"/>
    <p:sldId id="316" r:id="rId10"/>
    <p:sldId id="343" r:id="rId11"/>
    <p:sldId id="348" r:id="rId12"/>
    <p:sldId id="284" r:id="rId13"/>
    <p:sldId id="328" r:id="rId14"/>
    <p:sldId id="346" r:id="rId15"/>
    <p:sldId id="347" r:id="rId16"/>
    <p:sldId id="330" r:id="rId17"/>
    <p:sldId id="331" r:id="rId18"/>
    <p:sldId id="332" r:id="rId19"/>
    <p:sldId id="285" r:id="rId20"/>
    <p:sldId id="34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ica.Welch\Desktop\Level_of_Govt_snapshot_Summary_acre_fiel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9-4003-A10F-590AB4E7F5E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9-4003-A10F-590AB4E7F5E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29-4003-A10F-590AB4E7F5E2}"/>
              </c:ext>
            </c:extLst>
          </c:dPt>
          <c:dLbls>
            <c:dLbl>
              <c:idx val="0"/>
              <c:layout>
                <c:manualLayout>
                  <c:x val="-0.25455707886042162"/>
                  <c:y val="2.26605333288068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29-4003-A10F-590AB4E7F5E2}"/>
                </c:ext>
              </c:extLst>
            </c:dLbl>
            <c:dLbl>
              <c:idx val="1"/>
              <c:layout>
                <c:manualLayout>
                  <c:x val="0.17965790309115923"/>
                  <c:y val="-0.214543762270919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29-4003-A10F-590AB4E7F5E2}"/>
                </c:ext>
              </c:extLst>
            </c:dLbl>
            <c:dLbl>
              <c:idx val="2"/>
              <c:layout>
                <c:manualLayout>
                  <c:x val="0.18118084868722734"/>
                  <c:y val="0.19225100289126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29-4003-A10F-590AB4E7F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'Ppt slide'!$K$65:$K$67</c:f>
              <c:strCache>
                <c:ptCount val="3"/>
                <c:pt idx="0">
                  <c:v>Local</c:v>
                </c:pt>
                <c:pt idx="1">
                  <c:v>State</c:v>
                </c:pt>
                <c:pt idx="2">
                  <c:v>Federal</c:v>
                </c:pt>
              </c:strCache>
            </c:strRef>
          </c:cat>
          <c:val>
            <c:numRef>
              <c:f>'Ppt slide'!$L$65:$L$67</c:f>
              <c:numCache>
                <c:formatCode>"$"#,##0</c:formatCode>
                <c:ptCount val="3"/>
                <c:pt idx="0">
                  <c:v>25829049099.739998</c:v>
                </c:pt>
                <c:pt idx="1">
                  <c:v>17715694050.550003</c:v>
                </c:pt>
                <c:pt idx="2">
                  <c:v>12121644311.829996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29-4003-A10F-590AB4E7F5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A1CF8-CD99-463D-AA4C-FB0FCFC352E2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56B133-2B6F-44D4-B662-E2C8CD0873E3}">
      <dgm:prSet phldrT="[Text]"/>
      <dgm:spPr/>
      <dgm:t>
        <a:bodyPr/>
        <a:lstStyle/>
        <a:p>
          <a:r>
            <a:rPr lang="en-US" dirty="0"/>
            <a:t>Feasibility Research</a:t>
          </a:r>
        </a:p>
      </dgm:t>
    </dgm:pt>
    <dgm:pt modelId="{1E7A32BE-6067-4C04-8D9E-B7755B6618DD}" type="parTrans" cxnId="{EC3F0D47-0972-458B-A942-5DFC1751B8EC}">
      <dgm:prSet/>
      <dgm:spPr/>
      <dgm:t>
        <a:bodyPr/>
        <a:lstStyle/>
        <a:p>
          <a:endParaRPr lang="en-US"/>
        </a:p>
      </dgm:t>
    </dgm:pt>
    <dgm:pt modelId="{129F7B41-4CD9-465F-8228-109031FB3917}" type="sibTrans" cxnId="{EC3F0D47-0972-458B-A942-5DFC1751B8EC}">
      <dgm:prSet/>
      <dgm:spPr/>
      <dgm:t>
        <a:bodyPr/>
        <a:lstStyle/>
        <a:p>
          <a:endParaRPr lang="en-US"/>
        </a:p>
      </dgm:t>
    </dgm:pt>
    <dgm:pt modelId="{DBFAC940-5C38-4952-87F7-884D01CC2AB4}">
      <dgm:prSet phldrT="[Text]"/>
      <dgm:spPr/>
      <dgm:t>
        <a:bodyPr/>
        <a:lstStyle/>
        <a:p>
          <a:r>
            <a:rPr lang="en-US" dirty="0"/>
            <a:t>Public Opinion Survey</a:t>
          </a:r>
        </a:p>
      </dgm:t>
    </dgm:pt>
    <dgm:pt modelId="{A10491EA-6FE2-4121-BA9A-3515DC6E0A7A}" type="parTrans" cxnId="{3E71DB89-8EE2-48DE-A068-004C975D736C}">
      <dgm:prSet/>
      <dgm:spPr/>
      <dgm:t>
        <a:bodyPr/>
        <a:lstStyle/>
        <a:p>
          <a:endParaRPr lang="en-US"/>
        </a:p>
      </dgm:t>
    </dgm:pt>
    <dgm:pt modelId="{23CCF736-436D-4460-805B-A4C344D05055}" type="sibTrans" cxnId="{3E71DB89-8EE2-48DE-A068-004C975D736C}">
      <dgm:prSet/>
      <dgm:spPr/>
      <dgm:t>
        <a:bodyPr/>
        <a:lstStyle/>
        <a:p>
          <a:endParaRPr lang="en-US"/>
        </a:p>
      </dgm:t>
    </dgm:pt>
    <dgm:pt modelId="{11EED0F8-F06D-44A9-BF15-864AFC1B2F0A}">
      <dgm:prSet phldrT="[Text]"/>
      <dgm:spPr/>
      <dgm:t>
        <a:bodyPr/>
        <a:lstStyle/>
        <a:p>
          <a:r>
            <a:rPr lang="en-US" dirty="0"/>
            <a:t>Program Recommendations</a:t>
          </a:r>
        </a:p>
      </dgm:t>
    </dgm:pt>
    <dgm:pt modelId="{710A5E8D-CCCD-4961-AB61-74F651D405F5}" type="parTrans" cxnId="{B6C1D76F-38E7-4AA1-8D72-B71712B3F6B8}">
      <dgm:prSet/>
      <dgm:spPr/>
      <dgm:t>
        <a:bodyPr/>
        <a:lstStyle/>
        <a:p>
          <a:endParaRPr lang="en-US"/>
        </a:p>
      </dgm:t>
    </dgm:pt>
    <dgm:pt modelId="{8855DE1C-5EE4-4C72-8834-E67C4F8981AD}" type="sibTrans" cxnId="{B6C1D76F-38E7-4AA1-8D72-B71712B3F6B8}">
      <dgm:prSet/>
      <dgm:spPr/>
      <dgm:t>
        <a:bodyPr/>
        <a:lstStyle/>
        <a:p>
          <a:endParaRPr lang="en-US"/>
        </a:p>
      </dgm:t>
    </dgm:pt>
    <dgm:pt modelId="{351F8609-1B89-4093-B43B-3C6D2E68B553}">
      <dgm:prSet phldrT="[Text]"/>
      <dgm:spPr/>
      <dgm:t>
        <a:bodyPr/>
        <a:lstStyle/>
        <a:p>
          <a:r>
            <a:rPr lang="en-US" dirty="0"/>
            <a:t>Ballot Language </a:t>
          </a:r>
        </a:p>
      </dgm:t>
    </dgm:pt>
    <dgm:pt modelId="{EF52B900-E837-44EF-B4EF-8E70CF5B3236}" type="parTrans" cxnId="{714A1A21-BF8C-4DA1-9C77-3FC2FE0B8EC1}">
      <dgm:prSet/>
      <dgm:spPr/>
      <dgm:t>
        <a:bodyPr/>
        <a:lstStyle/>
        <a:p>
          <a:endParaRPr lang="en-US"/>
        </a:p>
      </dgm:t>
    </dgm:pt>
    <dgm:pt modelId="{3FB25BC0-0872-49B8-BE9E-9C8BB3EEF7F0}" type="sibTrans" cxnId="{714A1A21-BF8C-4DA1-9C77-3FC2FE0B8EC1}">
      <dgm:prSet/>
      <dgm:spPr/>
      <dgm:t>
        <a:bodyPr/>
        <a:lstStyle/>
        <a:p>
          <a:endParaRPr lang="en-US"/>
        </a:p>
      </dgm:t>
    </dgm:pt>
    <dgm:pt modelId="{74FBABC3-268A-40AB-8040-70FC27421BC1}">
      <dgm:prSet phldrT="[Text]"/>
      <dgm:spPr/>
      <dgm:t>
        <a:bodyPr/>
        <a:lstStyle/>
        <a:p>
          <a:r>
            <a:rPr lang="en-US" dirty="0"/>
            <a:t>Campaign </a:t>
          </a:r>
        </a:p>
      </dgm:t>
    </dgm:pt>
    <dgm:pt modelId="{FA7C62B2-5FA4-4EDC-BA5A-8AE42B58BDCF}" type="parTrans" cxnId="{58912BDF-7A25-4004-B154-FACAD3CF6487}">
      <dgm:prSet/>
      <dgm:spPr/>
      <dgm:t>
        <a:bodyPr/>
        <a:lstStyle/>
        <a:p>
          <a:endParaRPr lang="en-US"/>
        </a:p>
      </dgm:t>
    </dgm:pt>
    <dgm:pt modelId="{DE2C6259-D109-434C-BBC6-E4E86C02627B}" type="sibTrans" cxnId="{58912BDF-7A25-4004-B154-FACAD3CF6487}">
      <dgm:prSet/>
      <dgm:spPr/>
      <dgm:t>
        <a:bodyPr/>
        <a:lstStyle/>
        <a:p>
          <a:endParaRPr lang="en-US"/>
        </a:p>
      </dgm:t>
    </dgm:pt>
    <dgm:pt modelId="{80D26894-D659-47A0-B484-6190A146EAFB}" type="pres">
      <dgm:prSet presAssocID="{7C3A1CF8-CD99-463D-AA4C-FB0FCFC352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E208F-FC98-4BDA-9919-EDF8A60295F7}" type="pres">
      <dgm:prSet presAssocID="{7C3A1CF8-CD99-463D-AA4C-FB0FCFC352E2}" presName="dummyMaxCanvas" presStyleCnt="0">
        <dgm:presLayoutVars/>
      </dgm:prSet>
      <dgm:spPr/>
    </dgm:pt>
    <dgm:pt modelId="{66C5F9D4-1FB6-4EC9-8A6D-FB511E5551B5}" type="pres">
      <dgm:prSet presAssocID="{7C3A1CF8-CD99-463D-AA4C-FB0FCFC352E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2B427-D695-4C0D-95D8-2314A86885D6}" type="pres">
      <dgm:prSet presAssocID="{7C3A1CF8-CD99-463D-AA4C-FB0FCFC352E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A3631-EDC7-4A1C-81D5-E491A4E007A2}" type="pres">
      <dgm:prSet presAssocID="{7C3A1CF8-CD99-463D-AA4C-FB0FCFC352E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E5272-2A81-444A-8D93-9B6DBE1263C6}" type="pres">
      <dgm:prSet presAssocID="{7C3A1CF8-CD99-463D-AA4C-FB0FCFC352E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71DF-22B6-4FC3-8BE9-2459DEE045B1}" type="pres">
      <dgm:prSet presAssocID="{7C3A1CF8-CD99-463D-AA4C-FB0FCFC352E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57027-E4F9-4AD3-A8F7-6A0660FF71EC}" type="pres">
      <dgm:prSet presAssocID="{7C3A1CF8-CD99-463D-AA4C-FB0FCFC352E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AC4A5-4453-4D01-B3EE-42B0BFDFAD21}" type="pres">
      <dgm:prSet presAssocID="{7C3A1CF8-CD99-463D-AA4C-FB0FCFC352E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A4CD5-6B34-44CF-AEDF-4584303991DA}" type="pres">
      <dgm:prSet presAssocID="{7C3A1CF8-CD99-463D-AA4C-FB0FCFC352E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384DA-88EF-4211-9444-084E0D40FEE0}" type="pres">
      <dgm:prSet presAssocID="{7C3A1CF8-CD99-463D-AA4C-FB0FCFC352E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3428C-7A24-4D43-8AB8-A60A9C271AB3}" type="pres">
      <dgm:prSet presAssocID="{7C3A1CF8-CD99-463D-AA4C-FB0FCFC352E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5A406-3219-4434-BDAE-CEB1344438B3}" type="pres">
      <dgm:prSet presAssocID="{7C3A1CF8-CD99-463D-AA4C-FB0FCFC352E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EF226-DB4F-4B02-A55C-31C4BEB9F680}" type="pres">
      <dgm:prSet presAssocID="{7C3A1CF8-CD99-463D-AA4C-FB0FCFC352E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EE290-F854-4BEF-84E7-8D078B3EFDD1}" type="pres">
      <dgm:prSet presAssocID="{7C3A1CF8-CD99-463D-AA4C-FB0FCFC352E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4F24A-AF4E-4CA3-8366-BE414A79E071}" type="pres">
      <dgm:prSet presAssocID="{7C3A1CF8-CD99-463D-AA4C-FB0FCFC352E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4D1FB-CE57-4E45-8652-F48B3DA40DD9}" type="presOf" srcId="{DBFAC940-5C38-4952-87F7-884D01CC2AB4}" destId="{B515A406-3219-4434-BDAE-CEB1344438B3}" srcOrd="1" destOrd="0" presId="urn:microsoft.com/office/officeart/2005/8/layout/vProcess5"/>
    <dgm:cxn modelId="{714A1A21-BF8C-4DA1-9C77-3FC2FE0B8EC1}" srcId="{7C3A1CF8-CD99-463D-AA4C-FB0FCFC352E2}" destId="{351F8609-1B89-4093-B43B-3C6D2E68B553}" srcOrd="3" destOrd="0" parTransId="{EF52B900-E837-44EF-B4EF-8E70CF5B3236}" sibTransId="{3FB25BC0-0872-49B8-BE9E-9C8BB3EEF7F0}"/>
    <dgm:cxn modelId="{58912BDF-7A25-4004-B154-FACAD3CF6487}" srcId="{7C3A1CF8-CD99-463D-AA4C-FB0FCFC352E2}" destId="{74FBABC3-268A-40AB-8040-70FC27421BC1}" srcOrd="4" destOrd="0" parTransId="{FA7C62B2-5FA4-4EDC-BA5A-8AE42B58BDCF}" sibTransId="{DE2C6259-D109-434C-BBC6-E4E86C02627B}"/>
    <dgm:cxn modelId="{4537DADB-39AC-457B-9AA1-D08B164CDEA6}" type="presOf" srcId="{1956B133-2B6F-44D4-B662-E2C8CD0873E3}" destId="{66C5F9D4-1FB6-4EC9-8A6D-FB511E5551B5}" srcOrd="0" destOrd="0" presId="urn:microsoft.com/office/officeart/2005/8/layout/vProcess5"/>
    <dgm:cxn modelId="{6DBEE31D-3816-4539-8DD1-A286C5A50C4C}" type="presOf" srcId="{351F8609-1B89-4093-B43B-3C6D2E68B553}" destId="{017E5272-2A81-444A-8D93-9B6DBE1263C6}" srcOrd="0" destOrd="0" presId="urn:microsoft.com/office/officeart/2005/8/layout/vProcess5"/>
    <dgm:cxn modelId="{B6C1D76F-38E7-4AA1-8D72-B71712B3F6B8}" srcId="{7C3A1CF8-CD99-463D-AA4C-FB0FCFC352E2}" destId="{11EED0F8-F06D-44A9-BF15-864AFC1B2F0A}" srcOrd="2" destOrd="0" parTransId="{710A5E8D-CCCD-4961-AB61-74F651D405F5}" sibTransId="{8855DE1C-5EE4-4C72-8834-E67C4F8981AD}"/>
    <dgm:cxn modelId="{1472EF58-0288-4760-9A88-AC0239C1F481}" type="presOf" srcId="{11EED0F8-F06D-44A9-BF15-864AFC1B2F0A}" destId="{688A3631-EDC7-4A1C-81D5-E491A4E007A2}" srcOrd="0" destOrd="0" presId="urn:microsoft.com/office/officeart/2005/8/layout/vProcess5"/>
    <dgm:cxn modelId="{AA14130A-5013-4615-939C-82FA1EF6B81F}" type="presOf" srcId="{23CCF736-436D-4460-805B-A4C344D05055}" destId="{2D5AC4A5-4453-4D01-B3EE-42B0BFDFAD21}" srcOrd="0" destOrd="0" presId="urn:microsoft.com/office/officeart/2005/8/layout/vProcess5"/>
    <dgm:cxn modelId="{73ACE887-E312-4C46-9637-6A6AD54F7E37}" type="presOf" srcId="{129F7B41-4CD9-465F-8228-109031FB3917}" destId="{A4F57027-E4F9-4AD3-A8F7-6A0660FF71EC}" srcOrd="0" destOrd="0" presId="urn:microsoft.com/office/officeart/2005/8/layout/vProcess5"/>
    <dgm:cxn modelId="{DBC891BB-1119-42D8-A624-9DD6251584FC}" type="presOf" srcId="{DBFAC940-5C38-4952-87F7-884D01CC2AB4}" destId="{2C42B427-D695-4C0D-95D8-2314A86885D6}" srcOrd="0" destOrd="0" presId="urn:microsoft.com/office/officeart/2005/8/layout/vProcess5"/>
    <dgm:cxn modelId="{EC3F0D47-0972-458B-A942-5DFC1751B8EC}" srcId="{7C3A1CF8-CD99-463D-AA4C-FB0FCFC352E2}" destId="{1956B133-2B6F-44D4-B662-E2C8CD0873E3}" srcOrd="0" destOrd="0" parTransId="{1E7A32BE-6067-4C04-8D9E-B7755B6618DD}" sibTransId="{129F7B41-4CD9-465F-8228-109031FB3917}"/>
    <dgm:cxn modelId="{3E71DB89-8EE2-48DE-A068-004C975D736C}" srcId="{7C3A1CF8-CD99-463D-AA4C-FB0FCFC352E2}" destId="{DBFAC940-5C38-4952-87F7-884D01CC2AB4}" srcOrd="1" destOrd="0" parTransId="{A10491EA-6FE2-4121-BA9A-3515DC6E0A7A}" sibTransId="{23CCF736-436D-4460-805B-A4C344D05055}"/>
    <dgm:cxn modelId="{4680015D-6E1A-495B-98E3-03DDE6401FF2}" type="presOf" srcId="{74FBABC3-268A-40AB-8040-70FC27421BC1}" destId="{7ED971DF-22B6-4FC3-8BE9-2459DEE045B1}" srcOrd="0" destOrd="0" presId="urn:microsoft.com/office/officeart/2005/8/layout/vProcess5"/>
    <dgm:cxn modelId="{8C503951-DA4D-43A9-A714-2160D4C5FC72}" type="presOf" srcId="{8855DE1C-5EE4-4C72-8834-E67C4F8981AD}" destId="{73DA4CD5-6B34-44CF-AEDF-4584303991DA}" srcOrd="0" destOrd="0" presId="urn:microsoft.com/office/officeart/2005/8/layout/vProcess5"/>
    <dgm:cxn modelId="{DF3E1FE3-DD36-420B-89DB-A982FFEE3753}" type="presOf" srcId="{351F8609-1B89-4093-B43B-3C6D2E68B553}" destId="{1CBEE290-F854-4BEF-84E7-8D078B3EFDD1}" srcOrd="1" destOrd="0" presId="urn:microsoft.com/office/officeart/2005/8/layout/vProcess5"/>
    <dgm:cxn modelId="{2E4A0F61-804F-43E5-BD7B-788761330DB0}" type="presOf" srcId="{3FB25BC0-0872-49B8-BE9E-9C8BB3EEF7F0}" destId="{6BB384DA-88EF-4211-9444-084E0D40FEE0}" srcOrd="0" destOrd="0" presId="urn:microsoft.com/office/officeart/2005/8/layout/vProcess5"/>
    <dgm:cxn modelId="{341E7B9E-6F13-44A4-8810-13B13E276EF6}" type="presOf" srcId="{11EED0F8-F06D-44A9-BF15-864AFC1B2F0A}" destId="{70DEF226-DB4F-4B02-A55C-31C4BEB9F680}" srcOrd="1" destOrd="0" presId="urn:microsoft.com/office/officeart/2005/8/layout/vProcess5"/>
    <dgm:cxn modelId="{32D8B078-116A-4885-B311-997F35B82275}" type="presOf" srcId="{7C3A1CF8-CD99-463D-AA4C-FB0FCFC352E2}" destId="{80D26894-D659-47A0-B484-6190A146EAFB}" srcOrd="0" destOrd="0" presId="urn:microsoft.com/office/officeart/2005/8/layout/vProcess5"/>
    <dgm:cxn modelId="{A8CE9B6D-4AB5-4712-B6C2-F3F96D1C9662}" type="presOf" srcId="{74FBABC3-268A-40AB-8040-70FC27421BC1}" destId="{B784F24A-AF4E-4CA3-8366-BE414A79E071}" srcOrd="1" destOrd="0" presId="urn:microsoft.com/office/officeart/2005/8/layout/vProcess5"/>
    <dgm:cxn modelId="{D3441986-FDC0-452C-9F7E-47C7699EBA88}" type="presOf" srcId="{1956B133-2B6F-44D4-B662-E2C8CD0873E3}" destId="{6ED3428C-7A24-4D43-8AB8-A60A9C271AB3}" srcOrd="1" destOrd="0" presId="urn:microsoft.com/office/officeart/2005/8/layout/vProcess5"/>
    <dgm:cxn modelId="{C687CCA5-EF52-4989-B6B7-31B801284C47}" type="presParOf" srcId="{80D26894-D659-47A0-B484-6190A146EAFB}" destId="{041E208F-FC98-4BDA-9919-EDF8A60295F7}" srcOrd="0" destOrd="0" presId="urn:microsoft.com/office/officeart/2005/8/layout/vProcess5"/>
    <dgm:cxn modelId="{80F444D3-1620-4CA9-A104-2A5A4D572731}" type="presParOf" srcId="{80D26894-D659-47A0-B484-6190A146EAFB}" destId="{66C5F9D4-1FB6-4EC9-8A6D-FB511E5551B5}" srcOrd="1" destOrd="0" presId="urn:microsoft.com/office/officeart/2005/8/layout/vProcess5"/>
    <dgm:cxn modelId="{958DE4DF-609D-40E3-8B4B-2C53113462E5}" type="presParOf" srcId="{80D26894-D659-47A0-B484-6190A146EAFB}" destId="{2C42B427-D695-4C0D-95D8-2314A86885D6}" srcOrd="2" destOrd="0" presId="urn:microsoft.com/office/officeart/2005/8/layout/vProcess5"/>
    <dgm:cxn modelId="{3A375708-4FDC-4AEA-A398-BC9F030CC6A8}" type="presParOf" srcId="{80D26894-D659-47A0-B484-6190A146EAFB}" destId="{688A3631-EDC7-4A1C-81D5-E491A4E007A2}" srcOrd="3" destOrd="0" presId="urn:microsoft.com/office/officeart/2005/8/layout/vProcess5"/>
    <dgm:cxn modelId="{8D620068-2522-4E90-9353-4C200B550E07}" type="presParOf" srcId="{80D26894-D659-47A0-B484-6190A146EAFB}" destId="{017E5272-2A81-444A-8D93-9B6DBE1263C6}" srcOrd="4" destOrd="0" presId="urn:microsoft.com/office/officeart/2005/8/layout/vProcess5"/>
    <dgm:cxn modelId="{1877ACC0-F508-4819-A040-88C088B97DBE}" type="presParOf" srcId="{80D26894-D659-47A0-B484-6190A146EAFB}" destId="{7ED971DF-22B6-4FC3-8BE9-2459DEE045B1}" srcOrd="5" destOrd="0" presId="urn:microsoft.com/office/officeart/2005/8/layout/vProcess5"/>
    <dgm:cxn modelId="{668D9DB6-790A-4E17-B296-3EE726A5010C}" type="presParOf" srcId="{80D26894-D659-47A0-B484-6190A146EAFB}" destId="{A4F57027-E4F9-4AD3-A8F7-6A0660FF71EC}" srcOrd="6" destOrd="0" presId="urn:microsoft.com/office/officeart/2005/8/layout/vProcess5"/>
    <dgm:cxn modelId="{9EF6F9FF-BB13-48BB-9EB9-75EC3F3E54A4}" type="presParOf" srcId="{80D26894-D659-47A0-B484-6190A146EAFB}" destId="{2D5AC4A5-4453-4D01-B3EE-42B0BFDFAD21}" srcOrd="7" destOrd="0" presId="urn:microsoft.com/office/officeart/2005/8/layout/vProcess5"/>
    <dgm:cxn modelId="{C043D571-8F20-4CE3-AB42-974B2794A128}" type="presParOf" srcId="{80D26894-D659-47A0-B484-6190A146EAFB}" destId="{73DA4CD5-6B34-44CF-AEDF-4584303991DA}" srcOrd="8" destOrd="0" presId="urn:microsoft.com/office/officeart/2005/8/layout/vProcess5"/>
    <dgm:cxn modelId="{EAE55D3A-1CA8-46DD-83E4-3A0424E30659}" type="presParOf" srcId="{80D26894-D659-47A0-B484-6190A146EAFB}" destId="{6BB384DA-88EF-4211-9444-084E0D40FEE0}" srcOrd="9" destOrd="0" presId="urn:microsoft.com/office/officeart/2005/8/layout/vProcess5"/>
    <dgm:cxn modelId="{4D61CDA4-BAB1-454E-90FB-B712962A95A4}" type="presParOf" srcId="{80D26894-D659-47A0-B484-6190A146EAFB}" destId="{6ED3428C-7A24-4D43-8AB8-A60A9C271AB3}" srcOrd="10" destOrd="0" presId="urn:microsoft.com/office/officeart/2005/8/layout/vProcess5"/>
    <dgm:cxn modelId="{C0C86784-F8A4-4EAE-B4BF-C6C67B251AC0}" type="presParOf" srcId="{80D26894-D659-47A0-B484-6190A146EAFB}" destId="{B515A406-3219-4434-BDAE-CEB1344438B3}" srcOrd="11" destOrd="0" presId="urn:microsoft.com/office/officeart/2005/8/layout/vProcess5"/>
    <dgm:cxn modelId="{44B8F043-0512-4437-BF26-50D724ADF674}" type="presParOf" srcId="{80D26894-D659-47A0-B484-6190A146EAFB}" destId="{70DEF226-DB4F-4B02-A55C-31C4BEB9F680}" srcOrd="12" destOrd="0" presId="urn:microsoft.com/office/officeart/2005/8/layout/vProcess5"/>
    <dgm:cxn modelId="{7310484C-7B31-42B9-A498-C8BF14F5E14C}" type="presParOf" srcId="{80D26894-D659-47A0-B484-6190A146EAFB}" destId="{1CBEE290-F854-4BEF-84E7-8D078B3EFDD1}" srcOrd="13" destOrd="0" presId="urn:microsoft.com/office/officeart/2005/8/layout/vProcess5"/>
    <dgm:cxn modelId="{A2465BEC-2634-4714-8A52-A6E9B42597F9}" type="presParOf" srcId="{80D26894-D659-47A0-B484-6190A146EAFB}" destId="{B784F24A-AF4E-4CA3-8366-BE414A79E0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F9D4-1FB6-4EC9-8A6D-FB511E5551B5}">
      <dsp:nvSpPr>
        <dsp:cNvPr id="0" name=""/>
        <dsp:cNvSpPr/>
      </dsp:nvSpPr>
      <dsp:spPr>
        <a:xfrm>
          <a:off x="0" y="0"/>
          <a:ext cx="6069092" cy="7986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Feasibility Research</a:t>
          </a:r>
        </a:p>
      </dsp:txBody>
      <dsp:txXfrm>
        <a:off x="23392" y="23392"/>
        <a:ext cx="5113819" cy="751887"/>
      </dsp:txXfrm>
    </dsp:sp>
    <dsp:sp modelId="{2C42B427-D695-4C0D-95D8-2314A86885D6}">
      <dsp:nvSpPr>
        <dsp:cNvPr id="0" name=""/>
        <dsp:cNvSpPr/>
      </dsp:nvSpPr>
      <dsp:spPr>
        <a:xfrm>
          <a:off x="453211" y="909597"/>
          <a:ext cx="6069092" cy="7986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8140"/>
            <a:satOff val="-9554"/>
            <a:lumOff val="88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Public Opinion Survey</a:t>
          </a:r>
        </a:p>
      </dsp:txBody>
      <dsp:txXfrm>
        <a:off x="476603" y="932989"/>
        <a:ext cx="5049960" cy="751887"/>
      </dsp:txXfrm>
    </dsp:sp>
    <dsp:sp modelId="{688A3631-EDC7-4A1C-81D5-E491A4E007A2}">
      <dsp:nvSpPr>
        <dsp:cNvPr id="0" name=""/>
        <dsp:cNvSpPr/>
      </dsp:nvSpPr>
      <dsp:spPr>
        <a:xfrm>
          <a:off x="906422" y="1819195"/>
          <a:ext cx="6069092" cy="7986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96280"/>
            <a:satOff val="-19108"/>
            <a:lumOff val="17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Program Recommendations</a:t>
          </a:r>
        </a:p>
      </dsp:txBody>
      <dsp:txXfrm>
        <a:off x="929814" y="1842587"/>
        <a:ext cx="5049960" cy="751887"/>
      </dsp:txXfrm>
    </dsp:sp>
    <dsp:sp modelId="{017E5272-2A81-444A-8D93-9B6DBE1263C6}">
      <dsp:nvSpPr>
        <dsp:cNvPr id="0" name=""/>
        <dsp:cNvSpPr/>
      </dsp:nvSpPr>
      <dsp:spPr>
        <a:xfrm>
          <a:off x="1359634" y="2728793"/>
          <a:ext cx="6069092" cy="7986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44420"/>
            <a:satOff val="-28662"/>
            <a:lumOff val="26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Ballot Language </a:t>
          </a:r>
        </a:p>
      </dsp:txBody>
      <dsp:txXfrm>
        <a:off x="1383026" y="2752185"/>
        <a:ext cx="5049960" cy="751887"/>
      </dsp:txXfrm>
    </dsp:sp>
    <dsp:sp modelId="{7ED971DF-22B6-4FC3-8BE9-2459DEE045B1}">
      <dsp:nvSpPr>
        <dsp:cNvPr id="0" name=""/>
        <dsp:cNvSpPr/>
      </dsp:nvSpPr>
      <dsp:spPr>
        <a:xfrm>
          <a:off x="1812845" y="3638391"/>
          <a:ext cx="6069092" cy="79867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92560"/>
            <a:satOff val="-38216"/>
            <a:lumOff val="35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Campaign </a:t>
          </a:r>
        </a:p>
      </dsp:txBody>
      <dsp:txXfrm>
        <a:off x="1836237" y="3661783"/>
        <a:ext cx="5049960" cy="751887"/>
      </dsp:txXfrm>
    </dsp:sp>
    <dsp:sp modelId="{A4F57027-E4F9-4AD3-A8F7-6A0660FF71EC}">
      <dsp:nvSpPr>
        <dsp:cNvPr id="0" name=""/>
        <dsp:cNvSpPr/>
      </dsp:nvSpPr>
      <dsp:spPr>
        <a:xfrm>
          <a:off x="5549955" y="583473"/>
          <a:ext cx="519136" cy="519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666761" y="583473"/>
        <a:ext cx="285524" cy="390650"/>
      </dsp:txXfrm>
    </dsp:sp>
    <dsp:sp modelId="{2D5AC4A5-4453-4D01-B3EE-42B0BFDFAD21}">
      <dsp:nvSpPr>
        <dsp:cNvPr id="0" name=""/>
        <dsp:cNvSpPr/>
      </dsp:nvSpPr>
      <dsp:spPr>
        <a:xfrm>
          <a:off x="6003167" y="1493071"/>
          <a:ext cx="519136" cy="519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119973" y="1493071"/>
        <a:ext cx="285524" cy="390650"/>
      </dsp:txXfrm>
    </dsp:sp>
    <dsp:sp modelId="{73DA4CD5-6B34-44CF-AEDF-4584303991DA}">
      <dsp:nvSpPr>
        <dsp:cNvPr id="0" name=""/>
        <dsp:cNvSpPr/>
      </dsp:nvSpPr>
      <dsp:spPr>
        <a:xfrm>
          <a:off x="6456378" y="2389358"/>
          <a:ext cx="519136" cy="519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573184" y="2389358"/>
        <a:ext cx="285524" cy="390650"/>
      </dsp:txXfrm>
    </dsp:sp>
    <dsp:sp modelId="{6BB384DA-88EF-4211-9444-084E0D40FEE0}">
      <dsp:nvSpPr>
        <dsp:cNvPr id="0" name=""/>
        <dsp:cNvSpPr/>
      </dsp:nvSpPr>
      <dsp:spPr>
        <a:xfrm>
          <a:off x="6909590" y="3307830"/>
          <a:ext cx="519136" cy="519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026396" y="3307830"/>
        <a:ext cx="285524" cy="39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CEB3-AF6E-481E-976A-8D416BB3B283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655D-3ABF-443C-ABE5-2C56BE78C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higher than the historic passage rate of 75 percent.</a:t>
            </a:r>
          </a:p>
          <a:p>
            <a:endParaRPr lang="en-US" dirty="0"/>
          </a:p>
          <a:p>
            <a:r>
              <a:rPr lang="en-US" dirty="0" smtClean="0"/>
              <a:t>Returning to pre-Recession levels of ballot measure activity.</a:t>
            </a:r>
          </a:p>
          <a:p>
            <a:endParaRPr lang="en-US" dirty="0"/>
          </a:p>
          <a:p>
            <a:r>
              <a:rPr lang="en-US" dirty="0" smtClean="0"/>
              <a:t>If we look at measures that were voted on prior to Nov. 8, the total for the year for all ballot measures in 103.</a:t>
            </a:r>
          </a:p>
          <a:p>
            <a:endParaRPr lang="en-US" dirty="0"/>
          </a:p>
          <a:p>
            <a:r>
              <a:rPr lang="en-US" dirty="0" smtClean="0"/>
              <a:t>This is the first time since 2008 that there have been this many measures on the ballot.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5D4-DDFE-49E0-80E6-E69D69984F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higher than the historic passage rate of 75 percent</a:t>
            </a:r>
          </a:p>
          <a:p>
            <a:endParaRPr lang="en-US" dirty="0"/>
          </a:p>
          <a:p>
            <a:r>
              <a:rPr lang="en-US" dirty="0" smtClean="0"/>
              <a:t>Returning to pre-Recession levels of ballot measure activity</a:t>
            </a:r>
          </a:p>
          <a:p>
            <a:endParaRPr lang="en-US" dirty="0"/>
          </a:p>
          <a:p>
            <a:r>
              <a:rPr lang="en-US" dirty="0" smtClean="0"/>
              <a:t>If we look at measure that were voted on prior to Nov. 8, the total for the year for all ballot measures in 108</a:t>
            </a:r>
          </a:p>
          <a:p>
            <a:endParaRPr lang="en-US" dirty="0"/>
          </a:p>
          <a:p>
            <a:r>
              <a:rPr lang="en-US" dirty="0" smtClean="0"/>
              <a:t>This is the first time since 2007 that there have nee that many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5D4-DDFE-49E0-80E6-E69D69984F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6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C15D4-DDFE-49E0-80E6-E69D69984F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6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6997-56A9-5A43-878A-7DFD2094D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28" y="384246"/>
            <a:ext cx="6604000" cy="4831221"/>
          </a:xfrm>
        </p:spPr>
        <p:txBody>
          <a:bodyPr anchor="ctr" anchorCtr="0">
            <a:noAutofit/>
          </a:bodyPr>
          <a:lstStyle>
            <a:lvl1pPr algn="l">
              <a:lnSpc>
                <a:spcPts val="9000"/>
              </a:lnSpc>
              <a:defRPr sz="8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128" y="5647909"/>
            <a:ext cx="6604000" cy="797249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77" y="5621857"/>
            <a:ext cx="1291167" cy="7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14325"/>
            <a:ext cx="8470900" cy="5527676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3344" y="6043831"/>
            <a:ext cx="7595258" cy="509375"/>
          </a:xfrm>
        </p:spPr>
        <p:txBody>
          <a:bodyPr anchor="ctr" anchorCtr="0"/>
          <a:lstStyle>
            <a:lvl1pPr algn="l">
              <a:defRPr sz="20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46482" y="313268"/>
            <a:ext cx="4140176" cy="5530087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7" name="Picture 26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31" name="Picture Placeholder 2"/>
          <p:cNvSpPr>
            <a:spLocks noGrp="1"/>
          </p:cNvSpPr>
          <p:nvPr>
            <p:ph type="pic" idx="12"/>
          </p:nvPr>
        </p:nvSpPr>
        <p:spPr>
          <a:xfrm>
            <a:off x="4665687" y="313268"/>
            <a:ext cx="4140176" cy="5530087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344" y="6043831"/>
            <a:ext cx="7595258" cy="509375"/>
          </a:xfrm>
        </p:spPr>
        <p:txBody>
          <a:bodyPr anchor="ctr" anchorCtr="0"/>
          <a:lstStyle>
            <a:lvl1pPr algn="l">
              <a:defRPr sz="20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6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7129" y="1583267"/>
            <a:ext cx="3766989" cy="495247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17999" y="1507063"/>
            <a:ext cx="3453049" cy="502853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68651" y="6617026"/>
            <a:ext cx="2133600" cy="244009"/>
          </a:xfrm>
          <a:prstGeom prst="rect">
            <a:avLst/>
          </a:prstGeom>
        </p:spPr>
        <p:txBody>
          <a:bodyPr/>
          <a:lstStyle/>
          <a:p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0" name="Picture 39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5" y="6035363"/>
            <a:ext cx="824949" cy="509376"/>
          </a:xfrm>
          <a:prstGeom prst="rect">
            <a:avLst/>
          </a:prstGeom>
        </p:spPr>
      </p:pic>
      <p:sp>
        <p:nvSpPr>
          <p:cNvPr id="41" name="Date Placeholder 2"/>
          <p:cNvSpPr txBox="1">
            <a:spLocks/>
          </p:cNvSpPr>
          <p:nvPr userDrawn="1"/>
        </p:nvSpPr>
        <p:spPr>
          <a:xfrm>
            <a:off x="220124" y="6617026"/>
            <a:ext cx="2133600" cy="244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8175" y="322792"/>
            <a:ext cx="8569405" cy="998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3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Picture 6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175" y="322792"/>
            <a:ext cx="8569405" cy="998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9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tpl_logo_color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30" y="6168655"/>
            <a:ext cx="283464" cy="556164"/>
          </a:xfrm>
          <a:prstGeom prst="rect">
            <a:avLst/>
          </a:prstGeom>
        </p:spPr>
      </p:pic>
      <p:pic>
        <p:nvPicPr>
          <p:cNvPr id="6" name="Picture 5" descr="OurLands_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1" y="6260531"/>
            <a:ext cx="2192870" cy="37788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9275" y="6700237"/>
            <a:ext cx="706819" cy="1495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r">
              <a:defRPr lang="en-US" sz="700" kern="120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fld id="{F7886C9C-DC18-4195-8FD5-A50AA931D419}" type="slidenum">
              <a:rPr>
                <a:solidFill>
                  <a:srgbClr val="94A39B"/>
                </a:solidFill>
              </a:rPr>
              <a:pPr/>
              <a:t>‹#›</a:t>
            </a:fld>
            <a:endParaRPr dirty="0">
              <a:solidFill>
                <a:srgbClr val="94A39B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2418" y="6708431"/>
            <a:ext cx="1081892" cy="143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EC43563C-D9B3-4432-B336-144C997D6215}" type="datetime1">
              <a:rPr lang="en-US" smtClean="0">
                <a:solidFill>
                  <a:srgbClr val="94A39B"/>
                </a:solidFill>
              </a:rPr>
              <a:pPr/>
              <a:t>8/2/2018</a:t>
            </a:fld>
            <a:endParaRPr lang="en-US" dirty="0">
              <a:solidFill>
                <a:srgbClr val="94A39B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47961" y="1443089"/>
            <a:ext cx="7844105" cy="44412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28" y="384246"/>
            <a:ext cx="6604000" cy="4831221"/>
          </a:xfrm>
        </p:spPr>
        <p:txBody>
          <a:bodyPr anchor="ctr" anchorCtr="0">
            <a:noAutofit/>
          </a:bodyPr>
          <a:lstStyle>
            <a:lvl1pPr algn="l">
              <a:lnSpc>
                <a:spcPts val="9000"/>
              </a:lnSpc>
              <a:defRPr sz="800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</a:t>
            </a:r>
            <a:br>
              <a:rPr lang="en-US" dirty="0" smtClean="0"/>
            </a:br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128" y="5647909"/>
            <a:ext cx="6604000" cy="797249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77" y="5621857"/>
            <a:ext cx="1291167" cy="7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0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5" y="1498600"/>
            <a:ext cx="7507291" cy="504613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2000"/>
            </a:lvl2pPr>
            <a:lvl3pPr marL="1143000" indent="-228600">
              <a:lnSpc>
                <a:spcPct val="100000"/>
              </a:lnSpc>
              <a:buFont typeface="Wingdings" charset="2"/>
              <a:buChar char="§"/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6642" y="322792"/>
            <a:ext cx="8569405" cy="998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5" y="6035363"/>
            <a:ext cx="824949" cy="50937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0124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F5E2BED-B4BB-1540-A23E-86519E621C8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6408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46E2CA-8216-1A4D-ABF3-744C3B3BA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14325"/>
            <a:ext cx="8470900" cy="5527676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3344" y="6043831"/>
            <a:ext cx="7595258" cy="509375"/>
          </a:xfrm>
        </p:spPr>
        <p:txBody>
          <a:bodyPr anchor="ctr" anchorCtr="0"/>
          <a:lstStyle>
            <a:lvl1pPr algn="l">
              <a:defRPr sz="20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8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46482" y="313268"/>
            <a:ext cx="4140176" cy="5530087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7" name="Picture 26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31" name="Picture Placeholder 2"/>
          <p:cNvSpPr>
            <a:spLocks noGrp="1"/>
          </p:cNvSpPr>
          <p:nvPr>
            <p:ph type="pic" idx="12"/>
          </p:nvPr>
        </p:nvSpPr>
        <p:spPr>
          <a:xfrm>
            <a:off x="4665687" y="313268"/>
            <a:ext cx="4140176" cy="5530087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344" y="6043831"/>
            <a:ext cx="7595258" cy="509375"/>
          </a:xfrm>
        </p:spPr>
        <p:txBody>
          <a:bodyPr anchor="ctr" anchorCtr="0"/>
          <a:lstStyle>
            <a:lvl1pPr algn="l">
              <a:defRPr sz="20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5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7129" y="1583267"/>
            <a:ext cx="3766989" cy="495247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17999" y="1507063"/>
            <a:ext cx="3453049" cy="502853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68651" y="6617026"/>
            <a:ext cx="2133600" cy="244009"/>
          </a:xfrm>
          <a:prstGeom prst="rect">
            <a:avLst/>
          </a:prstGeom>
        </p:spPr>
        <p:txBody>
          <a:bodyPr/>
          <a:lstStyle/>
          <a:p>
            <a:fld id="{E746E2CA-8216-1A4D-ABF3-744C3B3BAA6D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Picture 39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5" y="6035363"/>
            <a:ext cx="824949" cy="509376"/>
          </a:xfrm>
          <a:prstGeom prst="rect">
            <a:avLst/>
          </a:prstGeom>
        </p:spPr>
      </p:pic>
      <p:sp>
        <p:nvSpPr>
          <p:cNvPr id="41" name="Date Placeholder 2"/>
          <p:cNvSpPr txBox="1">
            <a:spLocks/>
          </p:cNvSpPr>
          <p:nvPr userDrawn="1"/>
        </p:nvSpPr>
        <p:spPr>
          <a:xfrm>
            <a:off x="220124" y="6617026"/>
            <a:ext cx="2133600" cy="244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E2BED-B4BB-1540-A23E-86519E621C8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8175" y="322792"/>
            <a:ext cx="8569405" cy="998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7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5" y="1498600"/>
            <a:ext cx="7507291" cy="504613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2000"/>
            </a:lvl2pPr>
            <a:lvl3pPr marL="1143000" indent="-228600">
              <a:lnSpc>
                <a:spcPct val="100000"/>
              </a:lnSpc>
              <a:buFont typeface="Wingdings" charset="2"/>
              <a:buChar char="§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6642" y="322792"/>
            <a:ext cx="8569405" cy="998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2" name="Picture 21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5" y="6035363"/>
            <a:ext cx="824949" cy="50937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0124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6408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61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BED-B4BB-1540-A23E-86519E621C8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6E2CA-8216-1A4D-ABF3-744C3B3BAA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175" y="322792"/>
            <a:ext cx="8569405" cy="998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9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0684" y="192117"/>
            <a:ext cx="7302945" cy="8921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1096" y="1409700"/>
            <a:ext cx="3461985" cy="4444999"/>
          </a:xfrm>
        </p:spPr>
        <p:txBody>
          <a:bodyPr tIns="0"/>
          <a:lstStyle>
            <a:lvl1pPr marL="45720" indent="0">
              <a:buFontTx/>
              <a:buNone/>
              <a:defRPr sz="2200"/>
            </a:lvl1pPr>
            <a:lvl2pPr marL="365760" indent="0">
              <a:buFontTx/>
              <a:buNone/>
              <a:defRPr sz="2000"/>
            </a:lvl2pPr>
            <a:lvl3pPr marL="640080" indent="0">
              <a:buFontTx/>
              <a:buNone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0836-A97A-0544-AB05-54A99A75ECEC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3A69-54C2-F44F-ACDD-15DD3D075E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473594" y="1553637"/>
            <a:ext cx="3467116" cy="4360332"/>
          </a:xfrm>
          <a:ln w="88900">
            <a:solidFill>
              <a:schemeClr val="bg1"/>
            </a:solidFill>
            <a:miter lim="800000"/>
          </a:ln>
          <a:effectLst>
            <a:outerShdw blurRad="114300" dist="38100" dir="2700000" algn="tl" rotWithShape="0">
              <a:srgbClr val="000000">
                <a:alpha val="30000"/>
              </a:srgbClr>
            </a:outerShdw>
          </a:effectLst>
        </p:spPr>
        <p:txBody>
          <a:bodyPr tIns="0"/>
          <a:lstStyle>
            <a:lvl1pPr marL="45720" indent="0">
              <a:buFontTx/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9538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963" y="314325"/>
            <a:ext cx="8470900" cy="5527676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3344" y="6043831"/>
            <a:ext cx="7595258" cy="509375"/>
          </a:xfrm>
        </p:spPr>
        <p:txBody>
          <a:bodyPr anchor="ctr" anchorCtr="0"/>
          <a:lstStyle>
            <a:lvl1pPr algn="l">
              <a:defRPr sz="20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4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46482" y="313268"/>
            <a:ext cx="4140176" cy="5530087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7" name="Picture 26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31" name="Picture Placeholder 2"/>
          <p:cNvSpPr>
            <a:spLocks noGrp="1"/>
          </p:cNvSpPr>
          <p:nvPr>
            <p:ph type="pic" idx="12"/>
          </p:nvPr>
        </p:nvSpPr>
        <p:spPr>
          <a:xfrm>
            <a:off x="4665687" y="313268"/>
            <a:ext cx="4140176" cy="5530087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3344" y="6043831"/>
            <a:ext cx="7595258" cy="509375"/>
          </a:xfrm>
        </p:spPr>
        <p:txBody>
          <a:bodyPr anchor="ctr" anchorCtr="0"/>
          <a:lstStyle>
            <a:lvl1pPr algn="l">
              <a:defRPr sz="2000"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7129" y="1583267"/>
            <a:ext cx="3766989" cy="495247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17999" y="1507063"/>
            <a:ext cx="3453049" cy="502853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68651" y="6617026"/>
            <a:ext cx="2133600" cy="244009"/>
          </a:xfrm>
          <a:prstGeom prst="rect">
            <a:avLst/>
          </a:prstGeom>
        </p:spPr>
        <p:txBody>
          <a:bodyPr/>
          <a:lstStyle/>
          <a:p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0" name="Picture 39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5" y="6035363"/>
            <a:ext cx="824949" cy="509376"/>
          </a:xfrm>
          <a:prstGeom prst="rect">
            <a:avLst/>
          </a:prstGeom>
        </p:spPr>
      </p:pic>
      <p:sp>
        <p:nvSpPr>
          <p:cNvPr id="41" name="Date Placeholder 2"/>
          <p:cNvSpPr txBox="1">
            <a:spLocks/>
          </p:cNvSpPr>
          <p:nvPr userDrawn="1"/>
        </p:nvSpPr>
        <p:spPr>
          <a:xfrm>
            <a:off x="220124" y="6617026"/>
            <a:ext cx="2133600" cy="244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8175" y="322792"/>
            <a:ext cx="8569405" cy="998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5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Picture 6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6034299"/>
            <a:ext cx="824949" cy="5093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175" y="322792"/>
            <a:ext cx="8569405" cy="998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9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tpl_logo_color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30" y="6168655"/>
            <a:ext cx="283464" cy="556164"/>
          </a:xfrm>
          <a:prstGeom prst="rect">
            <a:avLst/>
          </a:prstGeom>
        </p:spPr>
      </p:pic>
      <p:pic>
        <p:nvPicPr>
          <p:cNvPr id="6" name="Picture 5" descr="OurLands_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1" y="6260531"/>
            <a:ext cx="2192870" cy="37788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9275" y="6700237"/>
            <a:ext cx="706819" cy="1495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r">
              <a:defRPr lang="en-US" sz="700" kern="120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fld id="{F7886C9C-DC18-4195-8FD5-A50AA931D419}" type="slidenum">
              <a:rPr>
                <a:solidFill>
                  <a:srgbClr val="94A39B"/>
                </a:solidFill>
              </a:rPr>
              <a:pPr/>
              <a:t>‹#›</a:t>
            </a:fld>
            <a:endParaRPr dirty="0">
              <a:solidFill>
                <a:srgbClr val="94A39B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2418" y="6708431"/>
            <a:ext cx="1081892" cy="143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EC43563C-D9B3-4432-B336-144C997D6215}" type="datetime1">
              <a:rPr lang="en-US" smtClean="0">
                <a:solidFill>
                  <a:srgbClr val="94A39B"/>
                </a:solidFill>
              </a:rPr>
              <a:pPr/>
              <a:t>8/2/2018</a:t>
            </a:fld>
            <a:endParaRPr lang="en-US" dirty="0">
              <a:solidFill>
                <a:srgbClr val="94A39B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47961" y="1443089"/>
            <a:ext cx="7844105" cy="44412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5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128" y="384246"/>
            <a:ext cx="6604000" cy="4831221"/>
          </a:xfrm>
        </p:spPr>
        <p:txBody>
          <a:bodyPr anchor="ctr" anchorCtr="0">
            <a:noAutofit/>
          </a:bodyPr>
          <a:lstStyle>
            <a:lvl1pPr algn="l">
              <a:lnSpc>
                <a:spcPts val="9000"/>
              </a:lnSpc>
              <a:defRPr sz="8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128" y="5647909"/>
            <a:ext cx="6604000" cy="797249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77" y="5621857"/>
            <a:ext cx="1291167" cy="7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5" y="1498600"/>
            <a:ext cx="7507291" cy="504613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2000"/>
            </a:lvl2pPr>
            <a:lvl3pPr marL="1143000" indent="-228600">
              <a:lnSpc>
                <a:spcPct val="100000"/>
              </a:lnSpc>
              <a:buFont typeface="Wingdings" charset="2"/>
              <a:buChar char="§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6642" y="322792"/>
            <a:ext cx="8569405" cy="998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49780" y="1295441"/>
            <a:ext cx="8464550" cy="0"/>
          </a:xfrm>
          <a:prstGeom prst="line">
            <a:avLst/>
          </a:prstGeom>
          <a:ln w="635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TPL logo rgb hori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5" y="6035363"/>
            <a:ext cx="824949" cy="50937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0124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6408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57" y="323850"/>
            <a:ext cx="8505825" cy="10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3" y="1600200"/>
            <a:ext cx="85989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0124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6408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8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9FFF"/>
          </a:solidFill>
          <a:latin typeface="Book Antiqua"/>
          <a:ea typeface="+mj-ea"/>
          <a:cs typeface="Book Antiqu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57" y="323850"/>
            <a:ext cx="8505825" cy="10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3" y="1600200"/>
            <a:ext cx="85989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0124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5F5E2BED-B4BB-1540-A23E-86519E621C87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8/2/2018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6408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E746E2CA-8216-1A4D-ABF3-744C3B3BAA6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9FFF"/>
          </a:solidFill>
          <a:latin typeface="Book Antiqua"/>
          <a:ea typeface="+mj-ea"/>
          <a:cs typeface="Book Antiqu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57" y="323850"/>
            <a:ext cx="8505825" cy="109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3" y="1600200"/>
            <a:ext cx="85989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0124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F5E2BED-B4BB-1540-A23E-86519E621C87}" type="datetimeFigureOut">
              <a:rPr lang="en-US" smtClean="0"/>
              <a:pPr/>
              <a:t>8/2/2018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6408" y="6612467"/>
            <a:ext cx="2133600" cy="24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46E2CA-8216-1A4D-ABF3-744C3B3BA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9FFF"/>
          </a:solidFill>
          <a:latin typeface="Book Antiqua"/>
          <a:ea typeface="+mj-ea"/>
          <a:cs typeface="Book Antiqu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600"/>
        </a:spcBef>
        <a:buClr>
          <a:srgbClr val="009FFF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ee.frankfourth@tpl.org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162800" cy="502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>
                <a:latin typeface="+mj-lt"/>
                <a:cs typeface="Arial" panose="020B0604020202020204" pitchFamily="34" charset="0"/>
              </a:rPr>
              <a:t>The Trust for Public Land </a:t>
            </a:r>
            <a:br>
              <a:rPr lang="en-US" sz="4800" dirty="0" smtClean="0">
                <a:latin typeface="+mj-lt"/>
                <a:cs typeface="Arial" panose="020B0604020202020204" pitchFamily="34" charset="0"/>
              </a:rPr>
            </a:br>
            <a:r>
              <a:rPr lang="en-US" sz="4800" dirty="0" smtClean="0">
                <a:latin typeface="+mj-lt"/>
                <a:cs typeface="Arial" panose="020B0604020202020204" pitchFamily="34" charset="0"/>
              </a:rPr>
              <a:t>Conservation Finance</a:t>
            </a:r>
            <a:br>
              <a:rPr lang="en-US" sz="4800" dirty="0" smtClean="0">
                <a:latin typeface="+mj-lt"/>
                <a:cs typeface="Arial" panose="020B0604020202020204" pitchFamily="34" charset="0"/>
              </a:rPr>
            </a:br>
            <a:r>
              <a:rPr lang="en-US" sz="4800" dirty="0" smtClean="0">
                <a:latin typeface="+mj-lt"/>
                <a:cs typeface="Arial" panose="020B0604020202020204" pitchFamily="34" charset="0"/>
              </a:rPr>
              <a:t>NRPA Innovation Lab</a:t>
            </a:r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128" y="5562601"/>
            <a:ext cx="6604000" cy="882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buClrTx/>
            </a:pPr>
            <a:r>
              <a:rPr lang="en-US" sz="1700" b="1" dirty="0" smtClean="0">
                <a:solidFill>
                  <a:prstClr val="black"/>
                </a:solidFill>
                <a:latin typeface="Book Antiqua"/>
                <a:cs typeface="+mn-cs"/>
              </a:rPr>
              <a:t>August 9, 2018</a:t>
            </a:r>
          </a:p>
          <a:p>
            <a:pPr lvl="0" defTabSz="914400">
              <a:spcBef>
                <a:spcPts val="0"/>
              </a:spcBef>
              <a:buClrTx/>
            </a:pPr>
            <a:endParaRPr lang="en-US" sz="1500" b="1" dirty="0" smtClean="0">
              <a:solidFill>
                <a:prstClr val="black"/>
              </a:solidFill>
              <a:latin typeface="Book Antiqu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</a:t>
            </a:r>
            <a:r>
              <a:rPr lang="en-US" dirty="0" smtClean="0"/>
              <a:t>Steps </a:t>
            </a:r>
            <a:r>
              <a:rPr lang="en-US" dirty="0"/>
              <a:t>for a </a:t>
            </a:r>
            <a:r>
              <a:rPr lang="en-US" dirty="0" smtClean="0"/>
              <a:t>Successful </a:t>
            </a:r>
            <a:r>
              <a:rPr lang="en-US" dirty="0"/>
              <a:t>B</a:t>
            </a:r>
            <a:r>
              <a:rPr lang="en-US" dirty="0" smtClean="0"/>
              <a:t>allot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389687"/>
              </p:ext>
            </p:extLst>
          </p:nvPr>
        </p:nvGraphicFramePr>
        <p:xfrm>
          <a:off x="609600" y="1447800"/>
          <a:ext cx="7881938" cy="443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8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Feasibility 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Finance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Conservation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Fiscal capacity restraints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Election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Ballot language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Timeline to ballot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Election history on pocketbook measures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47800"/>
            <a:ext cx="2738416" cy="33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8593"/>
            <a:ext cx="7564716" cy="451880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Determine support for increased funding</a:t>
            </a:r>
          </a:p>
          <a:p>
            <a:r>
              <a:rPr lang="en-US" dirty="0" smtClean="0">
                <a:latin typeface="+mn-lt"/>
              </a:rPr>
              <a:t>Test voter priorities/benefits/specific places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ample ballot language</a:t>
            </a:r>
          </a:p>
          <a:p>
            <a:r>
              <a:rPr lang="en-US" dirty="0" smtClean="0">
                <a:latin typeface="+mn-lt"/>
              </a:rPr>
              <a:t>Fiscal safeguards, accountability elements</a:t>
            </a:r>
          </a:p>
          <a:p>
            <a:r>
              <a:rPr lang="en-US" dirty="0" smtClean="0">
                <a:latin typeface="+mn-lt"/>
              </a:rPr>
              <a:t>Find out best messengers &amp; messages</a:t>
            </a:r>
          </a:p>
          <a:p>
            <a:r>
              <a:rPr lang="en-US" dirty="0" smtClean="0">
                <a:latin typeface="+mn-lt"/>
              </a:rPr>
              <a:t>Understand other community priorities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survey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0" y="4189748"/>
            <a:ext cx="3900512" cy="24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translate the public interest…</a:t>
            </a:r>
          </a:p>
        </p:txBody>
      </p:sp>
      <p:pic>
        <p:nvPicPr>
          <p:cNvPr id="4" name="Content Placeholder 3" descr="tcc horiz san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779" y="1462592"/>
            <a:ext cx="7178558" cy="5547808"/>
          </a:xfrm>
          <a:noFill/>
        </p:spPr>
      </p:pic>
    </p:spTree>
    <p:extLst>
      <p:ext uri="{BB962C8B-B14F-4D97-AF65-F5344CB8AC3E}">
        <p14:creationId xmlns:p14="http://schemas.microsoft.com/office/powerpoint/2010/main" val="2855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Recommendations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56316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Funding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Amount (and duration)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Purposes/Uses of funds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Timing (choice of election date)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Management/Accountability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04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Ballot Language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78277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Legal 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Best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Integrate survey findings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Negotiate with public attorney, bond counsel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  <a:sym typeface="Symbol" pitchFamily="18" charset="2"/>
              </a:rPr>
              <a:t>Interpretation/ballot pamphlet arguments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3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Campaign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860" y="1574239"/>
            <a:ext cx="80810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Coalition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Strategy/campaign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Campaign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Campaign finance registration and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Fundraising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Endorsements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Communications (media)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	 • Earned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	 • Paid media: TV, radio, direct mail, digital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	 • 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Grassroots/Field (GOTV)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708" y="263485"/>
            <a:ext cx="3725339" cy="24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Ingredients for Conservation Funding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>
            <a:off x="1996467" y="1896258"/>
            <a:ext cx="4542018" cy="316292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Basic electoral support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968" y="283491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Elected 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5485763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Boots-on-the-ground coalition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190" y="2834911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Demonstrable Need and/or Risk</a:t>
            </a:r>
          </a:p>
        </p:txBody>
      </p:sp>
    </p:spTree>
    <p:extLst>
      <p:ext uri="{BB962C8B-B14F-4D97-AF65-F5344CB8AC3E}">
        <p14:creationId xmlns:p14="http://schemas.microsoft.com/office/powerpoint/2010/main" val="39383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175" y="1498600"/>
            <a:ext cx="8577872" cy="504613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further information, please contact:</a:t>
            </a:r>
          </a:p>
          <a:p>
            <a:pPr lvl="1"/>
            <a:r>
              <a:rPr lang="en-US" dirty="0" smtClean="0"/>
              <a:t>Dee Frankfourth, National Associate Conservation Finance Director</a:t>
            </a:r>
          </a:p>
          <a:p>
            <a:pPr lvl="2"/>
            <a:r>
              <a:rPr lang="en-US" dirty="0" smtClean="0"/>
              <a:t>(206) 274-2920</a:t>
            </a:r>
          </a:p>
          <a:p>
            <a:pPr lvl="2"/>
            <a:r>
              <a:rPr lang="en-US" dirty="0" smtClean="0">
                <a:hlinkClick r:id="rId2"/>
              </a:rPr>
              <a:t>Dee.frankfourth@tpl.org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9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9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9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9F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FFF"/>
                </a:solidFill>
              </a:rPr>
              <a:t>www.tpl.org</a:t>
            </a:r>
            <a:endParaRPr lang="en-US" dirty="0">
              <a:solidFill>
                <a:srgbClr val="009F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Let’s talk about your experiences!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175" y="1498600"/>
            <a:ext cx="7600425" cy="5046139"/>
          </a:xfrm>
        </p:spPr>
        <p:txBody>
          <a:bodyPr/>
          <a:lstStyle/>
          <a:p>
            <a:r>
              <a:rPr lang="en-US" dirty="0" smtClean="0"/>
              <a:t>Who </a:t>
            </a:r>
            <a:r>
              <a:rPr lang="en-US" dirty="0" smtClean="0"/>
              <a:t>does new, external public funding come from</a:t>
            </a:r>
          </a:p>
          <a:p>
            <a:r>
              <a:rPr lang="en-US" dirty="0" smtClean="0"/>
              <a:t>Where does it happen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trends &amp; track record</a:t>
            </a:r>
            <a:endParaRPr lang="en-US" dirty="0" smtClean="0"/>
          </a:p>
          <a:p>
            <a:pPr lvl="0"/>
            <a:r>
              <a:rPr lang="en-US" dirty="0">
                <a:solidFill>
                  <a:prstClr val="black"/>
                </a:solidFill>
              </a:rPr>
              <a:t>What elements lead to success</a:t>
            </a:r>
          </a:p>
          <a:p>
            <a:r>
              <a:rPr lang="en-US" dirty="0" smtClean="0"/>
              <a:t>How does it happen – TPL best practices</a:t>
            </a:r>
            <a:endParaRPr lang="en-US" dirty="0" smtClean="0"/>
          </a:p>
          <a:p>
            <a:r>
              <a:rPr lang="en-US" dirty="0" smtClean="0"/>
              <a:t>Crucial ingredients to assess readiness</a:t>
            </a:r>
            <a:endParaRPr lang="en-US" dirty="0" smtClean="0"/>
          </a:p>
          <a:p>
            <a:r>
              <a:rPr lang="en-US" dirty="0" smtClean="0"/>
              <a:t>What do you want to do in your city? Discussion!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Lab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Funding Break Down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486" y="1860351"/>
            <a:ext cx="4343400" cy="400110"/>
          </a:xfrm>
          <a:prstGeom prst="rect">
            <a:avLst/>
          </a:prstGeom>
        </p:spPr>
        <p:txBody>
          <a:bodyPr wrap="square" numCol="2" spcCol="914400">
            <a:spAutoFit/>
          </a:bodyPr>
          <a:lstStyle/>
          <a:p>
            <a:pPr lvl="0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28" y="1421079"/>
            <a:ext cx="6909545" cy="458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273" y="6002589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bg1">
                    <a:lumMod val="75000"/>
                  </a:schemeClr>
                </a:solidFill>
              </a:rPr>
              <a:t>Gallatin Valley Land Trust</a:t>
            </a:r>
            <a:endParaRPr lang="en-US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40831"/>
              </p:ext>
            </p:extLst>
          </p:nvPr>
        </p:nvGraphicFramePr>
        <p:xfrm>
          <a:off x="1593549" y="1524000"/>
          <a:ext cx="5895590" cy="2336211"/>
        </p:xfrm>
        <a:graphic>
          <a:graphicData uri="http://schemas.openxmlformats.org/drawingml/2006/table">
            <a:tbl>
              <a:tblPr/>
              <a:tblGrid>
                <a:gridCol w="1110264">
                  <a:extLst>
                    <a:ext uri="{9D8B030D-6E8A-4147-A177-3AD203B41FA5}">
                      <a16:colId xmlns:a16="http://schemas.microsoft.com/office/drawing/2014/main" val="3818217277"/>
                    </a:ext>
                  </a:extLst>
                </a:gridCol>
                <a:gridCol w="2272168">
                  <a:extLst>
                    <a:ext uri="{9D8B030D-6E8A-4147-A177-3AD203B41FA5}">
                      <a16:colId xmlns:a16="http://schemas.microsoft.com/office/drawing/2014/main" val="45206483"/>
                    </a:ext>
                  </a:extLst>
                </a:gridCol>
                <a:gridCol w="2513158">
                  <a:extLst>
                    <a:ext uri="{9D8B030D-6E8A-4147-A177-3AD203B41FA5}">
                      <a16:colId xmlns:a16="http://schemas.microsoft.com/office/drawing/2014/main" val="1627170244"/>
                    </a:ext>
                  </a:extLst>
                </a:gridCol>
              </a:tblGrid>
              <a:tr h="5664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Funding for Land Conservation in the United States (1998-2015)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77109"/>
                  </a:ext>
                </a:extLst>
              </a:tr>
              <a:tr h="205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Average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424441"/>
                  </a:ext>
                </a:extLst>
              </a:tr>
              <a:tr h="192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$25,829,049,100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$1,434,947,172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03684"/>
                  </a:ext>
                </a:extLst>
              </a:tr>
              <a:tr h="192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$17,715,694,051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$984,205,225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956143"/>
                  </a:ext>
                </a:extLst>
              </a:tr>
              <a:tr h="192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$12,121,644,312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$673,424,684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609496"/>
                  </a:ext>
                </a:extLst>
              </a:tr>
              <a:tr h="192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$55,666,387,462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$3,092,577,081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05824"/>
                  </a:ext>
                </a:extLst>
              </a:tr>
              <a:tr h="2620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Local: Spending authorizations via local ballot measures. Source: TPL's LandVote Database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692870"/>
                  </a:ext>
                </a:extLst>
              </a:tr>
              <a:tr h="3932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and Federal: Actual spending. Data not complete for all 50 states. Source: TPL's Conservation Almanac Database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38649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769699"/>
              </p:ext>
            </p:extLst>
          </p:nvPr>
        </p:nvGraphicFramePr>
        <p:xfrm>
          <a:off x="2840364" y="3621480"/>
          <a:ext cx="3401960" cy="282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84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Partisan Divide? Let’s Look at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9486" y="1860351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1543050"/>
            <a:ext cx="76295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3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2639" y="95532"/>
            <a:ext cx="750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104 measures </a:t>
            </a:r>
            <a:r>
              <a:rPr lang="en-US" b="1" dirty="0" smtClean="0">
                <a:solidFill>
                  <a:prstClr val="black"/>
                </a:solidFill>
              </a:rPr>
              <a:t>-- 84 passed -- generated </a:t>
            </a:r>
            <a:r>
              <a:rPr lang="en-US" b="1" dirty="0">
                <a:solidFill>
                  <a:prstClr val="black"/>
                </a:solidFill>
              </a:rPr>
              <a:t>over $11B in funds for land conservation, parks and </a:t>
            </a:r>
            <a:r>
              <a:rPr lang="en-US" b="1" dirty="0" smtClean="0">
                <a:solidFill>
                  <a:prstClr val="black"/>
                </a:solidFill>
              </a:rPr>
              <a:t>restoration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1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175" y="1750840"/>
            <a:ext cx="7507291" cy="5046139"/>
          </a:xfrm>
        </p:spPr>
        <p:txBody>
          <a:bodyPr/>
          <a:lstStyle/>
          <a:p>
            <a:r>
              <a:rPr lang="en-US" dirty="0" smtClean="0"/>
              <a:t>87 measures in 21 states </a:t>
            </a:r>
          </a:p>
          <a:p>
            <a:r>
              <a:rPr lang="en-US" dirty="0" smtClean="0"/>
              <a:t>70 were approved by the voters</a:t>
            </a:r>
          </a:p>
          <a:p>
            <a:r>
              <a:rPr lang="en-US" dirty="0" smtClean="0"/>
              <a:t>80 percent passage rate</a:t>
            </a:r>
          </a:p>
          <a:p>
            <a:r>
              <a:rPr lang="en-US" dirty="0" smtClean="0"/>
              <a:t>$6.9 billion in funds for conservation,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parks, and restoration</a:t>
            </a:r>
          </a:p>
          <a:p>
            <a:r>
              <a:rPr lang="en-US" dirty="0" smtClean="0"/>
              <a:t>TPL involved in nearly half of all measures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charset="0"/>
                <a:ea typeface="Georgia" charset="0"/>
                <a:cs typeface="Georgia" charset="0"/>
              </a:rPr>
              <a:t>November 8, 2016 Election – </a:t>
            </a:r>
            <a:r>
              <a:rPr lang="en-US" sz="2800" b="1" dirty="0" smtClean="0">
                <a:latin typeface="Georgia" charset="0"/>
                <a:ea typeface="Georgia" charset="0"/>
                <a:cs typeface="Georgia" charset="0"/>
              </a:rPr>
              <a:t>All</a:t>
            </a:r>
            <a:r>
              <a:rPr lang="en-US" sz="2800" dirty="0" smtClean="0">
                <a:latin typeface="Georgia" charset="0"/>
                <a:ea typeface="Georgia" charset="0"/>
                <a:cs typeface="Georgia" charset="0"/>
              </a:rPr>
              <a:t> Park and Conservation Ballot Measures</a:t>
            </a:r>
            <a:endParaRPr lang="en-US" sz="2800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42" y="2364821"/>
            <a:ext cx="1972504" cy="30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7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29 at 10.46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899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418" y="377364"/>
            <a:ext cx="8741582" cy="914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Conservation Finance for over 20 years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534 </a:t>
            </a:r>
            <a:r>
              <a:rPr lang="en-US" sz="2800" dirty="0">
                <a:solidFill>
                  <a:srgbClr val="00B0F0"/>
                </a:solidFill>
              </a:rPr>
              <a:t>wins, 81% Yes, </a:t>
            </a:r>
            <a:r>
              <a:rPr lang="en-US" sz="2800" dirty="0" smtClean="0">
                <a:solidFill>
                  <a:srgbClr val="00B0F0"/>
                </a:solidFill>
              </a:rPr>
              <a:t>$68 </a:t>
            </a:r>
            <a:r>
              <a:rPr lang="en-US" sz="2800" dirty="0">
                <a:solidFill>
                  <a:srgbClr val="00B0F0"/>
                </a:solidFill>
              </a:rPr>
              <a:t>billion created</a:t>
            </a:r>
            <a:r>
              <a:rPr lang="en-US" sz="4000" b="1" dirty="0">
                <a:solidFill>
                  <a:srgbClr val="00B0F0"/>
                </a:solidFill>
              </a:rPr>
              <a:t/>
            </a:r>
            <a:br>
              <a:rPr lang="en-US" sz="4000" b="1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1526640"/>
            <a:ext cx="7134896" cy="465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8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 smtClean="0">
                <a:cs typeface="Times New Roman" pitchFamily="18" charset="0"/>
              </a:rPr>
              <a:t> Jurisdiction</a:t>
            </a:r>
            <a:endParaRPr kumimoji="1" lang="en-US" dirty="0"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>
                <a:cs typeface="Times New Roman" pitchFamily="18" charset="0"/>
              </a:rPr>
              <a:t> Funding </a:t>
            </a:r>
            <a:r>
              <a:rPr kumimoji="1" lang="en-US" dirty="0" smtClean="0">
                <a:cs typeface="Times New Roman" pitchFamily="18" charset="0"/>
              </a:rPr>
              <a:t>Mechanism</a:t>
            </a:r>
            <a:endParaRPr kumimoji="1" lang="en-US" dirty="0"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>
                <a:cs typeface="Times New Roman" pitchFamily="18" charset="0"/>
              </a:rPr>
              <a:t> Amount (and duration)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>
                <a:cs typeface="Times New Roman" pitchFamily="18" charset="0"/>
              </a:rPr>
              <a:t> Voter Support/Tax Tolerance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>
                <a:cs typeface="Times New Roman" pitchFamily="18" charset="0"/>
              </a:rPr>
              <a:t> Purposes/Uses of Funds	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>
                <a:cs typeface="Times New Roman" pitchFamily="18" charset="0"/>
              </a:rPr>
              <a:t> Timing (choice of election </a:t>
            </a:r>
            <a:r>
              <a:rPr kumimoji="1" lang="en-US" dirty="0" smtClean="0">
                <a:cs typeface="Times New Roman" pitchFamily="18" charset="0"/>
              </a:rPr>
              <a:t>date)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dirty="0">
                <a:cs typeface="Times New Roman" pitchFamily="18" charset="0"/>
              </a:rPr>
              <a:t> </a:t>
            </a:r>
            <a:r>
              <a:rPr kumimoji="1" lang="en-US" dirty="0" smtClean="0">
                <a:cs typeface="Times New Roman" pitchFamily="18" charset="0"/>
              </a:rPr>
              <a:t>Accountability elements</a:t>
            </a:r>
            <a:endParaRPr kumimoji="1" lang="en-US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1" y="225412"/>
            <a:ext cx="7619260" cy="831777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Key </a:t>
            </a:r>
            <a:r>
              <a:rPr lang="en-US" dirty="0" smtClean="0">
                <a:cs typeface="Times New Roman" pitchFamily="18" charset="0"/>
              </a:rPr>
              <a:t>questions for funding success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28" y="1588257"/>
            <a:ext cx="23622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L Powerpoint Template 2015">
  <a:themeElements>
    <a:clrScheme name="Custom 27">
      <a:dk1>
        <a:sysClr val="windowText" lastClr="000000"/>
      </a:dk1>
      <a:lt1>
        <a:sysClr val="window" lastClr="FFFFFF"/>
      </a:lt1>
      <a:dk2>
        <a:srgbClr val="009FDA"/>
      </a:dk2>
      <a:lt2>
        <a:srgbClr val="BED600"/>
      </a:lt2>
      <a:accent1>
        <a:srgbClr val="009FDA"/>
      </a:accent1>
      <a:accent2>
        <a:srgbClr val="FF7900"/>
      </a:accent2>
      <a:accent3>
        <a:srgbClr val="BED600"/>
      </a:accent3>
      <a:accent4>
        <a:srgbClr val="34B233"/>
      </a:accent4>
      <a:accent5>
        <a:srgbClr val="BED600"/>
      </a:accent5>
      <a:accent6>
        <a:srgbClr val="B2541A"/>
      </a:accent6>
      <a:hlink>
        <a:srgbClr val="009FDA"/>
      </a:hlink>
      <a:folHlink>
        <a:srgbClr val="A44DC4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PL Powerpoint Template 2015">
  <a:themeElements>
    <a:clrScheme name="Custom 27">
      <a:dk1>
        <a:sysClr val="windowText" lastClr="000000"/>
      </a:dk1>
      <a:lt1>
        <a:sysClr val="window" lastClr="FFFFFF"/>
      </a:lt1>
      <a:dk2>
        <a:srgbClr val="009FDA"/>
      </a:dk2>
      <a:lt2>
        <a:srgbClr val="BED600"/>
      </a:lt2>
      <a:accent1>
        <a:srgbClr val="009FDA"/>
      </a:accent1>
      <a:accent2>
        <a:srgbClr val="FF7900"/>
      </a:accent2>
      <a:accent3>
        <a:srgbClr val="BED600"/>
      </a:accent3>
      <a:accent4>
        <a:srgbClr val="34B233"/>
      </a:accent4>
      <a:accent5>
        <a:srgbClr val="BED600"/>
      </a:accent5>
      <a:accent6>
        <a:srgbClr val="B2541A"/>
      </a:accent6>
      <a:hlink>
        <a:srgbClr val="009FDA"/>
      </a:hlink>
      <a:folHlink>
        <a:srgbClr val="A44DC4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PL Powerpoint Template 2015">
  <a:themeElements>
    <a:clrScheme name="Custom 27">
      <a:dk1>
        <a:sysClr val="windowText" lastClr="000000"/>
      </a:dk1>
      <a:lt1>
        <a:sysClr val="window" lastClr="FFFFFF"/>
      </a:lt1>
      <a:dk2>
        <a:srgbClr val="009FDA"/>
      </a:dk2>
      <a:lt2>
        <a:srgbClr val="BED600"/>
      </a:lt2>
      <a:accent1>
        <a:srgbClr val="009FDA"/>
      </a:accent1>
      <a:accent2>
        <a:srgbClr val="FF7900"/>
      </a:accent2>
      <a:accent3>
        <a:srgbClr val="BED600"/>
      </a:accent3>
      <a:accent4>
        <a:srgbClr val="34B233"/>
      </a:accent4>
      <a:accent5>
        <a:srgbClr val="BED600"/>
      </a:accent5>
      <a:accent6>
        <a:srgbClr val="B2541A"/>
      </a:accent6>
      <a:hlink>
        <a:srgbClr val="009FDA"/>
      </a:hlink>
      <a:folHlink>
        <a:srgbClr val="A44DC4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</TotalTime>
  <Words>530</Words>
  <Application>Microsoft Office PowerPoint</Application>
  <PresentationFormat>On-screen Show (4:3)</PresentationFormat>
  <Paragraphs>133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Georgia</vt:lpstr>
      <vt:lpstr>Symbol</vt:lpstr>
      <vt:lpstr>Times New Roman</vt:lpstr>
      <vt:lpstr>Wingdings</vt:lpstr>
      <vt:lpstr>TPL Powerpoint Template 2015</vt:lpstr>
      <vt:lpstr>1_TPL Powerpoint Template 2015</vt:lpstr>
      <vt:lpstr>2_TPL Powerpoint Template 2015</vt:lpstr>
      <vt:lpstr>The Trust for Public Land  Conservation Finance NRPA Innovation Lab</vt:lpstr>
      <vt:lpstr>Innovation Lab overview</vt:lpstr>
      <vt:lpstr>Public Funding Break Down</vt:lpstr>
      <vt:lpstr>Partisan Divide? Let’s Look at 2016</vt:lpstr>
      <vt:lpstr>PowerPoint Presentation</vt:lpstr>
      <vt:lpstr>November 8, 2016 Election – All Park and Conservation Ballot Measures</vt:lpstr>
      <vt:lpstr>PowerPoint Presentation</vt:lpstr>
      <vt:lpstr>Conservation Finance for over 20 years  534 wins, 81% Yes, $68 billion created </vt:lpstr>
      <vt:lpstr>Key questions for funding success</vt:lpstr>
      <vt:lpstr>Critical Steps for a Successful Ballot Measure </vt:lpstr>
      <vt:lpstr>Feasibility Research</vt:lpstr>
      <vt:lpstr>Public opinion survey</vt:lpstr>
      <vt:lpstr>We translate the public interest…</vt:lpstr>
      <vt:lpstr>Program Recommendations </vt:lpstr>
      <vt:lpstr>Ballot Language</vt:lpstr>
      <vt:lpstr>Campaign</vt:lpstr>
      <vt:lpstr>Key Ingredients for Conservation Funding</vt:lpstr>
      <vt:lpstr>Questions? Let’s talk about your experiences!</vt:lpstr>
    </vt:vector>
  </TitlesOfParts>
  <Company>The Trust for Public 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County Open Space and Trails</dc:title>
  <dc:creator>David Weinstein</dc:creator>
  <cp:lastModifiedBy>Dee Frankfourth</cp:lastModifiedBy>
  <cp:revision>199</cp:revision>
  <dcterms:created xsi:type="dcterms:W3CDTF">2016-04-05T19:20:22Z</dcterms:created>
  <dcterms:modified xsi:type="dcterms:W3CDTF">2018-08-02T21:59:55Z</dcterms:modified>
</cp:coreProperties>
</file>