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98" r:id="rId2"/>
    <p:sldId id="304" r:id="rId3"/>
    <p:sldId id="299" r:id="rId4"/>
    <p:sldId id="293" r:id="rId5"/>
    <p:sldId id="307" r:id="rId6"/>
    <p:sldId id="257" r:id="rId7"/>
    <p:sldId id="277" r:id="rId8"/>
    <p:sldId id="266" r:id="rId9"/>
    <p:sldId id="261" r:id="rId10"/>
    <p:sldId id="303" r:id="rId11"/>
    <p:sldId id="308" r:id="rId12"/>
    <p:sldId id="309" r:id="rId13"/>
    <p:sldId id="296" r:id="rId14"/>
    <p:sldId id="306" r:id="rId15"/>
    <p:sldId id="305" r:id="rId16"/>
    <p:sldId id="262" r:id="rId17"/>
  </p:sldIdLst>
  <p:sldSz cx="6858000" cy="9144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73" autoAdjust="0"/>
    <p:restoredTop sz="97871"/>
  </p:normalViewPr>
  <p:slideViewPr>
    <p:cSldViewPr snapToGrid="0" snapToObjects="1">
      <p:cViewPr varScale="1">
        <p:scale>
          <a:sx n="170" d="100"/>
          <a:sy n="170" d="100"/>
        </p:scale>
        <p:origin x="2272" y="192"/>
      </p:cViewPr>
      <p:guideLst>
        <p:guide orient="horz" pos="2880"/>
        <p:guide pos="2160"/>
      </p:guideLst>
    </p:cSldViewPr>
  </p:slideViewPr>
  <p:notesTextViewPr>
    <p:cViewPr>
      <p:scale>
        <a:sx n="100" d="100"/>
        <a:sy n="100" d="100"/>
      </p:scale>
      <p:origin x="0" y="0"/>
    </p:cViewPr>
  </p:notesTextViewPr>
  <p:sorterViewPr>
    <p:cViewPr>
      <p:scale>
        <a:sx n="154" d="100"/>
        <a:sy n="154" d="100"/>
      </p:scale>
      <p:origin x="0" y="21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1"/>
            <a:ext cx="3962400" cy="344091"/>
          </a:xfrm>
          <a:prstGeom prst="rect">
            <a:avLst/>
          </a:prstGeom>
        </p:spPr>
        <p:txBody>
          <a:bodyPr vert="horz" lIns="91440" tIns="45720" rIns="91440" bIns="45720" rtlCol="0"/>
          <a:lstStyle>
            <a:lvl1pPr algn="r">
              <a:defRPr sz="1200"/>
            </a:lvl1pPr>
          </a:lstStyle>
          <a:p>
            <a:fld id="{57E7D804-EB06-BA49-9585-8A0351E96C62}" type="datetimeFigureOut">
              <a:rPr lang="en-US" smtClean="0"/>
              <a:t>8/9/18</a:t>
            </a:fld>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F8D12294-75B2-BC47-BD0D-3FA89597638C}" type="slidenum">
              <a:rPr lang="en-US" smtClean="0"/>
              <a:t>‹#›</a:t>
            </a:fld>
            <a:endParaRPr lang="en-US"/>
          </a:p>
        </p:txBody>
      </p:sp>
    </p:spTree>
    <p:extLst>
      <p:ext uri="{BB962C8B-B14F-4D97-AF65-F5344CB8AC3E}">
        <p14:creationId xmlns:p14="http://schemas.microsoft.com/office/powerpoint/2010/main" val="379328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vl1pPr>
          </a:lstStyle>
          <a:p>
            <a:fld id="{0E46F75F-B8BE-8845-9D06-65182AF0E797}" type="datetimeFigureOut">
              <a:rPr lang="en-US" smtClean="0"/>
              <a:t>8/9/18</a:t>
            </a:fld>
            <a:endParaRPr lang="en-US"/>
          </a:p>
        </p:txBody>
      </p:sp>
      <p:sp>
        <p:nvSpPr>
          <p:cNvPr id="4" name="Slide Image Placeholder 3"/>
          <p:cNvSpPr>
            <a:spLocks noGrp="1" noRot="1" noChangeAspect="1"/>
          </p:cNvSpPr>
          <p:nvPr>
            <p:ph type="sldImg" idx="2"/>
          </p:nvPr>
        </p:nvSpPr>
        <p:spPr>
          <a:xfrm>
            <a:off x="3703638" y="857250"/>
            <a:ext cx="1736725"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5771EBB8-1D0F-4649-B877-42348F9CF0AF}" type="slidenum">
              <a:rPr lang="en-US" smtClean="0"/>
              <a:t>‹#›</a:t>
            </a:fld>
            <a:endParaRPr lang="en-US"/>
          </a:p>
        </p:txBody>
      </p:sp>
    </p:spTree>
    <p:extLst>
      <p:ext uri="{BB962C8B-B14F-4D97-AF65-F5344CB8AC3E}">
        <p14:creationId xmlns:p14="http://schemas.microsoft.com/office/powerpoint/2010/main" val="91408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2"/>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63A7146-1366-354C-AC4E-EBD31A45A300}" type="datetimeFigureOut">
              <a:rPr lang="en-US" smtClean="0"/>
              <a:t>8/9/18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2952C-BF67-6F40-B9E3-A4F2F46F7B3E}" type="slidenum">
              <a:rPr lang="en-US" smtClean="0"/>
              <a:t>‹#›</a:t>
            </a:fld>
            <a:endParaRPr lang="en-US"/>
          </a:p>
        </p:txBody>
      </p:sp>
    </p:spTree>
    <p:extLst>
      <p:ext uri="{BB962C8B-B14F-4D97-AF65-F5344CB8AC3E}">
        <p14:creationId xmlns:p14="http://schemas.microsoft.com/office/powerpoint/2010/main" val="3721097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3A7146-1366-354C-AC4E-EBD31A45A300}" type="datetimeFigureOut">
              <a:rPr lang="en-US" smtClean="0"/>
              <a:t>8/9/18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2952C-BF67-6F40-B9E3-A4F2F46F7B3E}" type="slidenum">
              <a:rPr lang="en-US" smtClean="0"/>
              <a:t>‹#›</a:t>
            </a:fld>
            <a:endParaRPr lang="en-US"/>
          </a:p>
        </p:txBody>
      </p:sp>
    </p:spTree>
    <p:extLst>
      <p:ext uri="{BB962C8B-B14F-4D97-AF65-F5344CB8AC3E}">
        <p14:creationId xmlns:p14="http://schemas.microsoft.com/office/powerpoint/2010/main" val="3430875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9"/>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9"/>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3A7146-1366-354C-AC4E-EBD31A45A300}" type="datetimeFigureOut">
              <a:rPr lang="en-US" smtClean="0"/>
              <a:t>8/9/18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2952C-BF67-6F40-B9E3-A4F2F46F7B3E}" type="slidenum">
              <a:rPr lang="en-US" smtClean="0"/>
              <a:t>‹#›</a:t>
            </a:fld>
            <a:endParaRPr lang="en-US"/>
          </a:p>
        </p:txBody>
      </p:sp>
    </p:spTree>
    <p:extLst>
      <p:ext uri="{BB962C8B-B14F-4D97-AF65-F5344CB8AC3E}">
        <p14:creationId xmlns:p14="http://schemas.microsoft.com/office/powerpoint/2010/main" val="1727408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3A7146-1366-354C-AC4E-EBD31A45A300}" type="datetimeFigureOut">
              <a:rPr lang="en-US" smtClean="0"/>
              <a:t>8/9/18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2952C-BF67-6F40-B9E3-A4F2F46F7B3E}" type="slidenum">
              <a:rPr lang="en-US" smtClean="0"/>
              <a:t>‹#›</a:t>
            </a:fld>
            <a:endParaRPr lang="en-US"/>
          </a:p>
        </p:txBody>
      </p:sp>
    </p:spTree>
    <p:extLst>
      <p:ext uri="{BB962C8B-B14F-4D97-AF65-F5344CB8AC3E}">
        <p14:creationId xmlns:p14="http://schemas.microsoft.com/office/powerpoint/2010/main" val="1784254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22"/>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3A7146-1366-354C-AC4E-EBD31A45A300}" type="datetimeFigureOut">
              <a:rPr lang="en-US" smtClean="0"/>
              <a:t>8/9/18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82952C-BF67-6F40-B9E3-A4F2F46F7B3E}" type="slidenum">
              <a:rPr lang="en-US" smtClean="0"/>
              <a:t>‹#›</a:t>
            </a:fld>
            <a:endParaRPr lang="en-US"/>
          </a:p>
        </p:txBody>
      </p:sp>
    </p:spTree>
    <p:extLst>
      <p:ext uri="{BB962C8B-B14F-4D97-AF65-F5344CB8AC3E}">
        <p14:creationId xmlns:p14="http://schemas.microsoft.com/office/powerpoint/2010/main" val="1767008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5"/>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5"/>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3A7146-1366-354C-AC4E-EBD31A45A300}" type="datetimeFigureOut">
              <a:rPr lang="en-US" smtClean="0"/>
              <a:t>8/9/18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2952C-BF67-6F40-B9E3-A4F2F46F7B3E}" type="slidenum">
              <a:rPr lang="en-US" smtClean="0"/>
              <a:t>‹#›</a:t>
            </a:fld>
            <a:endParaRPr lang="en-US"/>
          </a:p>
        </p:txBody>
      </p:sp>
    </p:spTree>
    <p:extLst>
      <p:ext uri="{BB962C8B-B14F-4D97-AF65-F5344CB8AC3E}">
        <p14:creationId xmlns:p14="http://schemas.microsoft.com/office/powerpoint/2010/main" val="970506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2"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2"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3A7146-1366-354C-AC4E-EBD31A45A300}" type="datetimeFigureOut">
              <a:rPr lang="en-US" smtClean="0"/>
              <a:t>8/9/18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82952C-BF67-6F40-B9E3-A4F2F46F7B3E}" type="slidenum">
              <a:rPr lang="en-US" smtClean="0"/>
              <a:t>‹#›</a:t>
            </a:fld>
            <a:endParaRPr lang="en-US"/>
          </a:p>
        </p:txBody>
      </p:sp>
    </p:spTree>
    <p:extLst>
      <p:ext uri="{BB962C8B-B14F-4D97-AF65-F5344CB8AC3E}">
        <p14:creationId xmlns:p14="http://schemas.microsoft.com/office/powerpoint/2010/main" val="2520544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3A7146-1366-354C-AC4E-EBD31A45A300}" type="datetimeFigureOut">
              <a:rPr lang="en-US" smtClean="0"/>
              <a:t>8/9/18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82952C-BF67-6F40-B9E3-A4F2F46F7B3E}" type="slidenum">
              <a:rPr lang="en-US" smtClean="0"/>
              <a:t>‹#›</a:t>
            </a:fld>
            <a:endParaRPr lang="en-US"/>
          </a:p>
        </p:txBody>
      </p:sp>
    </p:spTree>
    <p:extLst>
      <p:ext uri="{BB962C8B-B14F-4D97-AF65-F5344CB8AC3E}">
        <p14:creationId xmlns:p14="http://schemas.microsoft.com/office/powerpoint/2010/main" val="1040985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3A7146-1366-354C-AC4E-EBD31A45A300}" type="datetimeFigureOut">
              <a:rPr lang="en-US" smtClean="0"/>
              <a:t>8/9/18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82952C-BF67-6F40-B9E3-A4F2F46F7B3E}" type="slidenum">
              <a:rPr lang="en-US" smtClean="0"/>
              <a:t>‹#›</a:t>
            </a:fld>
            <a:endParaRPr lang="en-US"/>
          </a:p>
        </p:txBody>
      </p:sp>
    </p:spTree>
    <p:extLst>
      <p:ext uri="{BB962C8B-B14F-4D97-AF65-F5344CB8AC3E}">
        <p14:creationId xmlns:p14="http://schemas.microsoft.com/office/powerpoint/2010/main" val="195980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3"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90" y="364071"/>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3" y="1913471"/>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3A7146-1366-354C-AC4E-EBD31A45A300}" type="datetimeFigureOut">
              <a:rPr lang="en-US" smtClean="0"/>
              <a:t>8/9/18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2952C-BF67-6F40-B9E3-A4F2F46F7B3E}" type="slidenum">
              <a:rPr lang="en-US" smtClean="0"/>
              <a:t>‹#›</a:t>
            </a:fld>
            <a:endParaRPr lang="en-US"/>
          </a:p>
        </p:txBody>
      </p:sp>
    </p:spTree>
    <p:extLst>
      <p:ext uri="{BB962C8B-B14F-4D97-AF65-F5344CB8AC3E}">
        <p14:creationId xmlns:p14="http://schemas.microsoft.com/office/powerpoint/2010/main" val="1025718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3A7146-1366-354C-AC4E-EBD31A45A300}" type="datetimeFigureOut">
              <a:rPr lang="en-US" smtClean="0"/>
              <a:t>8/9/18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82952C-BF67-6F40-B9E3-A4F2F46F7B3E}" type="slidenum">
              <a:rPr lang="en-US" smtClean="0"/>
              <a:t>‹#›</a:t>
            </a:fld>
            <a:endParaRPr lang="en-US"/>
          </a:p>
        </p:txBody>
      </p:sp>
    </p:spTree>
    <p:extLst>
      <p:ext uri="{BB962C8B-B14F-4D97-AF65-F5344CB8AC3E}">
        <p14:creationId xmlns:p14="http://schemas.microsoft.com/office/powerpoint/2010/main" val="4020410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5"/>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8"/>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863A7146-1366-354C-AC4E-EBD31A45A300}" type="datetimeFigureOut">
              <a:rPr lang="en-US" smtClean="0"/>
              <a:t>8/9/18</a:t>
            </a:fld>
            <a:endParaRPr lang="en-US"/>
          </a:p>
        </p:txBody>
      </p:sp>
      <p:sp>
        <p:nvSpPr>
          <p:cNvPr id="5" name="Footer Placeholder 4"/>
          <p:cNvSpPr>
            <a:spLocks noGrp="1"/>
          </p:cNvSpPr>
          <p:nvPr>
            <p:ph type="ftr" sz="quarter" idx="3"/>
          </p:nvPr>
        </p:nvSpPr>
        <p:spPr>
          <a:xfrm>
            <a:off x="2343150" y="8475138"/>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8"/>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3182952C-BF67-6F40-B9E3-A4F2F46F7B3E}" type="slidenum">
              <a:rPr lang="en-US" smtClean="0"/>
              <a:t>‹#›</a:t>
            </a:fld>
            <a:endParaRPr lang="en-US"/>
          </a:p>
        </p:txBody>
      </p:sp>
    </p:spTree>
    <p:extLst>
      <p:ext uri="{BB962C8B-B14F-4D97-AF65-F5344CB8AC3E}">
        <p14:creationId xmlns:p14="http://schemas.microsoft.com/office/powerpoint/2010/main" val="2949032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bp@uw.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047743"/>
            <a:ext cx="5829300" cy="2752861"/>
          </a:xfrm>
        </p:spPr>
        <p:txBody>
          <a:bodyPr>
            <a:normAutofit/>
          </a:bodyPr>
          <a:lstStyle/>
          <a:p>
            <a:r>
              <a:rPr lang="en-US" b="1" dirty="0">
                <a:solidFill>
                  <a:srgbClr val="C00000"/>
                </a:solidFill>
              </a:rPr>
              <a:t>Mapping for </a:t>
            </a:r>
            <a:br>
              <a:rPr lang="en-US" b="1" dirty="0">
                <a:solidFill>
                  <a:srgbClr val="C00000"/>
                </a:solidFill>
              </a:rPr>
            </a:br>
            <a:r>
              <a:rPr lang="en-US" b="1" dirty="0">
                <a:solidFill>
                  <a:srgbClr val="C00000"/>
                </a:solidFill>
              </a:rPr>
              <a:t>Political Strategy</a:t>
            </a:r>
            <a:endParaRPr lang="en-US" dirty="0">
              <a:solidFill>
                <a:srgbClr val="C00000"/>
              </a:solidFill>
            </a:endParaRPr>
          </a:p>
        </p:txBody>
      </p:sp>
      <p:sp>
        <p:nvSpPr>
          <p:cNvPr id="3" name="Subtitle 2"/>
          <p:cNvSpPr>
            <a:spLocks noGrp="1"/>
          </p:cNvSpPr>
          <p:nvPr>
            <p:ph type="subTitle" idx="1"/>
          </p:nvPr>
        </p:nvSpPr>
        <p:spPr>
          <a:xfrm>
            <a:off x="514350" y="4831993"/>
            <a:ext cx="5829300" cy="2369709"/>
          </a:xfrm>
        </p:spPr>
        <p:txBody>
          <a:bodyPr>
            <a:normAutofit lnSpcReduction="10000"/>
          </a:bodyPr>
          <a:lstStyle/>
          <a:p>
            <a:r>
              <a:rPr lang="en-US" sz="2800" dirty="0">
                <a:solidFill>
                  <a:schemeClr val="tx1"/>
                </a:solidFill>
              </a:rPr>
              <a:t>Stephen Page, Associate Professor</a:t>
            </a:r>
          </a:p>
          <a:p>
            <a:r>
              <a:rPr lang="en-US" sz="2800" dirty="0">
                <a:solidFill>
                  <a:schemeClr val="tx1"/>
                </a:solidFill>
              </a:rPr>
              <a:t>University of Washington</a:t>
            </a:r>
          </a:p>
          <a:p>
            <a:r>
              <a:rPr lang="en-US" sz="2800" dirty="0">
                <a:solidFill>
                  <a:schemeClr val="tx1"/>
                </a:solidFill>
              </a:rPr>
              <a:t>Evans School of Public Policy &amp; Governance</a:t>
            </a:r>
          </a:p>
          <a:p>
            <a:r>
              <a:rPr lang="en-US" sz="2800" dirty="0">
                <a:hlinkClick r:id="rId2"/>
              </a:rPr>
              <a:t>sbp@uw.edu</a:t>
            </a:r>
            <a:r>
              <a:rPr lang="en-US" sz="2800" dirty="0"/>
              <a:t> </a:t>
            </a:r>
          </a:p>
        </p:txBody>
      </p:sp>
    </p:spTree>
    <p:extLst>
      <p:ext uri="{BB962C8B-B14F-4D97-AF65-F5344CB8AC3E}">
        <p14:creationId xmlns:p14="http://schemas.microsoft.com/office/powerpoint/2010/main" val="779939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2990" y="1731425"/>
            <a:ext cx="6412020" cy="507831"/>
          </a:xfrm>
          <a:prstGeom prst="rect">
            <a:avLst/>
          </a:prstGeom>
          <a:ln>
            <a:solidFill>
              <a:srgbClr val="C00000"/>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700" dirty="0">
                <a:latin typeface="Baskerville" charset="0"/>
                <a:ea typeface="Baskerville" charset="0"/>
                <a:cs typeface="Baskerville" charset="0"/>
              </a:rPr>
              <a:t>Organizational Authorizing Environment</a:t>
            </a:r>
          </a:p>
        </p:txBody>
      </p:sp>
      <p:sp>
        <p:nvSpPr>
          <p:cNvPr id="3" name="Rectangle 2"/>
          <p:cNvSpPr/>
          <p:nvPr/>
        </p:nvSpPr>
        <p:spPr>
          <a:xfrm>
            <a:off x="2914650" y="2900364"/>
            <a:ext cx="1028700" cy="385763"/>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en-US" sz="1013">
              <a:latin typeface="Baskerville" charset="0"/>
              <a:ea typeface="Baskerville" charset="0"/>
              <a:cs typeface="Baskerville" charset="0"/>
            </a:endParaRPr>
          </a:p>
        </p:txBody>
      </p:sp>
      <p:sp>
        <p:nvSpPr>
          <p:cNvPr id="4" name="Rectangle 3"/>
          <p:cNvSpPr/>
          <p:nvPr/>
        </p:nvSpPr>
        <p:spPr>
          <a:xfrm>
            <a:off x="2957513" y="5000626"/>
            <a:ext cx="1028700" cy="514351"/>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en-US" sz="1013">
              <a:latin typeface="Baskerville" charset="0"/>
              <a:ea typeface="Baskerville" charset="0"/>
              <a:cs typeface="Baskerville" charset="0"/>
            </a:endParaRPr>
          </a:p>
        </p:txBody>
      </p:sp>
      <p:sp>
        <p:nvSpPr>
          <p:cNvPr id="5" name="Rectangle 4"/>
          <p:cNvSpPr/>
          <p:nvPr/>
        </p:nvSpPr>
        <p:spPr>
          <a:xfrm>
            <a:off x="2914650" y="3971927"/>
            <a:ext cx="1255332" cy="300039"/>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en-US" sz="1013">
              <a:latin typeface="Baskerville" charset="0"/>
              <a:ea typeface="Baskerville" charset="0"/>
              <a:cs typeface="Baskerville" charset="0"/>
            </a:endParaRPr>
          </a:p>
        </p:txBody>
      </p:sp>
      <p:sp>
        <p:nvSpPr>
          <p:cNvPr id="6" name="Rectangle 5"/>
          <p:cNvSpPr/>
          <p:nvPr/>
        </p:nvSpPr>
        <p:spPr>
          <a:xfrm>
            <a:off x="1671638" y="3757615"/>
            <a:ext cx="1028700" cy="514351"/>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en-US" sz="1013">
              <a:latin typeface="Baskerville" charset="0"/>
              <a:ea typeface="Baskerville" charset="0"/>
              <a:cs typeface="Baskerville" charset="0"/>
            </a:endParaRPr>
          </a:p>
        </p:txBody>
      </p:sp>
      <p:sp>
        <p:nvSpPr>
          <p:cNvPr id="7" name="Rectangle 6"/>
          <p:cNvSpPr/>
          <p:nvPr/>
        </p:nvSpPr>
        <p:spPr>
          <a:xfrm>
            <a:off x="2957513" y="5857875"/>
            <a:ext cx="1028700" cy="3429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en-US" sz="1013">
              <a:latin typeface="Baskerville" charset="0"/>
              <a:ea typeface="Baskerville" charset="0"/>
              <a:cs typeface="Baskerville" charset="0"/>
            </a:endParaRPr>
          </a:p>
        </p:txBody>
      </p:sp>
      <p:sp>
        <p:nvSpPr>
          <p:cNvPr id="8" name="Rectangle 7"/>
          <p:cNvSpPr/>
          <p:nvPr/>
        </p:nvSpPr>
        <p:spPr>
          <a:xfrm>
            <a:off x="1800227" y="4357690"/>
            <a:ext cx="1243013" cy="214313"/>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sz="1013">
              <a:latin typeface="Baskerville" charset="0"/>
              <a:ea typeface="Baskerville" charset="0"/>
              <a:cs typeface="Baskerville" charset="0"/>
            </a:endParaRPr>
          </a:p>
          <a:p>
            <a:pPr algn="ctr"/>
            <a:endParaRPr lang="en-US" sz="1013" dirty="0">
              <a:latin typeface="Baskerville" charset="0"/>
              <a:ea typeface="Baskerville" charset="0"/>
              <a:cs typeface="Baskerville" charset="0"/>
            </a:endParaRPr>
          </a:p>
        </p:txBody>
      </p:sp>
      <p:sp>
        <p:nvSpPr>
          <p:cNvPr id="9" name="Rectangle 8"/>
          <p:cNvSpPr/>
          <p:nvPr/>
        </p:nvSpPr>
        <p:spPr>
          <a:xfrm>
            <a:off x="2014539" y="4743453"/>
            <a:ext cx="900113" cy="214313"/>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en-US" sz="1013">
              <a:latin typeface="Baskerville" charset="0"/>
              <a:ea typeface="Baskerville" charset="0"/>
              <a:cs typeface="Baskerville" charset="0"/>
            </a:endParaRPr>
          </a:p>
        </p:txBody>
      </p:sp>
      <p:sp>
        <p:nvSpPr>
          <p:cNvPr id="11" name="Rectangle 10"/>
          <p:cNvSpPr/>
          <p:nvPr/>
        </p:nvSpPr>
        <p:spPr>
          <a:xfrm>
            <a:off x="3943352" y="6329365"/>
            <a:ext cx="900113" cy="214313"/>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en-US" sz="1013">
              <a:latin typeface="Baskerville" charset="0"/>
              <a:ea typeface="Baskerville" charset="0"/>
              <a:cs typeface="Baskerville" charset="0"/>
            </a:endParaRPr>
          </a:p>
        </p:txBody>
      </p:sp>
      <p:sp>
        <p:nvSpPr>
          <p:cNvPr id="12" name="Rectangle 11"/>
          <p:cNvSpPr/>
          <p:nvPr/>
        </p:nvSpPr>
        <p:spPr>
          <a:xfrm>
            <a:off x="2143127" y="6329365"/>
            <a:ext cx="900113" cy="214313"/>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lang="en-US" sz="1013">
              <a:latin typeface="Baskerville" charset="0"/>
              <a:ea typeface="Baskerville" charset="0"/>
              <a:cs typeface="Baskerville" charset="0"/>
            </a:endParaRPr>
          </a:p>
        </p:txBody>
      </p:sp>
      <p:sp>
        <p:nvSpPr>
          <p:cNvPr id="14" name="Oval 13"/>
          <p:cNvSpPr/>
          <p:nvPr/>
        </p:nvSpPr>
        <p:spPr>
          <a:xfrm>
            <a:off x="4371975" y="4829176"/>
            <a:ext cx="685800" cy="1328739"/>
          </a:xfrm>
          <a:prstGeom prst="ellipse">
            <a:avLst/>
          </a:prstGeom>
          <a:noFill/>
          <a:ln w="28575" cap="flat" cmpd="sng" algn="ctr">
            <a:solidFill>
              <a:schemeClr val="tx1"/>
            </a:solidFill>
            <a:prstDash val="dash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dirty="0">
              <a:latin typeface="Baskerville" charset="0"/>
              <a:ea typeface="Baskerville" charset="0"/>
              <a:cs typeface="Baskerville" charset="0"/>
            </a:endParaRPr>
          </a:p>
        </p:txBody>
      </p:sp>
      <p:sp>
        <p:nvSpPr>
          <p:cNvPr id="15" name="TextBox 14"/>
          <p:cNvSpPr txBox="1"/>
          <p:nvPr/>
        </p:nvSpPr>
        <p:spPr>
          <a:xfrm>
            <a:off x="2957515" y="2914329"/>
            <a:ext cx="1166073" cy="369485"/>
          </a:xfrm>
          <a:prstGeom prst="rect">
            <a:avLst/>
          </a:prstGeom>
          <a:noFill/>
        </p:spPr>
        <p:txBody>
          <a:bodyPr wrap="none" rtlCol="0">
            <a:spAutoFit/>
          </a:bodyPr>
          <a:lstStyle/>
          <a:p>
            <a:r>
              <a:rPr lang="en-US" sz="1013" dirty="0">
                <a:latin typeface="Baskerville" charset="0"/>
                <a:ea typeface="Baskerville" charset="0"/>
                <a:cs typeface="Baskerville" charset="0"/>
              </a:rPr>
              <a:t>Senior Authorizers</a:t>
            </a:r>
          </a:p>
          <a:p>
            <a:r>
              <a:rPr lang="en-US" sz="788" dirty="0">
                <a:latin typeface="Baskerville" charset="0"/>
                <a:ea typeface="Baskerville" charset="0"/>
                <a:cs typeface="Baskerville" charset="0"/>
              </a:rPr>
              <a:t>Elected/Appointed</a:t>
            </a:r>
          </a:p>
        </p:txBody>
      </p:sp>
      <p:sp>
        <p:nvSpPr>
          <p:cNvPr id="16" name="TextBox 15"/>
          <p:cNvSpPr txBox="1"/>
          <p:nvPr/>
        </p:nvSpPr>
        <p:spPr>
          <a:xfrm>
            <a:off x="3771904" y="3286128"/>
            <a:ext cx="736099" cy="559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013">
                <a:latin typeface="Baskerville" charset="0"/>
                <a:ea typeface="Baskerville" charset="0"/>
                <a:cs typeface="Baskerville" charset="0"/>
              </a:rPr>
              <a:t>BUDGET </a:t>
            </a:r>
          </a:p>
          <a:p>
            <a:r>
              <a:rPr lang="en-US" sz="1013" dirty="0">
                <a:latin typeface="Baskerville" charset="0"/>
                <a:ea typeface="Baskerville" charset="0"/>
                <a:cs typeface="Baskerville" charset="0"/>
              </a:rPr>
              <a:t>OFFICE</a:t>
            </a:r>
          </a:p>
          <a:p>
            <a:endParaRPr lang="en-US" sz="1013" dirty="0">
              <a:latin typeface="Baskerville" charset="0"/>
              <a:ea typeface="Baskerville" charset="0"/>
              <a:cs typeface="Baskerville" charset="0"/>
            </a:endParaRPr>
          </a:p>
        </p:txBody>
      </p:sp>
      <p:sp>
        <p:nvSpPr>
          <p:cNvPr id="17" name="TextBox 16"/>
          <p:cNvSpPr txBox="1"/>
          <p:nvPr/>
        </p:nvSpPr>
        <p:spPr>
          <a:xfrm>
            <a:off x="2914650" y="3929064"/>
            <a:ext cx="1334864" cy="404110"/>
          </a:xfrm>
          <a:prstGeom prst="rect">
            <a:avLst/>
          </a:prstGeom>
          <a:noFill/>
        </p:spPr>
        <p:txBody>
          <a:bodyPr wrap="none" rtlCol="0">
            <a:spAutoFit/>
          </a:bodyPr>
          <a:lstStyle/>
          <a:p>
            <a:r>
              <a:rPr lang="en-US" sz="1013">
                <a:latin typeface="Baskerville" charset="0"/>
                <a:ea typeface="Baskerville" charset="0"/>
                <a:cs typeface="Baskerville" charset="0"/>
              </a:rPr>
              <a:t>CABINET </a:t>
            </a:r>
            <a:r>
              <a:rPr lang="en-US" sz="1013" dirty="0">
                <a:latin typeface="Baskerville" charset="0"/>
                <a:ea typeface="Baskerville" charset="0"/>
                <a:cs typeface="Baskerville" charset="0"/>
              </a:rPr>
              <a:t>OFFICES</a:t>
            </a:r>
          </a:p>
          <a:p>
            <a:endParaRPr lang="en-US" sz="1013" dirty="0">
              <a:latin typeface="Baskerville" charset="0"/>
              <a:ea typeface="Baskerville" charset="0"/>
              <a:cs typeface="Baskerville" charset="0"/>
            </a:endParaRPr>
          </a:p>
        </p:txBody>
      </p:sp>
      <p:sp>
        <p:nvSpPr>
          <p:cNvPr id="18" name="TextBox 17"/>
          <p:cNvSpPr txBox="1"/>
          <p:nvPr/>
        </p:nvSpPr>
        <p:spPr>
          <a:xfrm>
            <a:off x="1800227" y="3929064"/>
            <a:ext cx="755927" cy="248222"/>
          </a:xfrm>
          <a:prstGeom prst="rect">
            <a:avLst/>
          </a:prstGeom>
          <a:noFill/>
        </p:spPr>
        <p:txBody>
          <a:bodyPr wrap="none" rtlCol="0">
            <a:spAutoFit/>
          </a:bodyPr>
          <a:lstStyle/>
          <a:p>
            <a:r>
              <a:rPr lang="en-US" sz="1013" dirty="0">
                <a:latin typeface="Baskerville" charset="0"/>
                <a:ea typeface="Baskerville" charset="0"/>
                <a:cs typeface="Baskerville" charset="0"/>
              </a:rPr>
              <a:t>Legislature</a:t>
            </a:r>
          </a:p>
        </p:txBody>
      </p:sp>
      <p:sp>
        <p:nvSpPr>
          <p:cNvPr id="19" name="TextBox 18"/>
          <p:cNvSpPr txBox="1"/>
          <p:nvPr/>
        </p:nvSpPr>
        <p:spPr>
          <a:xfrm>
            <a:off x="1771195" y="4364252"/>
            <a:ext cx="1307461" cy="248222"/>
          </a:xfrm>
          <a:prstGeom prst="rect">
            <a:avLst/>
          </a:prstGeom>
          <a:noFill/>
        </p:spPr>
        <p:txBody>
          <a:bodyPr wrap="none" rtlCol="0">
            <a:spAutoFit/>
          </a:bodyPr>
          <a:lstStyle/>
          <a:p>
            <a:r>
              <a:rPr lang="en-US" sz="1013" dirty="0">
                <a:latin typeface="Baskerville" charset="0"/>
                <a:ea typeface="Baskerville" charset="0"/>
                <a:cs typeface="Baskerville" charset="0"/>
              </a:rPr>
              <a:t>Relevant Committees</a:t>
            </a:r>
          </a:p>
        </p:txBody>
      </p:sp>
      <p:sp>
        <p:nvSpPr>
          <p:cNvPr id="20" name="TextBox 19"/>
          <p:cNvSpPr txBox="1"/>
          <p:nvPr/>
        </p:nvSpPr>
        <p:spPr>
          <a:xfrm>
            <a:off x="1971676" y="4743451"/>
            <a:ext cx="984470" cy="248222"/>
          </a:xfrm>
          <a:prstGeom prst="rect">
            <a:avLst/>
          </a:prstGeom>
          <a:noFill/>
        </p:spPr>
        <p:txBody>
          <a:bodyPr wrap="none" rtlCol="0">
            <a:spAutoFit/>
          </a:bodyPr>
          <a:lstStyle/>
          <a:p>
            <a:r>
              <a:rPr lang="en-US" sz="1013" dirty="0">
                <a:latin typeface="Baskerville" charset="0"/>
                <a:ea typeface="Baskerville" charset="0"/>
                <a:cs typeface="Baskerville" charset="0"/>
              </a:rPr>
              <a:t>Subcommittees</a:t>
            </a:r>
          </a:p>
        </p:txBody>
      </p:sp>
      <p:sp>
        <p:nvSpPr>
          <p:cNvPr id="21" name="TextBox 20"/>
          <p:cNvSpPr txBox="1"/>
          <p:nvPr/>
        </p:nvSpPr>
        <p:spPr>
          <a:xfrm>
            <a:off x="3043238" y="5000626"/>
            <a:ext cx="928898" cy="836998"/>
          </a:xfrm>
          <a:prstGeom prst="rect">
            <a:avLst/>
          </a:prstGeom>
          <a:noFill/>
        </p:spPr>
        <p:txBody>
          <a:bodyPr wrap="none" rtlCol="0">
            <a:spAutoFit/>
          </a:bodyPr>
          <a:lstStyle/>
          <a:p>
            <a:r>
              <a:rPr lang="en-US" sz="1013" dirty="0">
                <a:latin typeface="Baskerville" charset="0"/>
                <a:ea typeface="Baskerville" charset="0"/>
                <a:cs typeface="Baskerville" charset="0"/>
              </a:rPr>
              <a:t>AGENCY</a:t>
            </a:r>
          </a:p>
          <a:p>
            <a:r>
              <a:rPr lang="en-US" sz="900" dirty="0">
                <a:latin typeface="Baskerville" charset="0"/>
                <a:ea typeface="Baskerville" charset="0"/>
                <a:cs typeface="Baskerville" charset="0"/>
              </a:rPr>
              <a:t>Legal Mandates</a:t>
            </a:r>
          </a:p>
          <a:p>
            <a:r>
              <a:rPr lang="en-US" sz="900" dirty="0">
                <a:latin typeface="Baskerville" charset="0"/>
                <a:ea typeface="Baskerville" charset="0"/>
                <a:cs typeface="Baskerville" charset="0"/>
              </a:rPr>
              <a:t>Budgets</a:t>
            </a:r>
          </a:p>
          <a:p>
            <a:endParaRPr lang="en-US" sz="1013" dirty="0">
              <a:latin typeface="Baskerville" charset="0"/>
              <a:ea typeface="Baskerville" charset="0"/>
              <a:cs typeface="Baskerville" charset="0"/>
            </a:endParaRPr>
          </a:p>
          <a:p>
            <a:endParaRPr lang="en-US" sz="1013" dirty="0">
              <a:latin typeface="Baskerville" charset="0"/>
              <a:ea typeface="Baskerville" charset="0"/>
              <a:cs typeface="Baskerville" charset="0"/>
            </a:endParaRPr>
          </a:p>
        </p:txBody>
      </p:sp>
      <p:sp>
        <p:nvSpPr>
          <p:cNvPr id="22" name="TextBox 21"/>
          <p:cNvSpPr txBox="1"/>
          <p:nvPr/>
        </p:nvSpPr>
        <p:spPr>
          <a:xfrm>
            <a:off x="3060959" y="5837215"/>
            <a:ext cx="748923" cy="404110"/>
          </a:xfrm>
          <a:prstGeom prst="rect">
            <a:avLst/>
          </a:prstGeom>
          <a:noFill/>
        </p:spPr>
        <p:txBody>
          <a:bodyPr wrap="none" rtlCol="0">
            <a:spAutoFit/>
          </a:bodyPr>
          <a:lstStyle/>
          <a:p>
            <a:r>
              <a:rPr lang="en-US" sz="1013" dirty="0">
                <a:latin typeface="Baskerville" charset="0"/>
                <a:ea typeface="Baskerville" charset="0"/>
                <a:cs typeface="Baskerville" charset="0"/>
              </a:rPr>
              <a:t>Director </a:t>
            </a:r>
          </a:p>
          <a:p>
            <a:r>
              <a:rPr lang="en-US" sz="1013" dirty="0">
                <a:latin typeface="Baskerville" charset="0"/>
                <a:ea typeface="Baskerville" charset="0"/>
                <a:cs typeface="Baskerville" charset="0"/>
              </a:rPr>
              <a:t>Equivalent</a:t>
            </a:r>
          </a:p>
        </p:txBody>
      </p:sp>
      <p:sp>
        <p:nvSpPr>
          <p:cNvPr id="23" name="TextBox 22"/>
          <p:cNvSpPr txBox="1"/>
          <p:nvPr/>
        </p:nvSpPr>
        <p:spPr>
          <a:xfrm>
            <a:off x="4426279" y="5350089"/>
            <a:ext cx="618091" cy="248222"/>
          </a:xfrm>
          <a:prstGeom prst="rect">
            <a:avLst/>
          </a:prstGeom>
          <a:noFill/>
        </p:spPr>
        <p:txBody>
          <a:bodyPr wrap="none" rtlCol="0">
            <a:spAutoFit/>
          </a:bodyPr>
          <a:lstStyle/>
          <a:p>
            <a:r>
              <a:rPr lang="en-US" sz="1013" dirty="0">
                <a:latin typeface="Baskerville" charset="0"/>
                <a:ea typeface="Baskerville" charset="0"/>
                <a:cs typeface="Baskerville" charset="0"/>
              </a:rPr>
              <a:t>Partners</a:t>
            </a:r>
          </a:p>
        </p:txBody>
      </p:sp>
      <p:sp>
        <p:nvSpPr>
          <p:cNvPr id="24" name="Rectangle 23"/>
          <p:cNvSpPr/>
          <p:nvPr/>
        </p:nvSpPr>
        <p:spPr>
          <a:xfrm>
            <a:off x="4243389" y="4572002"/>
            <a:ext cx="900113" cy="3429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rtlCol="0" anchor="ctr"/>
          <a:lstStyle/>
          <a:p>
            <a:pPr algn="ctr"/>
            <a:endParaRPr sz="1013">
              <a:latin typeface="Baskerville" charset="0"/>
              <a:ea typeface="Baskerville" charset="0"/>
              <a:cs typeface="Baskerville" charset="0"/>
            </a:endParaRPr>
          </a:p>
          <a:p>
            <a:pPr algn="ctr"/>
            <a:endParaRPr lang="en-US" sz="1013" dirty="0">
              <a:latin typeface="Baskerville" charset="0"/>
              <a:ea typeface="Baskerville" charset="0"/>
              <a:cs typeface="Baskerville" charset="0"/>
            </a:endParaRPr>
          </a:p>
        </p:txBody>
      </p:sp>
      <p:sp>
        <p:nvSpPr>
          <p:cNvPr id="25" name="TextBox 24"/>
          <p:cNvSpPr txBox="1"/>
          <p:nvPr/>
        </p:nvSpPr>
        <p:spPr>
          <a:xfrm>
            <a:off x="4461524" y="4621427"/>
            <a:ext cx="547492" cy="248222"/>
          </a:xfrm>
          <a:prstGeom prst="rect">
            <a:avLst/>
          </a:prstGeom>
          <a:noFill/>
        </p:spPr>
        <p:txBody>
          <a:bodyPr wrap="none" rtlCol="0">
            <a:spAutoFit/>
          </a:bodyPr>
          <a:lstStyle/>
          <a:p>
            <a:r>
              <a:rPr lang="en-US" sz="1013" dirty="0">
                <a:latin typeface="Baskerville" charset="0"/>
                <a:ea typeface="Baskerville" charset="0"/>
                <a:cs typeface="Baskerville" charset="0"/>
              </a:rPr>
              <a:t>Boards</a:t>
            </a:r>
          </a:p>
        </p:txBody>
      </p:sp>
      <p:sp>
        <p:nvSpPr>
          <p:cNvPr id="26" name="Lightning Bolt 25"/>
          <p:cNvSpPr/>
          <p:nvPr/>
        </p:nvSpPr>
        <p:spPr>
          <a:xfrm>
            <a:off x="1800227" y="2943227"/>
            <a:ext cx="2443163" cy="2571751"/>
          </a:xfrm>
          <a:prstGeom prst="lightningBol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a:latin typeface="Baskerville" charset="0"/>
              <a:ea typeface="Baskerville" charset="0"/>
              <a:cs typeface="Baskerville" charset="0"/>
            </a:endParaRPr>
          </a:p>
        </p:txBody>
      </p:sp>
      <p:sp>
        <p:nvSpPr>
          <p:cNvPr id="27" name="TextBox 26"/>
          <p:cNvSpPr txBox="1"/>
          <p:nvPr/>
        </p:nvSpPr>
        <p:spPr>
          <a:xfrm>
            <a:off x="2100266" y="3335552"/>
            <a:ext cx="620683" cy="248222"/>
          </a:xfrm>
          <a:prstGeom prst="rect">
            <a:avLst/>
          </a:prstGeom>
          <a:noFill/>
        </p:spPr>
        <p:txBody>
          <a:bodyPr wrap="none" rtlCol="0">
            <a:spAutoFit/>
          </a:bodyPr>
          <a:lstStyle/>
          <a:p>
            <a:r>
              <a:rPr lang="en-US" sz="1013" dirty="0">
                <a:latin typeface="Baskerville" charset="0"/>
                <a:ea typeface="Baskerville" charset="0"/>
                <a:cs typeface="Baskerville" charset="0"/>
              </a:rPr>
              <a:t>MEDIA</a:t>
            </a:r>
          </a:p>
        </p:txBody>
      </p:sp>
      <p:sp>
        <p:nvSpPr>
          <p:cNvPr id="28" name="Explosion 1 27"/>
          <p:cNvSpPr/>
          <p:nvPr/>
        </p:nvSpPr>
        <p:spPr>
          <a:xfrm>
            <a:off x="1671639" y="5138740"/>
            <a:ext cx="1143928" cy="982875"/>
          </a:xfrm>
          <a:prstGeom prst="irregularSeal1">
            <a:avLst/>
          </a:prstGeom>
          <a:noFill/>
          <a:ln w="9525" cap="flat" cmpd="sng" algn="ctr">
            <a:solidFill>
              <a:schemeClr val="tx1"/>
            </a:solidFill>
            <a:prstDash val="sys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a:latin typeface="Baskerville" charset="0"/>
              <a:ea typeface="Baskerville" charset="0"/>
              <a:cs typeface="Baskerville" charset="0"/>
            </a:endParaRPr>
          </a:p>
        </p:txBody>
      </p:sp>
      <p:sp>
        <p:nvSpPr>
          <p:cNvPr id="29" name="TextBox 28"/>
          <p:cNvSpPr txBox="1"/>
          <p:nvPr/>
        </p:nvSpPr>
        <p:spPr>
          <a:xfrm>
            <a:off x="1800229" y="5514976"/>
            <a:ext cx="908779" cy="230832"/>
          </a:xfrm>
          <a:prstGeom prst="rect">
            <a:avLst/>
          </a:prstGeom>
          <a:noFill/>
        </p:spPr>
        <p:txBody>
          <a:bodyPr wrap="none" rtlCol="0">
            <a:spAutoFit/>
          </a:bodyPr>
          <a:lstStyle/>
          <a:p>
            <a:r>
              <a:rPr lang="en-US" sz="900" dirty="0">
                <a:latin typeface="Baskerville" charset="0"/>
                <a:ea typeface="Baskerville" charset="0"/>
                <a:cs typeface="Baskerville" charset="0"/>
              </a:rPr>
              <a:t>Interest Groups</a:t>
            </a:r>
          </a:p>
        </p:txBody>
      </p:sp>
      <p:sp>
        <p:nvSpPr>
          <p:cNvPr id="31" name="Multidocument 30"/>
          <p:cNvSpPr/>
          <p:nvPr/>
        </p:nvSpPr>
        <p:spPr>
          <a:xfrm>
            <a:off x="4629150" y="3757615"/>
            <a:ext cx="685800" cy="606639"/>
          </a:xfrm>
          <a:prstGeom prst="flowChartMultidocumen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a:latin typeface="Baskerville" charset="0"/>
              <a:ea typeface="Baskerville" charset="0"/>
              <a:cs typeface="Baskerville" charset="0"/>
            </a:endParaRPr>
          </a:p>
        </p:txBody>
      </p:sp>
      <p:sp>
        <p:nvSpPr>
          <p:cNvPr id="32" name="TextBox 31"/>
          <p:cNvSpPr txBox="1"/>
          <p:nvPr/>
        </p:nvSpPr>
        <p:spPr>
          <a:xfrm>
            <a:off x="4736240" y="3971925"/>
            <a:ext cx="539246" cy="248222"/>
          </a:xfrm>
          <a:prstGeom prst="rect">
            <a:avLst/>
          </a:prstGeom>
          <a:noFill/>
        </p:spPr>
        <p:txBody>
          <a:bodyPr wrap="none" rtlCol="0">
            <a:spAutoFit/>
          </a:bodyPr>
          <a:lstStyle/>
          <a:p>
            <a:r>
              <a:rPr lang="en-US" sz="1013" dirty="0">
                <a:latin typeface="Baskerville" charset="0"/>
                <a:ea typeface="Baskerville" charset="0"/>
                <a:cs typeface="Baskerville" charset="0"/>
              </a:rPr>
              <a:t>Courts</a:t>
            </a:r>
          </a:p>
        </p:txBody>
      </p:sp>
      <p:sp>
        <p:nvSpPr>
          <p:cNvPr id="34" name="Footer Placeholder 6"/>
          <p:cNvSpPr>
            <a:spLocks noGrp="1"/>
          </p:cNvSpPr>
          <p:nvPr>
            <p:ph type="ftr" sz="quarter" idx="11"/>
          </p:nvPr>
        </p:nvSpPr>
        <p:spPr>
          <a:xfrm>
            <a:off x="6113722" y="8663631"/>
            <a:ext cx="614363" cy="273844"/>
          </a:xfrm>
        </p:spPr>
        <p:txBody>
          <a:bodyPr/>
          <a:lstStyle/>
          <a:p>
            <a:r>
              <a:rPr lang="en-US"/>
              <a:t>Dobel</a:t>
            </a:r>
            <a:endParaRPr lang="en-US" dirty="0"/>
          </a:p>
        </p:txBody>
      </p:sp>
    </p:spTree>
    <p:extLst>
      <p:ext uri="{BB962C8B-B14F-4D97-AF65-F5344CB8AC3E}">
        <p14:creationId xmlns:p14="http://schemas.microsoft.com/office/powerpoint/2010/main" val="1324046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92907" y="420285"/>
            <a:ext cx="6122194" cy="1098551"/>
          </a:xfrm>
          <a:solidFill>
            <a:schemeClr val="bg1"/>
          </a:solidFill>
          <a:ln>
            <a:noFill/>
          </a:ln>
        </p:spPr>
        <p:style>
          <a:lnRef idx="1">
            <a:schemeClr val="accent2"/>
          </a:lnRef>
          <a:fillRef idx="2">
            <a:schemeClr val="accent2"/>
          </a:fillRef>
          <a:effectRef idx="1">
            <a:schemeClr val="accent2"/>
          </a:effectRef>
          <a:fontRef idx="minor">
            <a:schemeClr val="dk1"/>
          </a:fontRef>
        </p:style>
        <p:txBody>
          <a:bodyPr/>
          <a:lstStyle/>
          <a:p>
            <a:pPr eaLnBrk="1" hangingPunct="1"/>
            <a:r>
              <a:rPr lang="en-US" sz="4800" b="1" dirty="0">
                <a:solidFill>
                  <a:srgbClr val="C00000"/>
                </a:solidFill>
                <a:latin typeface="Verdana" charset="0"/>
              </a:rPr>
              <a:t>SWOT Analysis</a:t>
            </a:r>
          </a:p>
        </p:txBody>
      </p:sp>
      <p:sp>
        <p:nvSpPr>
          <p:cNvPr id="23555" name="Rectangle 3"/>
          <p:cNvSpPr>
            <a:spLocks noGrp="1" noChangeArrowheads="1"/>
          </p:cNvSpPr>
          <p:nvPr>
            <p:ph type="body" idx="1"/>
          </p:nvPr>
        </p:nvSpPr>
        <p:spPr>
          <a:xfrm>
            <a:off x="342900" y="1976520"/>
            <a:ext cx="6172200" cy="6789747"/>
          </a:xfrm>
        </p:spPr>
        <p:txBody>
          <a:bodyPr>
            <a:normAutofit/>
          </a:bodyPr>
          <a:lstStyle/>
          <a:p>
            <a:pPr eaLnBrk="1" hangingPunct="1">
              <a:spcAft>
                <a:spcPts val="1200"/>
              </a:spcAft>
            </a:pPr>
            <a:r>
              <a:rPr lang="en-US" sz="2800" b="1" u="sng" dirty="0">
                <a:latin typeface="Verdana" charset="0"/>
              </a:rPr>
              <a:t>Strength</a:t>
            </a:r>
            <a:r>
              <a:rPr lang="en-US" sz="2800" dirty="0">
                <a:latin typeface="Verdana" charset="0"/>
              </a:rPr>
              <a:t>: an internal resource or capacity to achieve objectives</a:t>
            </a:r>
          </a:p>
          <a:p>
            <a:pPr eaLnBrk="1" hangingPunct="1">
              <a:spcAft>
                <a:spcPts val="1200"/>
              </a:spcAft>
            </a:pPr>
            <a:r>
              <a:rPr lang="en-US" sz="2800" b="1" u="sng" dirty="0">
                <a:latin typeface="Verdana" charset="0"/>
              </a:rPr>
              <a:t>Weakness</a:t>
            </a:r>
            <a:r>
              <a:rPr lang="en-US" sz="2800" dirty="0">
                <a:latin typeface="Verdana" charset="0"/>
              </a:rPr>
              <a:t>: an internal limitation, fault or defect that prevents achieving objectives</a:t>
            </a:r>
          </a:p>
          <a:p>
            <a:pPr eaLnBrk="1" hangingPunct="1">
              <a:spcAft>
                <a:spcPts val="1200"/>
              </a:spcAft>
            </a:pPr>
            <a:r>
              <a:rPr lang="en-US" sz="2800" b="1" u="sng" dirty="0">
                <a:latin typeface="Verdana" charset="0"/>
              </a:rPr>
              <a:t>Opportunity</a:t>
            </a:r>
            <a:r>
              <a:rPr lang="en-US" sz="2800" dirty="0">
                <a:latin typeface="Verdana" charset="0"/>
              </a:rPr>
              <a:t>: an external favorable condition, trend, change, need that increases demand for organization </a:t>
            </a:r>
          </a:p>
          <a:p>
            <a:pPr eaLnBrk="1" hangingPunct="1">
              <a:spcAft>
                <a:spcPts val="1200"/>
              </a:spcAft>
            </a:pPr>
            <a:r>
              <a:rPr lang="en-US" sz="2800" b="1" u="sng" dirty="0">
                <a:latin typeface="Verdana" charset="0"/>
              </a:rPr>
              <a:t>Threat</a:t>
            </a:r>
            <a:r>
              <a:rPr lang="en-US" sz="2800" dirty="0">
                <a:latin typeface="Verdana" charset="0"/>
              </a:rPr>
              <a:t>: an external unfavorable situation, barrier, constraint that thwarts effectiveness</a:t>
            </a:r>
            <a:endParaRPr lang="en-US" sz="2800" u="sng" dirty="0">
              <a:latin typeface="Verdana" charset="0"/>
            </a:endParaRPr>
          </a:p>
        </p:txBody>
      </p:sp>
    </p:spTree>
    <p:extLst>
      <p:ext uri="{BB962C8B-B14F-4D97-AF65-F5344CB8AC3E}">
        <p14:creationId xmlns:p14="http://schemas.microsoft.com/office/powerpoint/2010/main" val="2242806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7068" y="1453517"/>
            <a:ext cx="1896846" cy="6277537"/>
          </a:xfr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path path="circle">
              <a:fillToRect l="100000" t="100000"/>
            </a:path>
            <a:tileRect r="-100000" b="-100000"/>
          </a:gradFill>
          <a:ln>
            <a:solidFill>
              <a:srgbClr val="C00000"/>
            </a:solidFill>
          </a:ln>
        </p:spPr>
        <p:style>
          <a:lnRef idx="2">
            <a:schemeClr val="dk1"/>
          </a:lnRef>
          <a:fillRef idx="1">
            <a:schemeClr val="lt1"/>
          </a:fillRef>
          <a:effectRef idx="0">
            <a:schemeClr val="dk1"/>
          </a:effectRef>
          <a:fontRef idx="minor">
            <a:schemeClr val="dk1"/>
          </a:fontRef>
        </p:style>
        <p:txBody>
          <a:bodyPr>
            <a:noAutofit/>
          </a:bodyPr>
          <a:lstStyle/>
          <a:p>
            <a:pPr algn="l"/>
            <a:r>
              <a:rPr lang="en-US" sz="2800" dirty="0">
                <a:solidFill>
                  <a:srgbClr val="C00000"/>
                </a:solidFill>
              </a:rPr>
              <a:t>SWOT ANALYSIS</a:t>
            </a:r>
            <a:br>
              <a:rPr lang="en-US" sz="2800" dirty="0">
                <a:solidFill>
                  <a:srgbClr val="C00000"/>
                </a:solidFill>
              </a:rPr>
            </a:br>
            <a:r>
              <a:rPr lang="en-US" sz="1400" dirty="0"/>
              <a:t>This classic managerial analysis emphasizes assessing internal and external dimensions that impact decisions and purpose. It grows from a normative and active cast highlighting the links between internal and external domains for strategic purpose. It also pushes individuals to assess realities as strengths/weaknesses and threats but also opportunities. Each reality presents an opportunity to address issues and anticipate issues and initiate action in light of the purpose or mission. </a:t>
            </a:r>
          </a:p>
        </p:txBody>
      </p:sp>
      <p:grpSp>
        <p:nvGrpSpPr>
          <p:cNvPr id="16" name="Group 15"/>
          <p:cNvGrpSpPr/>
          <p:nvPr/>
        </p:nvGrpSpPr>
        <p:grpSpPr>
          <a:xfrm>
            <a:off x="2535011" y="609600"/>
            <a:ext cx="3845378" cy="7865533"/>
            <a:chOff x="4482194" y="1151751"/>
            <a:chExt cx="4057650" cy="5191899"/>
          </a:xfrm>
        </p:grpSpPr>
        <p:sp>
          <p:nvSpPr>
            <p:cNvPr id="6" name="TextBox 5"/>
            <p:cNvSpPr txBox="1"/>
            <p:nvPr/>
          </p:nvSpPr>
          <p:spPr>
            <a:xfrm>
              <a:off x="5573197" y="1151751"/>
              <a:ext cx="1686993" cy="198079"/>
            </a:xfrm>
            <a:prstGeom prst="rect">
              <a:avLst/>
            </a:prstGeom>
            <a:noFill/>
            <a:ln w="9525" cmpd="sng">
              <a:solidFill>
                <a:schemeClr val="tx1"/>
              </a:solidFill>
            </a:ln>
          </p:spPr>
          <p:txBody>
            <a:bodyPr wrap="none" rtlCol="0">
              <a:spAutoFit/>
            </a:bodyPr>
            <a:lstStyle/>
            <a:p>
              <a:pPr algn="ctr"/>
              <a:r>
                <a:rPr lang="en-US" sz="1350" dirty="0"/>
                <a:t>INTERNAL ANALYSIS</a:t>
              </a:r>
            </a:p>
          </p:txBody>
        </p:sp>
        <p:sp>
          <p:nvSpPr>
            <p:cNvPr id="7" name="Rectangle 6"/>
            <p:cNvSpPr/>
            <p:nvPr/>
          </p:nvSpPr>
          <p:spPr>
            <a:xfrm>
              <a:off x="4482194" y="1558966"/>
              <a:ext cx="1714500" cy="2114550"/>
            </a:xfrm>
            <a:prstGeom prst="rect">
              <a:avLst/>
            </a:prstGeom>
            <a:solidFill>
              <a:schemeClr val="bg1"/>
            </a:solidFill>
            <a:ln w="38100" cap="flat" cmpd="dbl"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8" name="Rectangle 7"/>
            <p:cNvSpPr/>
            <p:nvPr/>
          </p:nvSpPr>
          <p:spPr>
            <a:xfrm>
              <a:off x="4482194" y="4171950"/>
              <a:ext cx="1714500" cy="2171700"/>
            </a:xfrm>
            <a:prstGeom prst="rect">
              <a:avLst/>
            </a:prstGeom>
            <a:solidFill>
              <a:schemeClr val="bg1"/>
            </a:solidFill>
            <a:ln w="38100" cap="flat" cmpd="dbl"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9" name="Rectangle 8"/>
            <p:cNvSpPr/>
            <p:nvPr/>
          </p:nvSpPr>
          <p:spPr>
            <a:xfrm>
              <a:off x="6768194" y="4171950"/>
              <a:ext cx="1714500" cy="2171700"/>
            </a:xfrm>
            <a:prstGeom prst="rect">
              <a:avLst/>
            </a:prstGeom>
            <a:solidFill>
              <a:schemeClr val="bg1"/>
            </a:solidFill>
            <a:ln w="38100" cap="flat" cmpd="dbl"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10" name="Rectangle 9"/>
            <p:cNvSpPr/>
            <p:nvPr/>
          </p:nvSpPr>
          <p:spPr>
            <a:xfrm>
              <a:off x="6825344" y="1543050"/>
              <a:ext cx="1714500" cy="2114550"/>
            </a:xfrm>
            <a:prstGeom prst="rect">
              <a:avLst/>
            </a:prstGeom>
            <a:solidFill>
              <a:schemeClr val="bg1"/>
            </a:solidFill>
            <a:ln w="38100" cap="flat" cmpd="dbl"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11" name="TextBox 10"/>
            <p:cNvSpPr txBox="1"/>
            <p:nvPr/>
          </p:nvSpPr>
          <p:spPr>
            <a:xfrm>
              <a:off x="5572779" y="3780651"/>
              <a:ext cx="1707063" cy="198079"/>
            </a:xfrm>
            <a:prstGeom prst="rect">
              <a:avLst/>
            </a:prstGeom>
            <a:noFill/>
            <a:ln w="19050" cmpd="sng">
              <a:solidFill>
                <a:schemeClr val="tx1"/>
              </a:solidFill>
            </a:ln>
          </p:spPr>
          <p:txBody>
            <a:bodyPr wrap="none" rtlCol="0">
              <a:spAutoFit/>
            </a:bodyPr>
            <a:lstStyle/>
            <a:p>
              <a:pPr algn="ctr"/>
              <a:r>
                <a:rPr lang="en-US" sz="1350" dirty="0"/>
                <a:t>EXTERNAL ANALYSIS</a:t>
              </a:r>
            </a:p>
          </p:txBody>
        </p:sp>
        <p:sp>
          <p:nvSpPr>
            <p:cNvPr id="12" name="TextBox 11"/>
            <p:cNvSpPr txBox="1"/>
            <p:nvPr/>
          </p:nvSpPr>
          <p:spPr>
            <a:xfrm>
              <a:off x="4766343" y="1592388"/>
              <a:ext cx="978232" cy="182842"/>
            </a:xfrm>
            <a:prstGeom prst="rect">
              <a:avLst/>
            </a:prstGeom>
            <a:noFill/>
          </p:spPr>
          <p:txBody>
            <a:bodyPr wrap="none" rtlCol="0">
              <a:spAutoFit/>
            </a:bodyPr>
            <a:lstStyle/>
            <a:p>
              <a:r>
                <a:rPr lang="en-US" sz="1200" dirty="0"/>
                <a:t>STRENGTHS</a:t>
              </a:r>
            </a:p>
          </p:txBody>
        </p:sp>
        <p:sp>
          <p:nvSpPr>
            <p:cNvPr id="13" name="TextBox 12"/>
            <p:cNvSpPr txBox="1"/>
            <p:nvPr/>
          </p:nvSpPr>
          <p:spPr>
            <a:xfrm>
              <a:off x="7060417" y="1543050"/>
              <a:ext cx="1195324" cy="198079"/>
            </a:xfrm>
            <a:prstGeom prst="rect">
              <a:avLst/>
            </a:prstGeom>
            <a:noFill/>
          </p:spPr>
          <p:txBody>
            <a:bodyPr wrap="none" rtlCol="0">
              <a:spAutoFit/>
            </a:bodyPr>
            <a:lstStyle/>
            <a:p>
              <a:r>
                <a:rPr lang="en-US" sz="1350" dirty="0"/>
                <a:t>WEAKNESSES</a:t>
              </a:r>
            </a:p>
          </p:txBody>
        </p:sp>
        <p:sp>
          <p:nvSpPr>
            <p:cNvPr id="14" name="TextBox 13"/>
            <p:cNvSpPr txBox="1"/>
            <p:nvPr/>
          </p:nvSpPr>
          <p:spPr>
            <a:xfrm>
              <a:off x="6960100" y="4186046"/>
              <a:ext cx="1403070" cy="198079"/>
            </a:xfrm>
            <a:prstGeom prst="rect">
              <a:avLst/>
            </a:prstGeom>
            <a:noFill/>
          </p:spPr>
          <p:txBody>
            <a:bodyPr wrap="none" rtlCol="0">
              <a:spAutoFit/>
            </a:bodyPr>
            <a:lstStyle/>
            <a:p>
              <a:r>
                <a:rPr lang="en-US" sz="1350" dirty="0"/>
                <a:t>OPPORTUNITIES</a:t>
              </a:r>
            </a:p>
          </p:txBody>
        </p:sp>
        <p:sp>
          <p:nvSpPr>
            <p:cNvPr id="15" name="TextBox 14"/>
            <p:cNvSpPr txBox="1"/>
            <p:nvPr/>
          </p:nvSpPr>
          <p:spPr>
            <a:xfrm>
              <a:off x="4827259" y="4186542"/>
              <a:ext cx="864750" cy="198079"/>
            </a:xfrm>
            <a:prstGeom prst="rect">
              <a:avLst/>
            </a:prstGeom>
            <a:noFill/>
          </p:spPr>
          <p:txBody>
            <a:bodyPr wrap="none" rtlCol="0">
              <a:spAutoFit/>
            </a:bodyPr>
            <a:lstStyle/>
            <a:p>
              <a:r>
                <a:rPr lang="en-US" sz="1350" dirty="0"/>
                <a:t>THREATS</a:t>
              </a:r>
            </a:p>
          </p:txBody>
        </p:sp>
      </p:grpSp>
      <p:sp>
        <p:nvSpPr>
          <p:cNvPr id="17" name="Footer Placeholder 6"/>
          <p:cNvSpPr>
            <a:spLocks noGrp="1"/>
          </p:cNvSpPr>
          <p:nvPr>
            <p:ph type="ftr" sz="quarter" idx="11"/>
          </p:nvPr>
        </p:nvSpPr>
        <p:spPr>
          <a:xfrm>
            <a:off x="6193500" y="8594810"/>
            <a:ext cx="614363" cy="486833"/>
          </a:xfrm>
        </p:spPr>
        <p:txBody>
          <a:bodyPr/>
          <a:lstStyle/>
          <a:p>
            <a:r>
              <a:rPr lang="en-US"/>
              <a:t>Dobel</a:t>
            </a:r>
            <a:endParaRPr lang="en-US" dirty="0"/>
          </a:p>
        </p:txBody>
      </p:sp>
    </p:spTree>
    <p:extLst>
      <p:ext uri="{BB962C8B-B14F-4D97-AF65-F5344CB8AC3E}">
        <p14:creationId xmlns:p14="http://schemas.microsoft.com/office/powerpoint/2010/main" val="876203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Team Exercise</a:t>
            </a:r>
          </a:p>
        </p:txBody>
      </p:sp>
      <p:sp>
        <p:nvSpPr>
          <p:cNvPr id="3" name="Content Placeholder 2"/>
          <p:cNvSpPr>
            <a:spLocks noGrp="1"/>
          </p:cNvSpPr>
          <p:nvPr>
            <p:ph idx="1"/>
          </p:nvPr>
        </p:nvSpPr>
        <p:spPr>
          <a:xfrm>
            <a:off x="342900" y="2133603"/>
            <a:ext cx="6172200" cy="6527356"/>
          </a:xfrm>
          <a:ln>
            <a:solidFill>
              <a:srgbClr val="FFFFFF"/>
            </a:solidFill>
          </a:ln>
        </p:spPr>
        <p:txBody>
          <a:bodyPr>
            <a:normAutofit fontScale="92500" lnSpcReduction="20000"/>
          </a:bodyPr>
          <a:lstStyle/>
          <a:p>
            <a:pPr marL="514350" indent="-514350">
              <a:lnSpc>
                <a:spcPct val="120000"/>
              </a:lnSpc>
              <a:buFont typeface="+mj-lt"/>
              <a:buAutoNum type="arabicPeriod"/>
            </a:pPr>
            <a:r>
              <a:rPr lang="en-US" sz="3300" dirty="0">
                <a:solidFill>
                  <a:srgbClr val="800000"/>
                </a:solidFill>
              </a:rPr>
              <a:t>Mapping assessments:</a:t>
            </a:r>
          </a:p>
          <a:p>
            <a:pPr marL="914400" lvl="1" indent="-514350">
              <a:lnSpc>
                <a:spcPct val="120000"/>
              </a:lnSpc>
            </a:pPr>
            <a:r>
              <a:rPr lang="en-US" dirty="0">
                <a:solidFill>
                  <a:srgbClr val="000000"/>
                </a:solidFill>
              </a:rPr>
              <a:t>Sketch your map(s)</a:t>
            </a:r>
          </a:p>
          <a:p>
            <a:pPr marL="914400" lvl="1" indent="-514350">
              <a:lnSpc>
                <a:spcPct val="120000"/>
              </a:lnSpc>
            </a:pPr>
            <a:r>
              <a:rPr lang="en-US" dirty="0">
                <a:solidFill>
                  <a:srgbClr val="000000"/>
                </a:solidFill>
              </a:rPr>
              <a:t>A</a:t>
            </a:r>
            <a:r>
              <a:rPr lang="en-US" dirty="0"/>
              <a:t>dd lines of communication or influence</a:t>
            </a:r>
          </a:p>
          <a:p>
            <a:pPr marL="914400" lvl="1" indent="-514350">
              <a:lnSpc>
                <a:spcPct val="120000"/>
              </a:lnSpc>
            </a:pPr>
            <a:r>
              <a:rPr lang="en-US" dirty="0"/>
              <a:t>Fill in the cells of the “SWOT” analysis.</a:t>
            </a:r>
          </a:p>
          <a:p>
            <a:pPr marL="514350" indent="-514350">
              <a:lnSpc>
                <a:spcPct val="120000"/>
              </a:lnSpc>
              <a:buFont typeface="+mj-lt"/>
              <a:buAutoNum type="arabicPeriod"/>
            </a:pPr>
            <a:r>
              <a:rPr lang="en-US" sz="3300" dirty="0">
                <a:solidFill>
                  <a:srgbClr val="800000"/>
                </a:solidFill>
              </a:rPr>
              <a:t>Deliverables: </a:t>
            </a:r>
          </a:p>
          <a:p>
            <a:pPr lvl="1">
              <a:lnSpc>
                <a:spcPct val="110000"/>
              </a:lnSpc>
            </a:pPr>
            <a:r>
              <a:rPr lang="en-US" dirty="0"/>
              <a:t>Recommend a measure to put before voters, and when to go to the ballot </a:t>
            </a:r>
            <a:br>
              <a:rPr lang="en-US" dirty="0"/>
            </a:br>
            <a:r>
              <a:rPr lang="en-US" sz="2500" i="1" dirty="0"/>
              <a:t>[TPL “Program Recs” &amp; “Ballot Language”]</a:t>
            </a:r>
            <a:endParaRPr lang="en-US" sz="2500" dirty="0"/>
          </a:p>
          <a:p>
            <a:pPr lvl="1">
              <a:lnSpc>
                <a:spcPct val="110000"/>
              </a:lnSpc>
            </a:pPr>
            <a:r>
              <a:rPr lang="en-US" dirty="0"/>
              <a:t>Provide a rationale for your decision</a:t>
            </a:r>
          </a:p>
          <a:p>
            <a:pPr lvl="1">
              <a:lnSpc>
                <a:spcPct val="110000"/>
              </a:lnSpc>
            </a:pPr>
            <a:r>
              <a:rPr lang="en-US" dirty="0"/>
              <a:t>Outline a campaign plan that identifies key constituencies and key goals that a successful campaign should meet </a:t>
            </a:r>
            <a:br>
              <a:rPr lang="en-US" dirty="0"/>
            </a:br>
            <a:r>
              <a:rPr lang="en-US" sz="2500" i="1" dirty="0"/>
              <a:t>[TPL “Campaign” &amp; “Key Ingredients”]</a:t>
            </a:r>
            <a:r>
              <a:rPr lang="en-US" sz="2500" dirty="0"/>
              <a:t>.</a:t>
            </a:r>
          </a:p>
        </p:txBody>
      </p:sp>
    </p:spTree>
    <p:extLst>
      <p:ext uri="{BB962C8B-B14F-4D97-AF65-F5344CB8AC3E}">
        <p14:creationId xmlns:p14="http://schemas.microsoft.com/office/powerpoint/2010/main" val="1009953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ChangeArrowheads="1"/>
          </p:cNvSpPr>
          <p:nvPr/>
        </p:nvSpPr>
        <p:spPr bwMode="auto">
          <a:xfrm>
            <a:off x="956283" y="954415"/>
            <a:ext cx="5000482" cy="1132652"/>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38576" tIns="19289" rIns="38576" bIns="19289"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pitchFamily="-106" charset="-128"/>
                <a:cs typeface="ＭＳ Ｐゴシック" pitchFamily="-106" charset="-128"/>
              </a:defRPr>
            </a:lvl1pPr>
            <a:lvl2pPr algn="ctr" rtl="0" eaLnBrk="0" fontAlgn="base" hangingPunct="0">
              <a:spcBef>
                <a:spcPct val="0"/>
              </a:spcBef>
              <a:spcAft>
                <a:spcPct val="0"/>
              </a:spcAft>
              <a:defRPr sz="4400">
                <a:solidFill>
                  <a:schemeClr val="tx2"/>
                </a:solidFill>
                <a:latin typeface="Arial" pitchFamily="-106" charset="0"/>
                <a:ea typeface="ＭＳ Ｐゴシック" pitchFamily="-106" charset="-128"/>
                <a:cs typeface="ＭＳ Ｐゴシック" pitchFamily="-106" charset="-128"/>
              </a:defRPr>
            </a:lvl2pPr>
            <a:lvl3pPr algn="ctr" rtl="0" eaLnBrk="0" fontAlgn="base" hangingPunct="0">
              <a:spcBef>
                <a:spcPct val="0"/>
              </a:spcBef>
              <a:spcAft>
                <a:spcPct val="0"/>
              </a:spcAft>
              <a:defRPr sz="4400">
                <a:solidFill>
                  <a:schemeClr val="tx2"/>
                </a:solidFill>
                <a:latin typeface="Arial" pitchFamily="-106" charset="0"/>
                <a:ea typeface="ＭＳ Ｐゴシック" pitchFamily="-106" charset="-128"/>
                <a:cs typeface="ＭＳ Ｐゴシック" pitchFamily="-106" charset="-128"/>
              </a:defRPr>
            </a:lvl3pPr>
            <a:lvl4pPr algn="ctr" rtl="0" eaLnBrk="0" fontAlgn="base" hangingPunct="0">
              <a:spcBef>
                <a:spcPct val="0"/>
              </a:spcBef>
              <a:spcAft>
                <a:spcPct val="0"/>
              </a:spcAft>
              <a:defRPr sz="4400">
                <a:solidFill>
                  <a:schemeClr val="tx2"/>
                </a:solidFill>
                <a:latin typeface="Arial" pitchFamily="-106" charset="0"/>
                <a:ea typeface="ＭＳ Ｐゴシック" pitchFamily="-106" charset="-128"/>
                <a:cs typeface="ＭＳ Ｐゴシック" pitchFamily="-106" charset="-128"/>
              </a:defRPr>
            </a:lvl4pPr>
            <a:lvl5pPr algn="ctr" rtl="0" eaLnBrk="0" fontAlgn="base" hangingPunct="0">
              <a:spcBef>
                <a:spcPct val="0"/>
              </a:spcBef>
              <a:spcAft>
                <a:spcPct val="0"/>
              </a:spcAft>
              <a:defRPr sz="4400">
                <a:solidFill>
                  <a:schemeClr val="tx2"/>
                </a:solidFill>
                <a:latin typeface="Arial" pitchFamily="-106" charset="0"/>
                <a:ea typeface="ＭＳ Ｐゴシック" pitchFamily="-106" charset="-128"/>
                <a:cs typeface="ＭＳ Ｐゴシック" pitchFamily="-106" charset="-128"/>
              </a:defRPr>
            </a:lvl5pPr>
            <a:lvl6pPr marL="457200" algn="ctr" rtl="0" fontAlgn="base">
              <a:spcBef>
                <a:spcPct val="0"/>
              </a:spcBef>
              <a:spcAft>
                <a:spcPct val="0"/>
              </a:spcAft>
              <a:defRPr sz="4400">
                <a:solidFill>
                  <a:schemeClr val="tx2"/>
                </a:solidFill>
                <a:latin typeface="Arial" pitchFamily="-106" charset="0"/>
              </a:defRPr>
            </a:lvl6pPr>
            <a:lvl7pPr marL="914400" algn="ctr" rtl="0" fontAlgn="base">
              <a:spcBef>
                <a:spcPct val="0"/>
              </a:spcBef>
              <a:spcAft>
                <a:spcPct val="0"/>
              </a:spcAft>
              <a:defRPr sz="4400">
                <a:solidFill>
                  <a:schemeClr val="tx2"/>
                </a:solidFill>
                <a:latin typeface="Arial" pitchFamily="-106" charset="0"/>
              </a:defRPr>
            </a:lvl7pPr>
            <a:lvl8pPr marL="1371600" algn="ctr" rtl="0" fontAlgn="base">
              <a:spcBef>
                <a:spcPct val="0"/>
              </a:spcBef>
              <a:spcAft>
                <a:spcPct val="0"/>
              </a:spcAft>
              <a:defRPr sz="4400">
                <a:solidFill>
                  <a:schemeClr val="tx2"/>
                </a:solidFill>
                <a:latin typeface="Arial" pitchFamily="-106" charset="0"/>
              </a:defRPr>
            </a:lvl8pPr>
            <a:lvl9pPr marL="1828800" algn="ctr" rtl="0" fontAlgn="base">
              <a:spcBef>
                <a:spcPct val="0"/>
              </a:spcBef>
              <a:spcAft>
                <a:spcPct val="0"/>
              </a:spcAft>
              <a:defRPr sz="4400">
                <a:solidFill>
                  <a:schemeClr val="tx2"/>
                </a:solidFill>
                <a:latin typeface="Arial" pitchFamily="-106" charset="0"/>
              </a:defRPr>
            </a:lvl9pPr>
          </a:lstStyle>
          <a:p>
            <a:pPr algn="l" eaLnBrk="1" hangingPunct="1"/>
            <a:r>
              <a:rPr lang="en-US" sz="3200" dirty="0">
                <a:latin typeface="Baskerville" charset="0"/>
                <a:ea typeface="Baskerville" charset="0"/>
                <a:cs typeface="Baskerville" charset="0"/>
              </a:rPr>
              <a:t>Three Streams </a:t>
            </a:r>
            <a:br>
              <a:rPr lang="en-US" sz="3200" dirty="0">
                <a:latin typeface="Baskerville" charset="0"/>
                <a:ea typeface="Baskerville" charset="0"/>
                <a:cs typeface="Baskerville" charset="0"/>
              </a:rPr>
            </a:br>
            <a:r>
              <a:rPr lang="en-US" sz="3200" dirty="0">
                <a:latin typeface="Baskerville" charset="0"/>
                <a:ea typeface="Baskerville" charset="0"/>
                <a:cs typeface="Baskerville" charset="0"/>
              </a:rPr>
              <a:t>in the Policy Process</a:t>
            </a:r>
          </a:p>
        </p:txBody>
      </p:sp>
      <p:sp>
        <p:nvSpPr>
          <p:cNvPr id="3" name="AutoShape 3"/>
          <p:cNvSpPr>
            <a:spLocks noChangeArrowheads="1"/>
          </p:cNvSpPr>
          <p:nvPr/>
        </p:nvSpPr>
        <p:spPr bwMode="auto">
          <a:xfrm rot="21431190">
            <a:off x="1193181" y="4277283"/>
            <a:ext cx="5021021" cy="1010804"/>
          </a:xfrm>
          <a:prstGeom prst="leftRightArrow">
            <a:avLst>
              <a:gd name="adj1" fmla="val 53244"/>
              <a:gd name="adj2" fmla="val 87910"/>
            </a:avLst>
          </a:prstGeom>
          <a:noFill/>
          <a:ln w="9525">
            <a:solidFill>
              <a:schemeClr val="tx1"/>
            </a:solidFill>
            <a:miter lim="800000"/>
            <a:headEnd/>
            <a:tailEnd/>
          </a:ln>
        </p:spPr>
        <p:txBody>
          <a:bodyPr wrap="none" anchor="ctr">
            <a:prstTxWarp prst="textNoShape">
              <a:avLst/>
            </a:prstTxWarp>
          </a:bodyPr>
          <a:lstStyle/>
          <a:p>
            <a:pPr algn="ctr"/>
            <a:r>
              <a:rPr lang="en-US" sz="2100" dirty="0">
                <a:latin typeface="Baskerville" charset="0"/>
                <a:ea typeface="Baskerville" charset="0"/>
                <a:cs typeface="Baskerville" charset="0"/>
              </a:rPr>
              <a:t>Policy Ideas </a:t>
            </a:r>
            <a:r>
              <a:rPr lang="en-US" sz="900" dirty="0">
                <a:latin typeface="Baskerville" charset="0"/>
                <a:ea typeface="Baskerville" charset="0"/>
                <a:cs typeface="Baskerville" charset="0"/>
              </a:rPr>
              <a:t>— </a:t>
            </a:r>
            <a:r>
              <a:rPr lang="en-US" sz="1400" dirty="0">
                <a:latin typeface="Baskerville" charset="0"/>
                <a:ea typeface="Baskerville" charset="0"/>
                <a:cs typeface="Baskerville" charset="0"/>
              </a:rPr>
              <a:t>Propose solutions, causes, heroes/villains</a:t>
            </a:r>
            <a:endParaRPr lang="en-US" sz="900" dirty="0">
              <a:latin typeface="Baskerville" charset="0"/>
              <a:ea typeface="Baskerville" charset="0"/>
              <a:cs typeface="Baskerville" charset="0"/>
            </a:endParaRPr>
          </a:p>
        </p:txBody>
      </p:sp>
      <p:sp>
        <p:nvSpPr>
          <p:cNvPr id="4" name="AutoShape 5"/>
          <p:cNvSpPr>
            <a:spLocks noChangeArrowheads="1"/>
          </p:cNvSpPr>
          <p:nvPr/>
        </p:nvSpPr>
        <p:spPr bwMode="auto">
          <a:xfrm>
            <a:off x="956284" y="2740452"/>
            <a:ext cx="3966305" cy="993197"/>
          </a:xfrm>
          <a:prstGeom prst="leftRightArrow">
            <a:avLst>
              <a:gd name="adj1" fmla="val 58333"/>
              <a:gd name="adj2" fmla="val 70000"/>
            </a:avLst>
          </a:prstGeom>
          <a:noFill/>
          <a:ln w="9525">
            <a:solidFill>
              <a:schemeClr val="tx1"/>
            </a:solidFill>
            <a:miter lim="800000"/>
            <a:headEnd/>
            <a:tailEnd/>
          </a:ln>
        </p:spPr>
        <p:txBody>
          <a:bodyPr wrap="none" anchor="ctr">
            <a:prstTxWarp prst="textNoShape">
              <a:avLst/>
            </a:prstTxWarp>
          </a:bodyPr>
          <a:lstStyle/>
          <a:p>
            <a:r>
              <a:rPr lang="en-US" sz="1575" dirty="0">
                <a:latin typeface="Baskerville" charset="0"/>
                <a:ea typeface="Baskerville" charset="0"/>
                <a:cs typeface="Baskerville" charset="0"/>
              </a:rPr>
              <a:t>      </a:t>
            </a:r>
            <a:r>
              <a:rPr lang="en-US" sz="2100" dirty="0">
                <a:latin typeface="Baskerville" charset="0"/>
                <a:ea typeface="Baskerville" charset="0"/>
                <a:cs typeface="Baskerville" charset="0"/>
              </a:rPr>
              <a:t>Problems</a:t>
            </a:r>
            <a:br>
              <a:rPr lang="en-US" sz="1575" dirty="0">
                <a:latin typeface="Baskerville" charset="0"/>
                <a:ea typeface="Baskerville" charset="0"/>
                <a:cs typeface="Baskerville" charset="0"/>
              </a:rPr>
            </a:br>
            <a:r>
              <a:rPr lang="en-US" sz="1400" dirty="0">
                <a:latin typeface="Baskerville" charset="0"/>
                <a:ea typeface="Baskerville" charset="0"/>
                <a:cs typeface="Baskerville" charset="0"/>
              </a:rPr>
              <a:t>Accepted  narratives of problems &amp; causes</a:t>
            </a:r>
            <a:endParaRPr lang="en-US" sz="1013" dirty="0">
              <a:latin typeface="Baskerville" charset="0"/>
              <a:ea typeface="Baskerville" charset="0"/>
              <a:cs typeface="Baskerville" charset="0"/>
            </a:endParaRPr>
          </a:p>
        </p:txBody>
      </p:sp>
      <p:sp>
        <p:nvSpPr>
          <p:cNvPr id="8" name="AutoShape 4"/>
          <p:cNvSpPr>
            <a:spLocks noChangeArrowheads="1"/>
          </p:cNvSpPr>
          <p:nvPr/>
        </p:nvSpPr>
        <p:spPr bwMode="auto">
          <a:xfrm rot="553748">
            <a:off x="1071238" y="6389614"/>
            <a:ext cx="4338572" cy="1064020"/>
          </a:xfrm>
          <a:prstGeom prst="leftRightArrow">
            <a:avLst>
              <a:gd name="adj1" fmla="val 53499"/>
              <a:gd name="adj2" fmla="val 88383"/>
            </a:avLst>
          </a:prstGeom>
          <a:noFill/>
          <a:ln w="9525">
            <a:solidFill>
              <a:schemeClr val="tx1"/>
            </a:solidFill>
            <a:miter lim="800000"/>
            <a:headEnd/>
            <a:tailEnd/>
          </a:ln>
        </p:spPr>
        <p:txBody>
          <a:bodyPr wrap="none" anchor="ctr">
            <a:prstTxWarp prst="textNoShape">
              <a:avLst/>
            </a:prstTxWarp>
          </a:bodyPr>
          <a:lstStyle/>
          <a:p>
            <a:pPr algn="ctr"/>
            <a:r>
              <a:rPr lang="en-US" sz="2100" dirty="0">
                <a:latin typeface="Baskerville" charset="0"/>
                <a:ea typeface="Baskerville" charset="0"/>
                <a:cs typeface="Baskerville" charset="0"/>
              </a:rPr>
              <a:t>Politics</a:t>
            </a:r>
            <a:endParaRPr lang="en-US" sz="1050" dirty="0">
              <a:latin typeface="Baskerville" charset="0"/>
              <a:ea typeface="Baskerville" charset="0"/>
              <a:cs typeface="Baskerville" charset="0"/>
            </a:endParaRPr>
          </a:p>
          <a:p>
            <a:pPr algn="ctr"/>
            <a:r>
              <a:rPr lang="en-US" sz="1400" dirty="0">
                <a:latin typeface="Baskerville" charset="0"/>
                <a:ea typeface="Baskerville" charset="0"/>
                <a:cs typeface="Baskerville" charset="0"/>
              </a:rPr>
              <a:t>Elections, budgets, testimony, media coverage</a:t>
            </a:r>
            <a:endParaRPr lang="en-US" sz="1200" dirty="0">
              <a:latin typeface="Baskerville" charset="0"/>
              <a:ea typeface="Baskerville" charset="0"/>
              <a:cs typeface="Baskerville" charset="0"/>
            </a:endParaRPr>
          </a:p>
        </p:txBody>
      </p:sp>
      <p:sp>
        <p:nvSpPr>
          <p:cNvPr id="10" name="Footer Placeholder 6"/>
          <p:cNvSpPr>
            <a:spLocks noGrp="1"/>
          </p:cNvSpPr>
          <p:nvPr>
            <p:ph type="ftr" sz="quarter" idx="11"/>
          </p:nvPr>
        </p:nvSpPr>
        <p:spPr>
          <a:xfrm>
            <a:off x="6102760" y="8726455"/>
            <a:ext cx="614363" cy="273844"/>
          </a:xfrm>
        </p:spPr>
        <p:txBody>
          <a:bodyPr/>
          <a:lstStyle/>
          <a:p>
            <a:r>
              <a:rPr lang="en-US"/>
              <a:t>Dobel</a:t>
            </a:r>
            <a:endParaRPr lang="en-US" dirty="0"/>
          </a:p>
        </p:txBody>
      </p:sp>
    </p:spTree>
    <p:extLst>
      <p:ext uri="{BB962C8B-B14F-4D97-AF65-F5344CB8AC3E}">
        <p14:creationId xmlns:p14="http://schemas.microsoft.com/office/powerpoint/2010/main" val="1513248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ChangeArrowheads="1"/>
          </p:cNvSpPr>
          <p:nvPr/>
        </p:nvSpPr>
        <p:spPr bwMode="auto">
          <a:xfrm>
            <a:off x="956283" y="954415"/>
            <a:ext cx="5000482" cy="1132652"/>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38576" tIns="19289" rIns="38576" bIns="19289"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pitchFamily="-106" charset="-128"/>
                <a:cs typeface="ＭＳ Ｐゴシック" pitchFamily="-106" charset="-128"/>
              </a:defRPr>
            </a:lvl1pPr>
            <a:lvl2pPr algn="ctr" rtl="0" eaLnBrk="0" fontAlgn="base" hangingPunct="0">
              <a:spcBef>
                <a:spcPct val="0"/>
              </a:spcBef>
              <a:spcAft>
                <a:spcPct val="0"/>
              </a:spcAft>
              <a:defRPr sz="4400">
                <a:solidFill>
                  <a:schemeClr val="tx2"/>
                </a:solidFill>
                <a:latin typeface="Arial" pitchFamily="-106" charset="0"/>
                <a:ea typeface="ＭＳ Ｐゴシック" pitchFamily="-106" charset="-128"/>
                <a:cs typeface="ＭＳ Ｐゴシック" pitchFamily="-106" charset="-128"/>
              </a:defRPr>
            </a:lvl2pPr>
            <a:lvl3pPr algn="ctr" rtl="0" eaLnBrk="0" fontAlgn="base" hangingPunct="0">
              <a:spcBef>
                <a:spcPct val="0"/>
              </a:spcBef>
              <a:spcAft>
                <a:spcPct val="0"/>
              </a:spcAft>
              <a:defRPr sz="4400">
                <a:solidFill>
                  <a:schemeClr val="tx2"/>
                </a:solidFill>
                <a:latin typeface="Arial" pitchFamily="-106" charset="0"/>
                <a:ea typeface="ＭＳ Ｐゴシック" pitchFamily="-106" charset="-128"/>
                <a:cs typeface="ＭＳ Ｐゴシック" pitchFamily="-106" charset="-128"/>
              </a:defRPr>
            </a:lvl3pPr>
            <a:lvl4pPr algn="ctr" rtl="0" eaLnBrk="0" fontAlgn="base" hangingPunct="0">
              <a:spcBef>
                <a:spcPct val="0"/>
              </a:spcBef>
              <a:spcAft>
                <a:spcPct val="0"/>
              </a:spcAft>
              <a:defRPr sz="4400">
                <a:solidFill>
                  <a:schemeClr val="tx2"/>
                </a:solidFill>
                <a:latin typeface="Arial" pitchFamily="-106" charset="0"/>
                <a:ea typeface="ＭＳ Ｐゴシック" pitchFamily="-106" charset="-128"/>
                <a:cs typeface="ＭＳ Ｐゴシック" pitchFamily="-106" charset="-128"/>
              </a:defRPr>
            </a:lvl4pPr>
            <a:lvl5pPr algn="ctr" rtl="0" eaLnBrk="0" fontAlgn="base" hangingPunct="0">
              <a:spcBef>
                <a:spcPct val="0"/>
              </a:spcBef>
              <a:spcAft>
                <a:spcPct val="0"/>
              </a:spcAft>
              <a:defRPr sz="4400">
                <a:solidFill>
                  <a:schemeClr val="tx2"/>
                </a:solidFill>
                <a:latin typeface="Arial" pitchFamily="-106" charset="0"/>
                <a:ea typeface="ＭＳ Ｐゴシック" pitchFamily="-106" charset="-128"/>
                <a:cs typeface="ＭＳ Ｐゴシック" pitchFamily="-106" charset="-128"/>
              </a:defRPr>
            </a:lvl5pPr>
            <a:lvl6pPr marL="457200" algn="ctr" rtl="0" fontAlgn="base">
              <a:spcBef>
                <a:spcPct val="0"/>
              </a:spcBef>
              <a:spcAft>
                <a:spcPct val="0"/>
              </a:spcAft>
              <a:defRPr sz="4400">
                <a:solidFill>
                  <a:schemeClr val="tx2"/>
                </a:solidFill>
                <a:latin typeface="Arial" pitchFamily="-106" charset="0"/>
              </a:defRPr>
            </a:lvl6pPr>
            <a:lvl7pPr marL="914400" algn="ctr" rtl="0" fontAlgn="base">
              <a:spcBef>
                <a:spcPct val="0"/>
              </a:spcBef>
              <a:spcAft>
                <a:spcPct val="0"/>
              </a:spcAft>
              <a:defRPr sz="4400">
                <a:solidFill>
                  <a:schemeClr val="tx2"/>
                </a:solidFill>
                <a:latin typeface="Arial" pitchFamily="-106" charset="0"/>
              </a:defRPr>
            </a:lvl7pPr>
            <a:lvl8pPr marL="1371600" algn="ctr" rtl="0" fontAlgn="base">
              <a:spcBef>
                <a:spcPct val="0"/>
              </a:spcBef>
              <a:spcAft>
                <a:spcPct val="0"/>
              </a:spcAft>
              <a:defRPr sz="4400">
                <a:solidFill>
                  <a:schemeClr val="tx2"/>
                </a:solidFill>
                <a:latin typeface="Arial" pitchFamily="-106" charset="0"/>
              </a:defRPr>
            </a:lvl8pPr>
            <a:lvl9pPr marL="1828800" algn="ctr" rtl="0" fontAlgn="base">
              <a:spcBef>
                <a:spcPct val="0"/>
              </a:spcBef>
              <a:spcAft>
                <a:spcPct val="0"/>
              </a:spcAft>
              <a:defRPr sz="4400">
                <a:solidFill>
                  <a:schemeClr val="tx2"/>
                </a:solidFill>
                <a:latin typeface="Arial" pitchFamily="-106" charset="0"/>
              </a:defRPr>
            </a:lvl9pPr>
          </a:lstStyle>
          <a:p>
            <a:pPr algn="l" eaLnBrk="1" hangingPunct="1"/>
            <a:r>
              <a:rPr lang="en-US" sz="3200" dirty="0">
                <a:latin typeface="Baskerville" charset="0"/>
                <a:ea typeface="Baskerville" charset="0"/>
                <a:cs typeface="Baskerville" charset="0"/>
              </a:rPr>
              <a:t>Three Streams and Strategic Windows of Opportunity</a:t>
            </a:r>
          </a:p>
        </p:txBody>
      </p:sp>
      <p:sp>
        <p:nvSpPr>
          <p:cNvPr id="3" name="AutoShape 3"/>
          <p:cNvSpPr>
            <a:spLocks noChangeArrowheads="1"/>
          </p:cNvSpPr>
          <p:nvPr/>
        </p:nvSpPr>
        <p:spPr bwMode="auto">
          <a:xfrm rot="20129582">
            <a:off x="2448323" y="3463185"/>
            <a:ext cx="4210187" cy="805235"/>
          </a:xfrm>
          <a:prstGeom prst="leftRightArrow">
            <a:avLst>
              <a:gd name="adj1" fmla="val 53244"/>
              <a:gd name="adj2" fmla="val 87910"/>
            </a:avLst>
          </a:prstGeom>
          <a:noFill/>
          <a:ln w="9525">
            <a:solidFill>
              <a:schemeClr val="tx1"/>
            </a:solidFill>
            <a:miter lim="800000"/>
            <a:headEnd/>
            <a:tailEnd/>
          </a:ln>
        </p:spPr>
        <p:txBody>
          <a:bodyPr wrap="none" anchor="ctr">
            <a:prstTxWarp prst="textNoShape">
              <a:avLst/>
            </a:prstTxWarp>
          </a:bodyPr>
          <a:lstStyle/>
          <a:p>
            <a:pPr algn="ctr"/>
            <a:r>
              <a:rPr lang="en-US" sz="2100" dirty="0">
                <a:latin typeface="Baskerville" charset="0"/>
                <a:ea typeface="Baskerville" charset="0"/>
                <a:cs typeface="Baskerville" charset="0"/>
              </a:rPr>
              <a:t>Policy Ideas </a:t>
            </a:r>
            <a:r>
              <a:rPr lang="en-US" sz="900" dirty="0">
                <a:latin typeface="Baskerville" charset="0"/>
                <a:ea typeface="Baskerville" charset="0"/>
                <a:cs typeface="Baskerville" charset="0"/>
              </a:rPr>
              <a:t>— </a:t>
            </a:r>
            <a:r>
              <a:rPr lang="en-US" sz="1100" dirty="0">
                <a:latin typeface="Baskerville" charset="0"/>
                <a:ea typeface="Baskerville" charset="0"/>
                <a:cs typeface="Baskerville" charset="0"/>
              </a:rPr>
              <a:t>Propose solutions, causes, heroes/villains</a:t>
            </a:r>
            <a:endParaRPr lang="en-US" sz="900" dirty="0">
              <a:latin typeface="Baskerville" charset="0"/>
              <a:ea typeface="Baskerville" charset="0"/>
              <a:cs typeface="Baskerville" charset="0"/>
            </a:endParaRPr>
          </a:p>
        </p:txBody>
      </p:sp>
      <p:sp>
        <p:nvSpPr>
          <p:cNvPr id="4" name="AutoShape 5"/>
          <p:cNvSpPr>
            <a:spLocks noChangeArrowheads="1"/>
          </p:cNvSpPr>
          <p:nvPr/>
        </p:nvSpPr>
        <p:spPr bwMode="auto">
          <a:xfrm rot="526015">
            <a:off x="2713702" y="4777925"/>
            <a:ext cx="3884324" cy="794352"/>
          </a:xfrm>
          <a:prstGeom prst="leftRightArrow">
            <a:avLst>
              <a:gd name="adj1" fmla="val 58333"/>
              <a:gd name="adj2" fmla="val 70000"/>
            </a:avLst>
          </a:prstGeom>
          <a:noFill/>
          <a:ln w="9525">
            <a:solidFill>
              <a:schemeClr val="tx1"/>
            </a:solidFill>
            <a:miter lim="800000"/>
            <a:headEnd/>
            <a:tailEnd/>
          </a:ln>
        </p:spPr>
        <p:txBody>
          <a:bodyPr wrap="none" anchor="ctr">
            <a:prstTxWarp prst="textNoShape">
              <a:avLst/>
            </a:prstTxWarp>
          </a:bodyPr>
          <a:lstStyle/>
          <a:p>
            <a:r>
              <a:rPr lang="en-US" sz="1575" dirty="0">
                <a:latin typeface="Baskerville" charset="0"/>
                <a:ea typeface="Baskerville" charset="0"/>
                <a:cs typeface="Baskerville" charset="0"/>
              </a:rPr>
              <a:t>      </a:t>
            </a:r>
            <a:r>
              <a:rPr lang="en-US" sz="2100" dirty="0">
                <a:latin typeface="Baskerville" charset="0"/>
                <a:ea typeface="Baskerville" charset="0"/>
                <a:cs typeface="Baskerville" charset="0"/>
              </a:rPr>
              <a:t>Problems</a:t>
            </a:r>
            <a:br>
              <a:rPr lang="en-US" sz="1575" dirty="0">
                <a:latin typeface="Baskerville" charset="0"/>
                <a:ea typeface="Baskerville" charset="0"/>
                <a:cs typeface="Baskerville" charset="0"/>
              </a:rPr>
            </a:br>
            <a:r>
              <a:rPr lang="en-US" sz="1100" dirty="0">
                <a:latin typeface="Baskerville" charset="0"/>
                <a:ea typeface="Baskerville" charset="0"/>
                <a:cs typeface="Baskerville" charset="0"/>
              </a:rPr>
              <a:t>Accepted  narratives of problems &amp; causes</a:t>
            </a:r>
            <a:endParaRPr lang="en-US" sz="1013" dirty="0">
              <a:latin typeface="Baskerville" charset="0"/>
              <a:ea typeface="Baskerville" charset="0"/>
              <a:cs typeface="Baskerville" charset="0"/>
            </a:endParaRPr>
          </a:p>
        </p:txBody>
      </p:sp>
      <p:sp>
        <p:nvSpPr>
          <p:cNvPr id="5" name="TextBox 4"/>
          <p:cNvSpPr txBox="1"/>
          <p:nvPr/>
        </p:nvSpPr>
        <p:spPr>
          <a:xfrm rot="2703233">
            <a:off x="257653" y="3541603"/>
            <a:ext cx="2097391" cy="369332"/>
          </a:xfrm>
          <a:prstGeom prst="rect">
            <a:avLst/>
          </a:prstGeom>
          <a:noFill/>
        </p:spPr>
        <p:txBody>
          <a:bodyPr wrap="square" rtlCol="0">
            <a:spAutoFit/>
          </a:bodyPr>
          <a:lstStyle/>
          <a:p>
            <a:r>
              <a:rPr lang="en-US" b="1" dirty="0">
                <a:solidFill>
                  <a:srgbClr val="002060"/>
                </a:solidFill>
                <a:latin typeface="Baskerville" charset="0"/>
                <a:ea typeface="Baskerville" charset="0"/>
                <a:cs typeface="Baskerville" charset="0"/>
              </a:rPr>
              <a:t>Strategic Window</a:t>
            </a:r>
          </a:p>
        </p:txBody>
      </p:sp>
      <p:sp>
        <p:nvSpPr>
          <p:cNvPr id="6" name="AutoShape 7"/>
          <p:cNvSpPr>
            <a:spLocks noChangeArrowheads="1"/>
          </p:cNvSpPr>
          <p:nvPr/>
        </p:nvSpPr>
        <p:spPr bwMode="auto">
          <a:xfrm rot="492025">
            <a:off x="5190274" y="4705327"/>
            <a:ext cx="1376084" cy="779672"/>
          </a:xfrm>
          <a:prstGeom prst="triangle">
            <a:avLst>
              <a:gd name="adj" fmla="val 47873"/>
            </a:avLst>
          </a:prstGeom>
          <a:noFill/>
          <a:ln w="9525">
            <a:solidFill>
              <a:schemeClr val="accent6">
                <a:lumMod val="50000"/>
              </a:schemeClr>
            </a:solidFill>
            <a:miter lim="800000"/>
            <a:headEnd/>
            <a:tailEnd/>
          </a:ln>
        </p:spPr>
        <p:txBody>
          <a:bodyPr wrap="none" anchor="ctr">
            <a:prstTxWarp prst="textNoShape">
              <a:avLst/>
            </a:prstTxWarp>
          </a:bodyPr>
          <a:lstStyle/>
          <a:p>
            <a:pPr algn="ctr"/>
            <a:r>
              <a:rPr lang="en-US" sz="1200" dirty="0">
                <a:solidFill>
                  <a:srgbClr val="C00000"/>
                </a:solidFill>
                <a:latin typeface="Baskerville" charset="0"/>
                <a:ea typeface="Baskerville" charset="0"/>
                <a:cs typeface="Baskerville" charset="0"/>
              </a:rPr>
              <a:t>Focal Events</a:t>
            </a:r>
          </a:p>
          <a:p>
            <a:pPr algn="ctr"/>
            <a:r>
              <a:rPr lang="en-US" sz="1200" dirty="0">
                <a:solidFill>
                  <a:srgbClr val="C00000"/>
                </a:solidFill>
                <a:latin typeface="Baskerville" charset="0"/>
                <a:ea typeface="Baskerville" charset="0"/>
                <a:cs typeface="Baskerville" charset="0"/>
                <a:sym typeface="Wingdings"/>
              </a:rPr>
              <a:t> </a:t>
            </a:r>
            <a:r>
              <a:rPr lang="en-US" sz="1200" dirty="0">
                <a:solidFill>
                  <a:srgbClr val="C00000"/>
                </a:solidFill>
                <a:latin typeface="Baskerville" charset="0"/>
                <a:ea typeface="Baskerville" charset="0"/>
                <a:cs typeface="Baskerville" charset="0"/>
              </a:rPr>
              <a:t>Clarity</a:t>
            </a:r>
          </a:p>
        </p:txBody>
      </p:sp>
      <p:sp>
        <p:nvSpPr>
          <p:cNvPr id="8" name="AutoShape 4"/>
          <p:cNvSpPr>
            <a:spLocks noChangeArrowheads="1"/>
          </p:cNvSpPr>
          <p:nvPr/>
        </p:nvSpPr>
        <p:spPr bwMode="auto">
          <a:xfrm rot="2715738">
            <a:off x="2044362" y="5820010"/>
            <a:ext cx="3475732" cy="867300"/>
          </a:xfrm>
          <a:prstGeom prst="leftRightArrow">
            <a:avLst>
              <a:gd name="adj1" fmla="val 53499"/>
              <a:gd name="adj2" fmla="val 88383"/>
            </a:avLst>
          </a:prstGeom>
          <a:noFill/>
          <a:ln w="9525">
            <a:solidFill>
              <a:schemeClr val="tx1"/>
            </a:solidFill>
            <a:miter lim="800000"/>
            <a:headEnd/>
            <a:tailEnd/>
          </a:ln>
        </p:spPr>
        <p:txBody>
          <a:bodyPr wrap="none" anchor="ctr">
            <a:prstTxWarp prst="textNoShape">
              <a:avLst/>
            </a:prstTxWarp>
          </a:bodyPr>
          <a:lstStyle/>
          <a:p>
            <a:pPr algn="ctr"/>
            <a:r>
              <a:rPr lang="en-US" sz="2100" dirty="0">
                <a:latin typeface="Baskerville" charset="0"/>
                <a:ea typeface="Baskerville" charset="0"/>
                <a:cs typeface="Baskerville" charset="0"/>
              </a:rPr>
              <a:t>Politics</a:t>
            </a:r>
            <a:endParaRPr lang="en-US" sz="1050" dirty="0">
              <a:latin typeface="Baskerville" charset="0"/>
              <a:ea typeface="Baskerville" charset="0"/>
              <a:cs typeface="Baskerville" charset="0"/>
            </a:endParaRPr>
          </a:p>
          <a:p>
            <a:pPr algn="ctr"/>
            <a:r>
              <a:rPr lang="en-US" sz="1100" dirty="0">
                <a:latin typeface="Baskerville" charset="0"/>
                <a:ea typeface="Baskerville" charset="0"/>
                <a:cs typeface="Baskerville" charset="0"/>
              </a:rPr>
              <a:t>Elections, budgets, testimony, media coverage</a:t>
            </a:r>
            <a:endParaRPr lang="en-US" sz="1050" dirty="0">
              <a:latin typeface="Baskerville" charset="0"/>
              <a:ea typeface="Baskerville" charset="0"/>
              <a:cs typeface="Baskerville" charset="0"/>
            </a:endParaRPr>
          </a:p>
        </p:txBody>
      </p:sp>
      <p:sp>
        <p:nvSpPr>
          <p:cNvPr id="13" name="Lightning Bolt 12"/>
          <p:cNvSpPr/>
          <p:nvPr/>
        </p:nvSpPr>
        <p:spPr>
          <a:xfrm>
            <a:off x="55842" y="2777096"/>
            <a:ext cx="2584637" cy="2199755"/>
          </a:xfrm>
          <a:prstGeom prst="lightningBol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760">
              <a:latin typeface="Baskerville" charset="0"/>
              <a:ea typeface="Baskerville" charset="0"/>
              <a:cs typeface="Baskerville" charset="0"/>
            </a:endParaRPr>
          </a:p>
        </p:txBody>
      </p:sp>
      <p:sp>
        <p:nvSpPr>
          <p:cNvPr id="10" name="Footer Placeholder 6"/>
          <p:cNvSpPr>
            <a:spLocks noGrp="1"/>
          </p:cNvSpPr>
          <p:nvPr>
            <p:ph type="ftr" sz="quarter" idx="11"/>
          </p:nvPr>
        </p:nvSpPr>
        <p:spPr>
          <a:xfrm>
            <a:off x="6102760" y="8726455"/>
            <a:ext cx="614363" cy="273844"/>
          </a:xfrm>
        </p:spPr>
        <p:txBody>
          <a:bodyPr/>
          <a:lstStyle/>
          <a:p>
            <a:r>
              <a:rPr lang="en-US"/>
              <a:t>Dobel</a:t>
            </a:r>
            <a:endParaRPr lang="en-US" dirty="0"/>
          </a:p>
        </p:txBody>
      </p:sp>
    </p:spTree>
    <p:extLst>
      <p:ext uri="{BB962C8B-B14F-4D97-AF65-F5344CB8AC3E}">
        <p14:creationId xmlns:p14="http://schemas.microsoft.com/office/powerpoint/2010/main" val="674100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26915" y="507221"/>
            <a:ext cx="4787206" cy="1209043"/>
          </a:xfrm>
          <a:ln>
            <a:solidFill>
              <a:schemeClr val="tx1"/>
            </a:solidFill>
          </a:ln>
        </p:spPr>
        <p:txBody>
          <a:bodyPr/>
          <a:lstStyle/>
          <a:p>
            <a:r>
              <a:rPr lang="en-US" u="sng" dirty="0">
                <a:solidFill>
                  <a:srgbClr val="C00000"/>
                </a:solidFill>
              </a:rPr>
              <a:t>Effective Mapping</a:t>
            </a:r>
          </a:p>
        </p:txBody>
      </p:sp>
      <p:sp>
        <p:nvSpPr>
          <p:cNvPr id="6147" name="Rectangle 3"/>
          <p:cNvSpPr>
            <a:spLocks noGrp="1" noChangeArrowheads="1"/>
          </p:cNvSpPr>
          <p:nvPr>
            <p:ph type="body" idx="1"/>
          </p:nvPr>
        </p:nvSpPr>
        <p:spPr>
          <a:xfrm>
            <a:off x="411830" y="2153961"/>
            <a:ext cx="6027669" cy="7001121"/>
          </a:xfrm>
        </p:spPr>
        <p:txBody>
          <a:bodyPr>
            <a:normAutofit/>
          </a:bodyPr>
          <a:lstStyle/>
          <a:p>
            <a:pPr>
              <a:buFont typeface="Wingdings" pitchFamily="2" charset="2"/>
              <a:buNone/>
            </a:pPr>
            <a:r>
              <a:rPr lang="en-US" sz="2400" b="1" dirty="0">
                <a:solidFill>
                  <a:srgbClr val="C00000"/>
                </a:solidFill>
              </a:rPr>
              <a:t>Know your map</a:t>
            </a:r>
            <a:r>
              <a:rPr lang="en-US" sz="2400" dirty="0">
                <a:solidFill>
                  <a:srgbClr val="C00000"/>
                </a:solidFill>
              </a:rPr>
              <a:t> and </a:t>
            </a:r>
            <a:r>
              <a:rPr lang="en-US" sz="2400" b="1" dirty="0">
                <a:solidFill>
                  <a:srgbClr val="C00000"/>
                </a:solidFill>
              </a:rPr>
              <a:t>how it may change</a:t>
            </a:r>
            <a:r>
              <a:rPr lang="en-US" sz="2400" dirty="0">
                <a:solidFill>
                  <a:srgbClr val="C00000"/>
                </a:solidFill>
              </a:rPr>
              <a:t>:</a:t>
            </a:r>
          </a:p>
          <a:p>
            <a:r>
              <a:rPr lang="en-US" sz="2400" dirty="0">
                <a:solidFill>
                  <a:srgbClr val="C00000"/>
                </a:solidFill>
              </a:rPr>
              <a:t>Who influences it?</a:t>
            </a:r>
          </a:p>
          <a:p>
            <a:r>
              <a:rPr lang="en-US" sz="2400" dirty="0">
                <a:solidFill>
                  <a:srgbClr val="C00000"/>
                </a:solidFill>
              </a:rPr>
              <a:t>Who is affected by the issue(s)?  </a:t>
            </a:r>
            <a:br>
              <a:rPr lang="en-US" sz="2400" dirty="0">
                <a:solidFill>
                  <a:srgbClr val="C00000"/>
                </a:solidFill>
              </a:rPr>
            </a:br>
            <a:r>
              <a:rPr lang="en-US" sz="2400" dirty="0">
                <a:solidFill>
                  <a:srgbClr val="C00000"/>
                </a:solidFill>
              </a:rPr>
              <a:t>Who is in </a:t>
            </a:r>
            <a:r>
              <a:rPr lang="en-US" sz="2400" i="1" dirty="0">
                <a:solidFill>
                  <a:srgbClr val="C00000"/>
                </a:solidFill>
              </a:rPr>
              <a:t>their</a:t>
            </a:r>
            <a:r>
              <a:rPr lang="en-US" sz="2400" dirty="0">
                <a:solidFill>
                  <a:srgbClr val="C00000"/>
                </a:solidFill>
              </a:rPr>
              <a:t> map(s)?</a:t>
            </a:r>
          </a:p>
          <a:p>
            <a:r>
              <a:rPr lang="en-US" sz="2400" dirty="0">
                <a:solidFill>
                  <a:srgbClr val="C00000"/>
                </a:solidFill>
              </a:rPr>
              <a:t>Who can help or hurt?  Why and How?</a:t>
            </a:r>
          </a:p>
          <a:p>
            <a:r>
              <a:rPr lang="en-US" sz="2400" dirty="0">
                <a:solidFill>
                  <a:srgbClr val="C00000"/>
                </a:solidFill>
              </a:rPr>
              <a:t>Who else </a:t>
            </a:r>
            <a:r>
              <a:rPr lang="en-US" sz="2400" i="1" dirty="0">
                <a:solidFill>
                  <a:srgbClr val="C00000"/>
                </a:solidFill>
              </a:rPr>
              <a:t>should</a:t>
            </a:r>
            <a:r>
              <a:rPr lang="en-US" sz="2400" dirty="0">
                <a:solidFill>
                  <a:srgbClr val="C00000"/>
                </a:solidFill>
              </a:rPr>
              <a:t> have a say?  (Who’s left out?)</a:t>
            </a:r>
          </a:p>
          <a:p>
            <a:pPr>
              <a:spcBef>
                <a:spcPts val="1224"/>
              </a:spcBef>
              <a:buFont typeface="Wingdings" pitchFamily="2" charset="2"/>
              <a:buNone/>
            </a:pPr>
            <a:r>
              <a:rPr lang="en-US" sz="2400" dirty="0"/>
              <a:t>Recognize </a:t>
            </a:r>
            <a:r>
              <a:rPr lang="en-US" sz="2400" b="1" dirty="0"/>
              <a:t>limits &amp; opportunities</a:t>
            </a:r>
            <a:r>
              <a:rPr lang="en-US" sz="2400" dirty="0"/>
              <a:t> on the map:</a:t>
            </a:r>
          </a:p>
          <a:p>
            <a:r>
              <a:rPr lang="en-US" sz="2400" dirty="0"/>
              <a:t>You rarely have full control</a:t>
            </a:r>
          </a:p>
          <a:p>
            <a:r>
              <a:rPr lang="en-US" sz="2400" dirty="0"/>
              <a:t>Some forces you can’t even influence</a:t>
            </a:r>
          </a:p>
          <a:p>
            <a:r>
              <a:rPr lang="en-US" sz="2400" dirty="0"/>
              <a:t>Look for linkages, conflicts, coalition opportunities</a:t>
            </a:r>
          </a:p>
          <a:p>
            <a:r>
              <a:rPr lang="en-US" sz="2400" dirty="0"/>
              <a:t>Link operational capacity to political support</a:t>
            </a:r>
          </a:p>
        </p:txBody>
      </p:sp>
    </p:spTree>
    <p:extLst>
      <p:ext uri="{BB962C8B-B14F-4D97-AF65-F5344CB8AC3E}">
        <p14:creationId xmlns:p14="http://schemas.microsoft.com/office/powerpoint/2010/main" val="3821876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anim calcmode="lin" valueType="num">
                                      <p:cBhvr additive="base">
                                        <p:cTn id="11" dur="500" fill="hold"/>
                                        <p:tgtEl>
                                          <p:spTgt spid="614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14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anim calcmode="lin" valueType="num">
                                      <p:cBhvr additive="base">
                                        <p:cTn id="15"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14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anim calcmode="lin" valueType="num">
                                      <p:cBhvr additive="base">
                                        <p:cTn id="19" dur="5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anim calcmode="lin" valueType="num">
                                      <p:cBhvr additive="base">
                                        <p:cTn id="23" dur="500" fill="hold"/>
                                        <p:tgtEl>
                                          <p:spTgt spid="614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1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6147">
                                            <p:txEl>
                                              <p:pRg st="5" end="5"/>
                                            </p:txEl>
                                          </p:spTgt>
                                        </p:tgtEl>
                                        <p:attrNameLst>
                                          <p:attrName>style.visibility</p:attrName>
                                        </p:attrNameLst>
                                      </p:cBhvr>
                                      <p:to>
                                        <p:strVal val="visible"/>
                                      </p:to>
                                    </p:set>
                                    <p:animEffect transition="in" filter="wipe(down)">
                                      <p:cBhvr>
                                        <p:cTn id="29" dur="500"/>
                                        <p:tgtEl>
                                          <p:spTgt spid="6147">
                                            <p:txEl>
                                              <p:pRg st="5" end="5"/>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6147">
                                            <p:txEl>
                                              <p:pRg st="6" end="6"/>
                                            </p:txEl>
                                          </p:spTgt>
                                        </p:tgtEl>
                                        <p:attrNameLst>
                                          <p:attrName>style.visibility</p:attrName>
                                        </p:attrNameLst>
                                      </p:cBhvr>
                                      <p:to>
                                        <p:strVal val="visible"/>
                                      </p:to>
                                    </p:set>
                                    <p:animEffect transition="in" filter="wipe(down)">
                                      <p:cBhvr>
                                        <p:cTn id="32" dur="500"/>
                                        <p:tgtEl>
                                          <p:spTgt spid="6147">
                                            <p:txEl>
                                              <p:pRg st="6" end="6"/>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6147">
                                            <p:txEl>
                                              <p:pRg st="7" end="7"/>
                                            </p:txEl>
                                          </p:spTgt>
                                        </p:tgtEl>
                                        <p:attrNameLst>
                                          <p:attrName>style.visibility</p:attrName>
                                        </p:attrNameLst>
                                      </p:cBhvr>
                                      <p:to>
                                        <p:strVal val="visible"/>
                                      </p:to>
                                    </p:set>
                                    <p:animEffect transition="in" filter="wipe(down)">
                                      <p:cBhvr>
                                        <p:cTn id="35" dur="500"/>
                                        <p:tgtEl>
                                          <p:spTgt spid="6147">
                                            <p:txEl>
                                              <p:pRg st="7" end="7"/>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6147">
                                            <p:txEl>
                                              <p:pRg st="8" end="8"/>
                                            </p:txEl>
                                          </p:spTgt>
                                        </p:tgtEl>
                                        <p:attrNameLst>
                                          <p:attrName>style.visibility</p:attrName>
                                        </p:attrNameLst>
                                      </p:cBhvr>
                                      <p:to>
                                        <p:strVal val="visible"/>
                                      </p:to>
                                    </p:set>
                                    <p:animEffect transition="in" filter="wipe(down)">
                                      <p:cBhvr>
                                        <p:cTn id="38" dur="500"/>
                                        <p:tgtEl>
                                          <p:spTgt spid="6147">
                                            <p:txEl>
                                              <p:pRg st="8" end="8"/>
                                            </p:txEl>
                                          </p:spTgt>
                                        </p:tgtEl>
                                      </p:cBhvr>
                                    </p:animEffect>
                                  </p:childTnLst>
                                </p:cTn>
                              </p:par>
                              <p:par>
                                <p:cTn id="39" presetID="22" presetClass="entr" presetSubtype="4" fill="hold" nodeType="withEffect">
                                  <p:stCondLst>
                                    <p:cond delay="0"/>
                                  </p:stCondLst>
                                  <p:childTnLst>
                                    <p:set>
                                      <p:cBhvr>
                                        <p:cTn id="40" dur="1" fill="hold">
                                          <p:stCondLst>
                                            <p:cond delay="0"/>
                                          </p:stCondLst>
                                        </p:cTn>
                                        <p:tgtEl>
                                          <p:spTgt spid="6147">
                                            <p:txEl>
                                              <p:pRg st="9" end="9"/>
                                            </p:txEl>
                                          </p:spTgt>
                                        </p:tgtEl>
                                        <p:attrNameLst>
                                          <p:attrName>style.visibility</p:attrName>
                                        </p:attrNameLst>
                                      </p:cBhvr>
                                      <p:to>
                                        <p:strVal val="visible"/>
                                      </p:to>
                                    </p:set>
                                    <p:animEffect transition="in" filter="wipe(down)">
                                      <p:cBhvr>
                                        <p:cTn id="41" dur="500"/>
                                        <p:tgtEl>
                                          <p:spTgt spid="614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43701" y="58893"/>
            <a:ext cx="5889691" cy="4387467"/>
          </a:xfrm>
          <a:noFill/>
        </p:spPr>
        <p:txBody>
          <a:bodyPr>
            <a:normAutofit/>
          </a:bodyPr>
          <a:lstStyle/>
          <a:p>
            <a:pPr>
              <a:buNone/>
            </a:pPr>
            <a:r>
              <a:rPr lang="en-US" dirty="0">
                <a:latin typeface="Book Antiqua"/>
                <a:cs typeface="Book Antiqua"/>
              </a:rPr>
              <a:t>	</a:t>
            </a:r>
            <a:endParaRPr lang="en-US" sz="600" dirty="0">
              <a:latin typeface="Book Antiqua"/>
              <a:cs typeface="Book Antiqua"/>
            </a:endParaRPr>
          </a:p>
          <a:p>
            <a:pPr>
              <a:buNone/>
            </a:pPr>
            <a:r>
              <a:rPr lang="en-US" sz="3600" dirty="0">
                <a:latin typeface="Book Antiqua"/>
                <a:cs typeface="Book Antiqua"/>
              </a:rPr>
              <a:t>	To accomplish great things, we must not only act but also dream; not only plan but also believe.</a:t>
            </a:r>
          </a:p>
          <a:p>
            <a:pPr algn="r">
              <a:buNone/>
            </a:pPr>
            <a:endParaRPr lang="en-US" sz="500" dirty="0"/>
          </a:p>
          <a:p>
            <a:pPr algn="r">
              <a:buNone/>
            </a:pPr>
            <a:r>
              <a:rPr lang="en-US" sz="3000" dirty="0">
                <a:latin typeface="Book Antiqua"/>
                <a:cs typeface="Book Antiqua"/>
              </a:rPr>
              <a:t>- Anatole France   </a:t>
            </a:r>
          </a:p>
        </p:txBody>
      </p:sp>
      <p:sp>
        <p:nvSpPr>
          <p:cNvPr id="5" name="Text Box 4"/>
          <p:cNvSpPr txBox="1">
            <a:spLocks noChangeArrowheads="1"/>
          </p:cNvSpPr>
          <p:nvPr/>
        </p:nvSpPr>
        <p:spPr bwMode="auto">
          <a:xfrm>
            <a:off x="579156" y="4693038"/>
            <a:ext cx="5654236" cy="3993401"/>
          </a:xfrm>
          <a:prstGeom prst="rect">
            <a:avLst/>
          </a:prstGeom>
          <a:noFill/>
          <a:ln w="9525">
            <a:noFill/>
            <a:miter lim="800000"/>
            <a:headEnd/>
            <a:tailEnd/>
          </a:ln>
          <a:effectLst/>
        </p:spPr>
        <p:txBody>
          <a:bodyPr wrap="square">
            <a:spAutoFit/>
          </a:bodyPr>
          <a:lstStyle/>
          <a:p>
            <a:pPr>
              <a:spcBef>
                <a:spcPct val="50000"/>
              </a:spcBef>
            </a:pPr>
            <a:r>
              <a:rPr lang="en-US" sz="3200" dirty="0">
                <a:solidFill>
                  <a:srgbClr val="C00000"/>
                </a:solidFill>
              </a:rPr>
              <a:t>You have to maintain a diagnostic mindset on a changing reality… To see what is happening to you and your initiative as it is happening…. takes </a:t>
            </a:r>
            <a:r>
              <a:rPr lang="en-US" sz="3200" b="1" dirty="0">
                <a:solidFill>
                  <a:srgbClr val="C00000"/>
                </a:solidFill>
              </a:rPr>
              <a:t>discipline </a:t>
            </a:r>
            <a:r>
              <a:rPr lang="en-US" sz="3200" b="1" u="sng" dirty="0">
                <a:solidFill>
                  <a:srgbClr val="C00000"/>
                </a:solidFill>
              </a:rPr>
              <a:t>and</a:t>
            </a:r>
            <a:r>
              <a:rPr lang="en-US" sz="3200" b="1" dirty="0">
                <a:solidFill>
                  <a:srgbClr val="C00000"/>
                </a:solidFill>
              </a:rPr>
              <a:t> flexibility</a:t>
            </a:r>
            <a:r>
              <a:rPr lang="en-US" sz="3200" dirty="0">
                <a:solidFill>
                  <a:srgbClr val="C00000"/>
                </a:solidFill>
              </a:rPr>
              <a:t>.</a:t>
            </a:r>
            <a:endParaRPr lang="en-US" sz="2800" dirty="0">
              <a:solidFill>
                <a:srgbClr val="C00000"/>
              </a:solidFill>
            </a:endParaRPr>
          </a:p>
          <a:p>
            <a:pPr algn="r">
              <a:spcBef>
                <a:spcPts val="300"/>
              </a:spcBef>
            </a:pPr>
            <a:endParaRPr lang="en-US" sz="600" dirty="0">
              <a:solidFill>
                <a:srgbClr val="C00000"/>
              </a:solidFill>
            </a:endParaRPr>
          </a:p>
          <a:p>
            <a:pPr algn="r">
              <a:spcBef>
                <a:spcPts val="300"/>
              </a:spcBef>
            </a:pPr>
            <a:r>
              <a:rPr lang="en-US" sz="1600" dirty="0">
                <a:solidFill>
                  <a:srgbClr val="C00000"/>
                </a:solidFill>
              </a:rPr>
              <a:t>-</a:t>
            </a:r>
            <a:r>
              <a:rPr lang="en-US" sz="2400" dirty="0">
                <a:solidFill>
                  <a:srgbClr val="C00000"/>
                </a:solidFill>
              </a:rPr>
              <a:t> Heifetz and </a:t>
            </a:r>
            <a:r>
              <a:rPr lang="en-US" sz="2400" dirty="0" err="1">
                <a:solidFill>
                  <a:srgbClr val="C00000"/>
                </a:solidFill>
              </a:rPr>
              <a:t>Linsky</a:t>
            </a:r>
            <a:r>
              <a:rPr lang="en-US" sz="2400" dirty="0">
                <a:solidFill>
                  <a:srgbClr val="C00000"/>
                </a:solidFill>
              </a:rPr>
              <a:t>,</a:t>
            </a:r>
          </a:p>
          <a:p>
            <a:pPr algn="r">
              <a:spcBef>
                <a:spcPts val="300"/>
              </a:spcBef>
            </a:pPr>
            <a:r>
              <a:rPr lang="en-US" sz="2400" i="1" dirty="0">
                <a:solidFill>
                  <a:srgbClr val="C00000"/>
                </a:solidFill>
              </a:rPr>
              <a:t>Leadership on the Line</a:t>
            </a:r>
            <a:endParaRPr lang="en-US" sz="2400" dirty="0">
              <a:solidFill>
                <a:srgbClr val="C00000"/>
              </a:solidFill>
            </a:endParaRPr>
          </a:p>
        </p:txBody>
      </p:sp>
    </p:spTree>
    <p:extLst>
      <p:ext uri="{BB962C8B-B14F-4D97-AF65-F5344CB8AC3E}">
        <p14:creationId xmlns:p14="http://schemas.microsoft.com/office/powerpoint/2010/main" val="1723612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7082" y="1180261"/>
            <a:ext cx="4629150" cy="857251"/>
          </a:xfrm>
          <a:ln>
            <a:solidFill>
              <a:srgbClr val="C00000"/>
            </a:solidFill>
          </a:ln>
        </p:spPr>
        <p:txBody>
          <a:bodyPr>
            <a:normAutofit fontScale="90000"/>
          </a:bodyPr>
          <a:lstStyle/>
          <a:p>
            <a:r>
              <a:rPr lang="en-US" dirty="0"/>
              <a:t>Learning Objectives</a:t>
            </a:r>
          </a:p>
        </p:txBody>
      </p:sp>
      <p:sp>
        <p:nvSpPr>
          <p:cNvPr id="3" name="Content Placeholder 2"/>
          <p:cNvSpPr>
            <a:spLocks noGrp="1"/>
          </p:cNvSpPr>
          <p:nvPr>
            <p:ph idx="1"/>
          </p:nvPr>
        </p:nvSpPr>
        <p:spPr>
          <a:xfrm>
            <a:off x="510283" y="2730320"/>
            <a:ext cx="5842748" cy="4215383"/>
          </a:xfrm>
        </p:spPr>
        <p:txBody>
          <a:bodyPr>
            <a:normAutofit fontScale="92500"/>
          </a:bodyPr>
          <a:lstStyle/>
          <a:p>
            <a:pPr marL="385763" indent="-385763">
              <a:lnSpc>
                <a:spcPct val="110000"/>
              </a:lnSpc>
              <a:buFont typeface="+mj-lt"/>
              <a:buAutoNum type="arabicPeriod"/>
            </a:pPr>
            <a:r>
              <a:rPr lang="en-US" dirty="0"/>
              <a:t>Analyze the politics of a situation</a:t>
            </a:r>
          </a:p>
          <a:p>
            <a:pPr marL="385763" indent="-385763">
              <a:lnSpc>
                <a:spcPct val="110000"/>
              </a:lnSpc>
              <a:buFont typeface="+mj-lt"/>
              <a:buAutoNum type="arabicPeriod"/>
            </a:pPr>
            <a:r>
              <a:rPr lang="en-US" dirty="0">
                <a:solidFill>
                  <a:srgbClr val="C00000"/>
                </a:solidFill>
              </a:rPr>
              <a:t>Identify strategic purpose</a:t>
            </a:r>
          </a:p>
          <a:p>
            <a:pPr marL="385763" indent="-385763">
              <a:lnSpc>
                <a:spcPct val="110000"/>
              </a:lnSpc>
              <a:buFont typeface="+mj-lt"/>
              <a:buAutoNum type="arabicPeriod"/>
            </a:pPr>
            <a:r>
              <a:rPr lang="en-US" dirty="0"/>
              <a:t>Map and utilize channels of political influence and communication</a:t>
            </a:r>
          </a:p>
          <a:p>
            <a:pPr marL="385763" indent="-385763">
              <a:lnSpc>
                <a:spcPct val="110000"/>
              </a:lnSpc>
              <a:buFont typeface="+mj-lt"/>
              <a:buAutoNum type="arabicPeriod"/>
            </a:pPr>
            <a:r>
              <a:rPr lang="en-US" dirty="0">
                <a:solidFill>
                  <a:srgbClr val="C00000"/>
                </a:solidFill>
              </a:rPr>
              <a:t>Build support and reduce opposition to pursue your agenda</a:t>
            </a:r>
          </a:p>
        </p:txBody>
      </p:sp>
    </p:spTree>
    <p:extLst>
      <p:ext uri="{BB962C8B-B14F-4D97-AF65-F5344CB8AC3E}">
        <p14:creationId xmlns:p14="http://schemas.microsoft.com/office/powerpoint/2010/main" val="210760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304805"/>
            <a:ext cx="5143500" cy="1284155"/>
          </a:xfrm>
          <a:ln>
            <a:solidFill>
              <a:srgbClr val="002060"/>
            </a:solidFill>
          </a:ln>
        </p:spPr>
        <p:txBody>
          <a:bodyPr>
            <a:normAutofit fontScale="90000"/>
          </a:bodyPr>
          <a:lstStyle/>
          <a:p>
            <a:pPr algn="ctr"/>
            <a:r>
              <a:rPr lang="en-US" dirty="0">
                <a:solidFill>
                  <a:srgbClr val="800000"/>
                </a:solidFill>
              </a:rPr>
              <a:t>Maps</a:t>
            </a:r>
            <a:r>
              <a:rPr lang="en-US" dirty="0"/>
              <a:t> of Your Environment</a:t>
            </a:r>
          </a:p>
        </p:txBody>
      </p:sp>
      <p:sp>
        <p:nvSpPr>
          <p:cNvPr id="3" name="Content Placeholder 2"/>
          <p:cNvSpPr>
            <a:spLocks noGrp="1"/>
          </p:cNvSpPr>
          <p:nvPr>
            <p:ph idx="1"/>
          </p:nvPr>
        </p:nvSpPr>
        <p:spPr>
          <a:xfrm>
            <a:off x="524658" y="1830236"/>
            <a:ext cx="5621311" cy="6929619"/>
          </a:xfrm>
        </p:spPr>
        <p:txBody>
          <a:bodyPr>
            <a:normAutofit fontScale="92500" lnSpcReduction="10000"/>
          </a:bodyPr>
          <a:lstStyle/>
          <a:p>
            <a:r>
              <a:rPr lang="en-US" dirty="0"/>
              <a:t>A first step toward seeing the forest, not just trees.</a:t>
            </a:r>
          </a:p>
          <a:p>
            <a:r>
              <a:rPr lang="en-US" dirty="0">
                <a:solidFill>
                  <a:srgbClr val="FF0000"/>
                </a:solidFill>
              </a:rPr>
              <a:t>Ways to identify relationships, channels of communication and influence.</a:t>
            </a:r>
          </a:p>
          <a:p>
            <a:r>
              <a:rPr lang="en-US" dirty="0"/>
              <a:t>Show:</a:t>
            </a:r>
          </a:p>
          <a:p>
            <a:pPr lvl="1"/>
            <a:r>
              <a:rPr lang="en-US" dirty="0">
                <a:solidFill>
                  <a:srgbClr val="FF0000"/>
                </a:solidFill>
              </a:rPr>
              <a:t>Important actors and pressures</a:t>
            </a:r>
          </a:p>
          <a:p>
            <a:pPr lvl="1"/>
            <a:r>
              <a:rPr lang="en-US" dirty="0"/>
              <a:t>Working relationships or conflicts</a:t>
            </a:r>
          </a:p>
          <a:p>
            <a:pPr lvl="1"/>
            <a:r>
              <a:rPr lang="en-US" dirty="0">
                <a:solidFill>
                  <a:srgbClr val="FF0000"/>
                </a:solidFill>
              </a:rPr>
              <a:t>Flows of information</a:t>
            </a:r>
          </a:p>
          <a:p>
            <a:pPr lvl="1"/>
            <a:r>
              <a:rPr lang="en-US" dirty="0"/>
              <a:t>Patterns of power and influence; opportunities to wield them</a:t>
            </a:r>
          </a:p>
          <a:p>
            <a:pPr lvl="1"/>
            <a:r>
              <a:rPr lang="en-US" dirty="0">
                <a:solidFill>
                  <a:srgbClr val="FF0000"/>
                </a:solidFill>
              </a:rPr>
              <a:t>Opportunities to shape others’ perceptions, positions, behaviors, and understandings</a:t>
            </a:r>
          </a:p>
          <a:p>
            <a:pPr lvl="2"/>
            <a:r>
              <a:rPr lang="en-US" sz="2600" dirty="0"/>
              <a:t>Directly</a:t>
            </a:r>
          </a:p>
          <a:p>
            <a:pPr lvl="2"/>
            <a:r>
              <a:rPr lang="en-US" sz="2600" dirty="0">
                <a:solidFill>
                  <a:srgbClr val="FF0000"/>
                </a:solidFill>
              </a:rPr>
              <a:t>Indirectly – through others</a:t>
            </a:r>
          </a:p>
        </p:txBody>
      </p:sp>
    </p:spTree>
    <p:extLst>
      <p:ext uri="{BB962C8B-B14F-4D97-AF65-F5344CB8AC3E}">
        <p14:creationId xmlns:p14="http://schemas.microsoft.com/office/powerpoint/2010/main" val="1719900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17695"/>
            <a:ext cx="6172200" cy="1164248"/>
          </a:xfrm>
          <a:ln>
            <a:solidFill>
              <a:srgbClr val="C00000"/>
            </a:solidFill>
          </a:ln>
        </p:spPr>
        <p:txBody>
          <a:bodyPr/>
          <a:lstStyle/>
          <a:p>
            <a:r>
              <a:rPr lang="en-US" dirty="0"/>
              <a:t>Assessing the Situation</a:t>
            </a:r>
          </a:p>
        </p:txBody>
      </p:sp>
      <p:sp>
        <p:nvSpPr>
          <p:cNvPr id="3" name="Content Placeholder 2"/>
          <p:cNvSpPr>
            <a:spLocks noGrp="1"/>
          </p:cNvSpPr>
          <p:nvPr>
            <p:ph idx="1"/>
          </p:nvPr>
        </p:nvSpPr>
        <p:spPr>
          <a:xfrm>
            <a:off x="342900" y="2059059"/>
            <a:ext cx="6172200" cy="6399104"/>
          </a:xfrm>
        </p:spPr>
        <p:txBody>
          <a:bodyPr>
            <a:normAutofit fontScale="92500" lnSpcReduction="10000"/>
          </a:bodyPr>
          <a:lstStyle/>
          <a:p>
            <a:r>
              <a:rPr lang="en-US" dirty="0"/>
              <a:t>Key features:</a:t>
            </a:r>
          </a:p>
          <a:p>
            <a:pPr lvl="1"/>
            <a:r>
              <a:rPr lang="en-US" dirty="0">
                <a:solidFill>
                  <a:srgbClr val="C00000"/>
                </a:solidFill>
              </a:rPr>
              <a:t>Issues in play: </a:t>
            </a:r>
          </a:p>
          <a:p>
            <a:pPr lvl="2"/>
            <a:r>
              <a:rPr lang="en-US" sz="2600" dirty="0"/>
              <a:t>Directly related</a:t>
            </a:r>
          </a:p>
          <a:p>
            <a:pPr lvl="2"/>
            <a:r>
              <a:rPr lang="en-US" sz="2600" dirty="0"/>
              <a:t>Indirectly related</a:t>
            </a:r>
          </a:p>
          <a:p>
            <a:pPr lvl="1"/>
            <a:r>
              <a:rPr lang="en-US" dirty="0">
                <a:solidFill>
                  <a:srgbClr val="C00000"/>
                </a:solidFill>
              </a:rPr>
              <a:t>Time horizon:</a:t>
            </a:r>
            <a:br>
              <a:rPr lang="en-US" dirty="0">
                <a:solidFill>
                  <a:srgbClr val="C00000"/>
                </a:solidFill>
              </a:rPr>
            </a:br>
            <a:r>
              <a:rPr lang="en-US" sz="2600" dirty="0"/>
              <a:t>short, medium, long?</a:t>
            </a:r>
          </a:p>
          <a:p>
            <a:pPr lvl="1"/>
            <a:r>
              <a:rPr lang="en-US" dirty="0">
                <a:solidFill>
                  <a:srgbClr val="C00000"/>
                </a:solidFill>
              </a:rPr>
              <a:t>Participants:</a:t>
            </a:r>
            <a:br>
              <a:rPr lang="en-US" dirty="0"/>
            </a:br>
            <a:r>
              <a:rPr lang="en-US" sz="2600" dirty="0"/>
              <a:t>Political elites, citizens / grassroots groups, or both?</a:t>
            </a:r>
          </a:p>
          <a:p>
            <a:pPr lvl="1"/>
            <a:r>
              <a:rPr lang="en-US" dirty="0">
                <a:solidFill>
                  <a:srgbClr val="C00000"/>
                </a:solidFill>
              </a:rPr>
              <a:t>Institutional “rules”</a:t>
            </a:r>
            <a:br>
              <a:rPr lang="en-US" dirty="0">
                <a:solidFill>
                  <a:srgbClr val="C00000"/>
                </a:solidFill>
              </a:rPr>
            </a:br>
            <a:r>
              <a:rPr lang="en-US" sz="2600" dirty="0"/>
              <a:t>E.g., ballot initiative requirements, voting procedures, etc.</a:t>
            </a:r>
          </a:p>
          <a:p>
            <a:r>
              <a:rPr lang="en-US" dirty="0"/>
              <a:t>Strategic </a:t>
            </a:r>
            <a:r>
              <a:rPr lang="en-US" dirty="0">
                <a:solidFill>
                  <a:srgbClr val="C00000"/>
                </a:solidFill>
              </a:rPr>
              <a:t>aims or purpose</a:t>
            </a:r>
            <a:r>
              <a:rPr lang="en-US" dirty="0"/>
              <a:t>?</a:t>
            </a:r>
          </a:p>
          <a:p>
            <a:r>
              <a:rPr lang="en-US" dirty="0">
                <a:solidFill>
                  <a:srgbClr val="C00000"/>
                </a:solidFill>
              </a:rPr>
              <a:t>Relationships</a:t>
            </a:r>
            <a:r>
              <a:rPr lang="en-US" dirty="0"/>
              <a:t> among the features?</a:t>
            </a:r>
          </a:p>
          <a:p>
            <a:r>
              <a:rPr lang="en-US" dirty="0"/>
              <a:t>Implications for </a:t>
            </a:r>
            <a:r>
              <a:rPr lang="en-US" dirty="0">
                <a:solidFill>
                  <a:srgbClr val="C00000"/>
                </a:solidFill>
              </a:rPr>
              <a:t>strategy</a:t>
            </a:r>
            <a:r>
              <a:rPr lang="en-US" dirty="0"/>
              <a:t>?</a:t>
            </a:r>
          </a:p>
          <a:p>
            <a:endParaRPr lang="en-US" dirty="0"/>
          </a:p>
        </p:txBody>
      </p:sp>
    </p:spTree>
    <p:extLst>
      <p:ext uri="{BB962C8B-B14F-4D97-AF65-F5344CB8AC3E}">
        <p14:creationId xmlns:p14="http://schemas.microsoft.com/office/powerpoint/2010/main" val="1037128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740" y="180969"/>
            <a:ext cx="6189360" cy="1466161"/>
          </a:xfrm>
          <a:effectLst>
            <a:outerShdw blurRad="50800" dist="38100" dir="13500000" algn="b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a:normAutofit fontScale="90000"/>
          </a:bodyPr>
          <a:lstStyle/>
          <a:p>
            <a:pPr algn="l">
              <a:lnSpc>
                <a:spcPct val="80000"/>
              </a:lnSpc>
            </a:pPr>
            <a:r>
              <a:rPr lang="en-US" sz="4000" i="1" dirty="0">
                <a:solidFill>
                  <a:srgbClr val="C00000"/>
                </a:solidFill>
              </a:rPr>
              <a:t>Constructing Maps:</a:t>
            </a:r>
            <a:br>
              <a:rPr lang="en-US" sz="4000" dirty="0"/>
            </a:br>
            <a:r>
              <a:rPr lang="en-US" sz="3600" dirty="0"/>
              <a:t>Who or What</a:t>
            </a:r>
            <a:r>
              <a:rPr lang="en-US" sz="4000" dirty="0"/>
              <a:t> </a:t>
            </a:r>
            <a:r>
              <a:rPr lang="en-US" sz="3600" dirty="0"/>
              <a:t>Matters</a:t>
            </a:r>
            <a:br>
              <a:rPr lang="en-US" sz="3600" dirty="0"/>
            </a:br>
            <a:r>
              <a:rPr lang="en-US" sz="3600" dirty="0"/>
              <a:t>Depends on Situation &amp; Purpose</a:t>
            </a:r>
            <a:endParaRPr lang="en-US" sz="3200" dirty="0">
              <a:ln>
                <a:solidFill>
                  <a:srgbClr val="000000"/>
                </a:solidFill>
              </a:ln>
            </a:endParaRPr>
          </a:p>
        </p:txBody>
      </p:sp>
      <p:sp>
        <p:nvSpPr>
          <p:cNvPr id="7" name="Content Placeholder 6"/>
          <p:cNvSpPr>
            <a:spLocks noGrp="1"/>
          </p:cNvSpPr>
          <p:nvPr>
            <p:ph idx="1"/>
          </p:nvPr>
        </p:nvSpPr>
        <p:spPr>
          <a:xfrm>
            <a:off x="457390" y="1696768"/>
            <a:ext cx="6172200" cy="6763848"/>
          </a:xfrm>
        </p:spPr>
        <p:txBody>
          <a:bodyPr>
            <a:normAutofit fontScale="25000" lnSpcReduction="20000"/>
          </a:bodyPr>
          <a:lstStyle/>
          <a:p>
            <a:pPr marL="0" indent="0">
              <a:buNone/>
            </a:pPr>
            <a:r>
              <a:rPr lang="en-US" b="1" dirty="0"/>
              <a:t> </a:t>
            </a:r>
            <a:endParaRPr lang="en-US" dirty="0"/>
          </a:p>
          <a:p>
            <a:pPr marL="0" indent="0">
              <a:buNone/>
            </a:pPr>
            <a:r>
              <a:rPr lang="en-US" sz="9600" dirty="0"/>
              <a:t>Who matters?</a:t>
            </a:r>
          </a:p>
          <a:p>
            <a:pPr marL="457200" lvl="1" indent="0">
              <a:buNone/>
            </a:pPr>
            <a:r>
              <a:rPr lang="en-US" sz="8000" dirty="0"/>
              <a:t>Can they help or hurt your work?</a:t>
            </a:r>
          </a:p>
          <a:p>
            <a:pPr marL="457200" lvl="1" indent="0">
              <a:buNone/>
            </a:pPr>
            <a:r>
              <a:rPr lang="en-US" sz="8000" dirty="0"/>
              <a:t>Are they helped or hurt by specific actions?</a:t>
            </a:r>
          </a:p>
          <a:p>
            <a:pPr marL="0" indent="0">
              <a:buNone/>
            </a:pPr>
            <a:endParaRPr lang="en-US" sz="4400" dirty="0"/>
          </a:p>
          <a:p>
            <a:pPr marL="0" indent="0">
              <a:buNone/>
            </a:pPr>
            <a:r>
              <a:rPr lang="en-US" sz="9600" dirty="0">
                <a:solidFill>
                  <a:srgbClr val="C00000"/>
                </a:solidFill>
              </a:rPr>
              <a:t>Can they deploy influence?</a:t>
            </a:r>
          </a:p>
          <a:p>
            <a:pPr lvl="1"/>
            <a:r>
              <a:rPr lang="en-US" sz="8000" dirty="0">
                <a:solidFill>
                  <a:srgbClr val="C00000"/>
                </a:solidFill>
              </a:rPr>
              <a:t>Sources of Influence:</a:t>
            </a:r>
            <a:br>
              <a:rPr lang="en-US" sz="8000" dirty="0">
                <a:solidFill>
                  <a:srgbClr val="C00000"/>
                </a:solidFill>
              </a:rPr>
            </a:br>
            <a:r>
              <a:rPr lang="en-US" sz="8000" dirty="0">
                <a:solidFill>
                  <a:srgbClr val="C00000"/>
                </a:solidFill>
              </a:rPr>
              <a:t>reputation, allies, resources, etc.</a:t>
            </a:r>
          </a:p>
          <a:p>
            <a:pPr lvl="1"/>
            <a:r>
              <a:rPr lang="en-US" sz="8000" dirty="0">
                <a:solidFill>
                  <a:srgbClr val="C00000"/>
                </a:solidFill>
              </a:rPr>
              <a:t>Informal networks</a:t>
            </a:r>
          </a:p>
          <a:p>
            <a:pPr lvl="1"/>
            <a:r>
              <a:rPr lang="en-US" sz="8000" dirty="0">
                <a:solidFill>
                  <a:srgbClr val="C00000"/>
                </a:solidFill>
              </a:rPr>
              <a:t>Ease of access and deployment</a:t>
            </a:r>
          </a:p>
          <a:p>
            <a:pPr lvl="1"/>
            <a:r>
              <a:rPr lang="en-US" sz="8000" dirty="0">
                <a:solidFill>
                  <a:srgbClr val="C00000"/>
                </a:solidFill>
              </a:rPr>
              <a:t>Is influence sustainable? </a:t>
            </a:r>
          </a:p>
          <a:p>
            <a:pPr lvl="1"/>
            <a:r>
              <a:rPr lang="en-US" sz="8000" dirty="0">
                <a:solidFill>
                  <a:srgbClr val="C00000"/>
                </a:solidFill>
              </a:rPr>
              <a:t>Media access and influence</a:t>
            </a:r>
          </a:p>
          <a:p>
            <a:pPr>
              <a:buFont typeface="Wingdings" charset="2"/>
              <a:buChar char="Ø"/>
            </a:pPr>
            <a:endParaRPr lang="en-US" sz="4400" dirty="0"/>
          </a:p>
          <a:p>
            <a:pPr marL="0" indent="0">
              <a:buNone/>
            </a:pPr>
            <a:r>
              <a:rPr lang="en-US" sz="9600" dirty="0"/>
              <a:t>Constraints Upon Them</a:t>
            </a:r>
          </a:p>
          <a:p>
            <a:r>
              <a:rPr lang="en-US" sz="8000" dirty="0"/>
              <a:t>Interests / bottom line</a:t>
            </a:r>
            <a:endParaRPr lang="en-US" sz="9600" dirty="0"/>
          </a:p>
          <a:p>
            <a:r>
              <a:rPr lang="en-US" sz="8000" dirty="0"/>
              <a:t>Pressures/Influences Upon Them</a:t>
            </a:r>
          </a:p>
          <a:p>
            <a:r>
              <a:rPr lang="en-US" sz="8000" dirty="0"/>
              <a:t>Position on Issue(s)—For/Against/Neutral</a:t>
            </a:r>
          </a:p>
          <a:p>
            <a:r>
              <a:rPr lang="en-US" sz="8000" dirty="0"/>
              <a:t>Depth of commitment to issue(s)</a:t>
            </a:r>
          </a:p>
          <a:p>
            <a:r>
              <a:rPr lang="en-US" sz="8000" dirty="0"/>
              <a:t>Long Term Relationships</a:t>
            </a:r>
          </a:p>
          <a:p>
            <a:r>
              <a:rPr lang="en-US" sz="8000" dirty="0"/>
              <a:t>Circle of Influence</a:t>
            </a:r>
          </a:p>
          <a:p>
            <a:r>
              <a:rPr lang="en-US" sz="8000" dirty="0"/>
              <a:t>Leadership Style(s)</a:t>
            </a:r>
          </a:p>
          <a:p>
            <a:r>
              <a:rPr lang="en-US" sz="8000" dirty="0"/>
              <a:t>Style of Learning</a:t>
            </a:r>
          </a:p>
          <a:p>
            <a:r>
              <a:rPr lang="en-US" sz="8000" dirty="0"/>
              <a:t>Their Allies and Enemies</a:t>
            </a:r>
          </a:p>
          <a:p>
            <a:pPr marL="0" indent="0">
              <a:buNone/>
            </a:pPr>
            <a:endParaRPr lang="en-US" dirty="0"/>
          </a:p>
        </p:txBody>
      </p:sp>
      <p:sp>
        <p:nvSpPr>
          <p:cNvPr id="3" name="Date Placeholder 2"/>
          <p:cNvSpPr>
            <a:spLocks noGrp="1"/>
          </p:cNvSpPr>
          <p:nvPr>
            <p:ph type="dt" sz="half" idx="10"/>
          </p:nvPr>
        </p:nvSpPr>
        <p:spPr/>
        <p:txBody>
          <a:bodyPr/>
          <a:lstStyle/>
          <a:p>
            <a:r>
              <a:rPr lang="en-US"/>
              <a:t>@ J. Patrick Dobel  4/24/14</a:t>
            </a:r>
          </a:p>
        </p:txBody>
      </p:sp>
      <p:sp>
        <p:nvSpPr>
          <p:cNvPr id="4" name="Footer Placeholder 3"/>
          <p:cNvSpPr>
            <a:spLocks noGrp="1"/>
          </p:cNvSpPr>
          <p:nvPr>
            <p:ph type="ftr" sz="quarter" idx="11"/>
          </p:nvPr>
        </p:nvSpPr>
        <p:spPr/>
        <p:txBody>
          <a:bodyPr/>
          <a:lstStyle/>
          <a:p>
            <a:r>
              <a:rPr lang="en-US"/>
              <a:t>Mapping Managerial Environments</a:t>
            </a:r>
          </a:p>
        </p:txBody>
      </p:sp>
      <p:sp>
        <p:nvSpPr>
          <p:cNvPr id="5" name="Slide Number Placeholder 4"/>
          <p:cNvSpPr>
            <a:spLocks noGrp="1"/>
          </p:cNvSpPr>
          <p:nvPr>
            <p:ph type="sldNum" sz="quarter" idx="12"/>
          </p:nvPr>
        </p:nvSpPr>
        <p:spPr/>
        <p:txBody>
          <a:bodyPr/>
          <a:lstStyle/>
          <a:p>
            <a:fld id="{F963D82B-FF8E-4F44-9664-B85BE03EBD69}" type="slidenum">
              <a:rPr lang="en-US" smtClean="0"/>
              <a:pPr/>
              <a:t>6</a:t>
            </a:fld>
            <a:endParaRPr lang="en-US"/>
          </a:p>
        </p:txBody>
      </p:sp>
    </p:spTree>
    <p:extLst>
      <p:ext uri="{BB962C8B-B14F-4D97-AF65-F5344CB8AC3E}">
        <p14:creationId xmlns:p14="http://schemas.microsoft.com/office/powerpoint/2010/main" val="4246546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1" y="73949"/>
            <a:ext cx="6064574" cy="2062103"/>
          </a:xfrm>
          <a:prstGeom prst="rect">
            <a:avLst/>
          </a:prstGeom>
          <a:effectLst>
            <a:outerShdw blurRad="50800" dist="38100" dir="13500000" algn="b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r>
              <a:rPr lang="en-US" sz="2000" dirty="0"/>
              <a:t>Environmental Forces Map</a:t>
            </a:r>
          </a:p>
          <a:p>
            <a:r>
              <a:rPr lang="en-US" sz="1200" dirty="0"/>
              <a:t>This frame filters out many institutions and actors. It focuses upon the pressures experienced as forces pushing actors to engage them or change because of them. They often identify what is beyond the control of actors or points to over the horizon pressures such as new technologies or economic and demographic changes or even electoral changes. They can be refined into how they impact institutions and how they refract down on direct pressures on individuals such as budget changes or new authorizers given elections or changes in nonprofit boards. The vector approach can easily be customized by including dimensions such as relative strength by increasing the thickness or size. In a similar way the relative intensity could be portrayed by how far away the force force is.  </a:t>
            </a:r>
          </a:p>
        </p:txBody>
      </p:sp>
      <p:sp>
        <p:nvSpPr>
          <p:cNvPr id="3" name="Isosceles Triangle 2"/>
          <p:cNvSpPr/>
          <p:nvPr/>
        </p:nvSpPr>
        <p:spPr>
          <a:xfrm>
            <a:off x="2343150" y="3657600"/>
            <a:ext cx="2286000" cy="1981200"/>
          </a:xfrm>
          <a:prstGeom prst="triangle">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50" dirty="0"/>
              <a:t>O</a:t>
            </a:r>
          </a:p>
        </p:txBody>
      </p:sp>
      <p:sp>
        <p:nvSpPr>
          <p:cNvPr id="4" name="Down Arrow 3"/>
          <p:cNvSpPr/>
          <p:nvPr/>
        </p:nvSpPr>
        <p:spPr>
          <a:xfrm rot="5400000" flipH="1">
            <a:off x="4429125" y="3686175"/>
            <a:ext cx="685800" cy="1085850"/>
          </a:xfrm>
          <a:prstGeom prst="downArrow">
            <a:avLst/>
          </a:prstGeom>
          <a:noFill/>
          <a:ln w="9525" cap="flat" cmpd="sng" algn="ctr">
            <a:solidFill>
              <a:srgbClr val="800000"/>
            </a:solidFill>
            <a:prstDash val="lg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5" name="Down Arrow 4"/>
          <p:cNvSpPr/>
          <p:nvPr/>
        </p:nvSpPr>
        <p:spPr>
          <a:xfrm rot="5400000" flipH="1">
            <a:off x="4714875" y="4219575"/>
            <a:ext cx="685800" cy="1085850"/>
          </a:xfrm>
          <a:prstGeom prst="downArrow">
            <a:avLst/>
          </a:prstGeom>
          <a:noFill/>
          <a:ln w="9525" cap="flat" cmpd="sng" algn="ctr">
            <a:solidFill>
              <a:srgbClr val="800000"/>
            </a:solidFill>
            <a:prstDash val="lg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6" name="Down Arrow 5"/>
          <p:cNvSpPr/>
          <p:nvPr/>
        </p:nvSpPr>
        <p:spPr>
          <a:xfrm rot="5400000" flipH="1">
            <a:off x="4943475" y="4829175"/>
            <a:ext cx="685800" cy="1085850"/>
          </a:xfrm>
          <a:prstGeom prst="downArrow">
            <a:avLst/>
          </a:prstGeom>
          <a:noFill/>
          <a:ln w="9525" cap="flat" cmpd="sng" algn="ctr">
            <a:solidFill>
              <a:srgbClr val="800000"/>
            </a:solidFill>
            <a:prstDash val="lg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7" name="Down Arrow 6"/>
          <p:cNvSpPr/>
          <p:nvPr/>
        </p:nvSpPr>
        <p:spPr>
          <a:xfrm rot="16200000">
            <a:off x="1628774" y="3762375"/>
            <a:ext cx="685800" cy="1085850"/>
          </a:xfrm>
          <a:prstGeom prst="downArrow">
            <a:avLst/>
          </a:prstGeom>
          <a:noFill/>
          <a:ln w="9525" cap="flat" cmpd="sng" algn="ctr">
            <a:solidFill>
              <a:srgbClr val="800000"/>
            </a:solidFill>
            <a:prstDash val="lg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8" name="Oval 7"/>
          <p:cNvSpPr/>
          <p:nvPr/>
        </p:nvSpPr>
        <p:spPr>
          <a:xfrm>
            <a:off x="2686050" y="7239000"/>
            <a:ext cx="1428750" cy="914400"/>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cxnSp>
        <p:nvCxnSpPr>
          <p:cNvPr id="11" name="Straight Arrow Connector 10"/>
          <p:cNvCxnSpPr/>
          <p:nvPr/>
        </p:nvCxnSpPr>
        <p:spPr>
          <a:xfrm rot="16200000" flipH="1">
            <a:off x="1971398" y="6429660"/>
            <a:ext cx="1657911" cy="228601"/>
          </a:xfrm>
          <a:prstGeom prst="straightConnector1">
            <a:avLst/>
          </a:prstGeom>
          <a:ln w="38100" cap="flat" cmpd="sng" algn="ctr">
            <a:solidFill>
              <a:srgbClr val="C0504D"/>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rot="5400000">
            <a:off x="2752725" y="6477199"/>
            <a:ext cx="1524000" cy="1191"/>
          </a:xfrm>
          <a:prstGeom prst="straightConnector1">
            <a:avLst/>
          </a:prstGeom>
          <a:ln w="38100" cap="flat" cmpd="sng" algn="ctr">
            <a:solidFill>
              <a:srgbClr val="C0504D"/>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endCxn id="8" idx="7"/>
          </p:cNvCxnSpPr>
          <p:nvPr/>
        </p:nvCxnSpPr>
        <p:spPr>
          <a:xfrm rot="5400000">
            <a:off x="3295926" y="6325439"/>
            <a:ext cx="1657117" cy="437836"/>
          </a:xfrm>
          <a:prstGeom prst="straightConnector1">
            <a:avLst/>
          </a:prstGeom>
          <a:ln w="38100" cap="flat" cmpd="sng" algn="ctr">
            <a:solidFill>
              <a:srgbClr val="C0504D"/>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18" name="Down Arrow 17"/>
          <p:cNvSpPr/>
          <p:nvPr/>
        </p:nvSpPr>
        <p:spPr>
          <a:xfrm rot="16200000">
            <a:off x="1914524" y="3152774"/>
            <a:ext cx="685800" cy="1085850"/>
          </a:xfrm>
          <a:prstGeom prst="downArrow">
            <a:avLst/>
          </a:prstGeom>
          <a:noFill/>
          <a:ln w="9525" cap="flat" cmpd="sng" algn="ctr">
            <a:solidFill>
              <a:srgbClr val="800000"/>
            </a:solidFill>
            <a:prstDash val="lg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9" name="Down Arrow 18"/>
          <p:cNvSpPr/>
          <p:nvPr/>
        </p:nvSpPr>
        <p:spPr>
          <a:xfrm rot="16200000">
            <a:off x="1457325" y="4371975"/>
            <a:ext cx="685800" cy="1085850"/>
          </a:xfrm>
          <a:prstGeom prst="downArrow">
            <a:avLst/>
          </a:prstGeom>
          <a:noFill/>
          <a:ln w="9525" cap="flat" cmpd="sng" algn="ctr">
            <a:solidFill>
              <a:srgbClr val="800000"/>
            </a:solidFill>
            <a:prstDash val="lg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20" name="Down Arrow 19"/>
          <p:cNvSpPr/>
          <p:nvPr/>
        </p:nvSpPr>
        <p:spPr>
          <a:xfrm rot="16200000">
            <a:off x="1285876" y="4981575"/>
            <a:ext cx="685800" cy="1085850"/>
          </a:xfrm>
          <a:prstGeom prst="downArrow">
            <a:avLst/>
          </a:prstGeom>
          <a:noFill/>
          <a:ln w="9525" cap="flat" cmpd="sng" algn="ctr">
            <a:solidFill>
              <a:srgbClr val="800000"/>
            </a:solidFill>
            <a:prstDash val="lg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50" dirty="0"/>
              <a:t>S</a:t>
            </a:r>
          </a:p>
        </p:txBody>
      </p:sp>
      <p:sp>
        <p:nvSpPr>
          <p:cNvPr id="21" name="Down Arrow 20"/>
          <p:cNvSpPr/>
          <p:nvPr/>
        </p:nvSpPr>
        <p:spPr>
          <a:xfrm rot="5400000" flipH="1">
            <a:off x="4143375" y="3076575"/>
            <a:ext cx="685800" cy="1085850"/>
          </a:xfrm>
          <a:prstGeom prst="downArrow">
            <a:avLst/>
          </a:prstGeom>
          <a:noFill/>
          <a:ln w="9525" cap="flat" cmpd="sng" algn="ctr">
            <a:solidFill>
              <a:srgbClr val="800000"/>
            </a:solidFill>
            <a:prstDash val="lg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23" name="TextBox 22"/>
          <p:cNvSpPr txBox="1"/>
          <p:nvPr/>
        </p:nvSpPr>
        <p:spPr>
          <a:xfrm>
            <a:off x="2857503" y="4724400"/>
            <a:ext cx="1293659" cy="300082"/>
          </a:xfrm>
          <a:prstGeom prst="rect">
            <a:avLst/>
          </a:prstGeom>
          <a:noFill/>
        </p:spPr>
        <p:txBody>
          <a:bodyPr wrap="none" rtlCol="0">
            <a:spAutoFit/>
          </a:bodyPr>
          <a:lstStyle/>
          <a:p>
            <a:r>
              <a:rPr lang="en-US" sz="1350" dirty="0"/>
              <a:t>ORGANIZATION</a:t>
            </a:r>
          </a:p>
        </p:txBody>
      </p:sp>
      <p:sp>
        <p:nvSpPr>
          <p:cNvPr id="24" name="TextBox 23"/>
          <p:cNvSpPr txBox="1"/>
          <p:nvPr/>
        </p:nvSpPr>
        <p:spPr>
          <a:xfrm>
            <a:off x="2686053" y="7555468"/>
            <a:ext cx="1478449" cy="300082"/>
          </a:xfrm>
          <a:prstGeom prst="rect">
            <a:avLst/>
          </a:prstGeom>
          <a:noFill/>
        </p:spPr>
        <p:txBody>
          <a:bodyPr wrap="none" rtlCol="0">
            <a:spAutoFit/>
          </a:bodyPr>
          <a:lstStyle/>
          <a:p>
            <a:r>
              <a:rPr lang="en-US" sz="1350" dirty="0"/>
              <a:t>Individual Position</a:t>
            </a:r>
          </a:p>
        </p:txBody>
      </p:sp>
      <p:sp>
        <p:nvSpPr>
          <p:cNvPr id="25" name="TextBox 24"/>
          <p:cNvSpPr txBox="1"/>
          <p:nvPr/>
        </p:nvSpPr>
        <p:spPr>
          <a:xfrm>
            <a:off x="2000254" y="6400805"/>
            <a:ext cx="686371" cy="507831"/>
          </a:xfrm>
          <a:prstGeom prst="rect">
            <a:avLst/>
          </a:prstGeom>
          <a:noFill/>
        </p:spPr>
        <p:txBody>
          <a:bodyPr wrap="none" rtlCol="0">
            <a:spAutoFit/>
          </a:bodyPr>
          <a:lstStyle/>
          <a:p>
            <a:r>
              <a:rPr lang="en-US" sz="1350" dirty="0"/>
              <a:t>Budget </a:t>
            </a:r>
          </a:p>
          <a:p>
            <a:r>
              <a:rPr lang="en-US" sz="1350" dirty="0"/>
              <a:t>Limits</a:t>
            </a:r>
          </a:p>
        </p:txBody>
      </p:sp>
      <p:sp>
        <p:nvSpPr>
          <p:cNvPr id="26" name="TextBox 25"/>
          <p:cNvSpPr txBox="1"/>
          <p:nvPr/>
        </p:nvSpPr>
        <p:spPr>
          <a:xfrm>
            <a:off x="4286251" y="6324605"/>
            <a:ext cx="848168" cy="507831"/>
          </a:xfrm>
          <a:prstGeom prst="rect">
            <a:avLst/>
          </a:prstGeom>
          <a:noFill/>
        </p:spPr>
        <p:txBody>
          <a:bodyPr wrap="none" rtlCol="0">
            <a:spAutoFit/>
          </a:bodyPr>
          <a:lstStyle/>
          <a:p>
            <a:r>
              <a:rPr lang="en-US" sz="1350" dirty="0"/>
              <a:t>Outcome </a:t>
            </a:r>
          </a:p>
          <a:p>
            <a:r>
              <a:rPr lang="en-US" sz="1350" dirty="0"/>
              <a:t>Demands</a:t>
            </a:r>
          </a:p>
        </p:txBody>
      </p:sp>
      <p:sp>
        <p:nvSpPr>
          <p:cNvPr id="27" name="TextBox 26"/>
          <p:cNvSpPr txBox="1"/>
          <p:nvPr/>
        </p:nvSpPr>
        <p:spPr>
          <a:xfrm>
            <a:off x="2743204" y="5943600"/>
            <a:ext cx="1584877" cy="300082"/>
          </a:xfrm>
          <a:prstGeom prst="rect">
            <a:avLst/>
          </a:prstGeom>
          <a:noFill/>
        </p:spPr>
        <p:txBody>
          <a:bodyPr wrap="none" rtlCol="0">
            <a:spAutoFit/>
          </a:bodyPr>
          <a:lstStyle/>
          <a:p>
            <a:r>
              <a:rPr lang="en-US" sz="1350" dirty="0"/>
              <a:t>Refracted Pressures</a:t>
            </a:r>
          </a:p>
        </p:txBody>
      </p:sp>
      <p:sp>
        <p:nvSpPr>
          <p:cNvPr id="28" name="TextBox 27"/>
          <p:cNvSpPr txBox="1"/>
          <p:nvPr/>
        </p:nvSpPr>
        <p:spPr>
          <a:xfrm>
            <a:off x="1028703" y="5345668"/>
            <a:ext cx="1088497" cy="300082"/>
          </a:xfrm>
          <a:prstGeom prst="rect">
            <a:avLst/>
          </a:prstGeom>
          <a:noFill/>
          <a:ln>
            <a:solidFill>
              <a:srgbClr val="FFFFFF"/>
            </a:solidFill>
          </a:ln>
        </p:spPr>
        <p:txBody>
          <a:bodyPr wrap="none" rtlCol="0">
            <a:spAutoFit/>
          </a:bodyPr>
          <a:lstStyle/>
          <a:p>
            <a:r>
              <a:rPr lang="en-US" sz="1350" dirty="0"/>
              <a:t>Social Forces</a:t>
            </a:r>
          </a:p>
        </p:txBody>
      </p:sp>
      <p:sp>
        <p:nvSpPr>
          <p:cNvPr id="29" name="TextBox 28"/>
          <p:cNvSpPr txBox="1"/>
          <p:nvPr/>
        </p:nvSpPr>
        <p:spPr>
          <a:xfrm>
            <a:off x="1450796" y="4126468"/>
            <a:ext cx="1057473" cy="300082"/>
          </a:xfrm>
          <a:prstGeom prst="rect">
            <a:avLst/>
          </a:prstGeom>
          <a:noFill/>
          <a:ln>
            <a:noFill/>
          </a:ln>
        </p:spPr>
        <p:txBody>
          <a:bodyPr wrap="none" rtlCol="0">
            <a:spAutoFit/>
          </a:bodyPr>
          <a:lstStyle/>
          <a:p>
            <a:r>
              <a:rPr lang="en-US" sz="1350" dirty="0"/>
              <a:t>Competitors</a:t>
            </a:r>
          </a:p>
        </p:txBody>
      </p:sp>
      <p:sp>
        <p:nvSpPr>
          <p:cNvPr id="30" name="TextBox 29"/>
          <p:cNvSpPr txBox="1"/>
          <p:nvPr/>
        </p:nvSpPr>
        <p:spPr>
          <a:xfrm>
            <a:off x="1735168" y="3516868"/>
            <a:ext cx="832614" cy="300082"/>
          </a:xfrm>
          <a:prstGeom prst="rect">
            <a:avLst/>
          </a:prstGeom>
          <a:noFill/>
        </p:spPr>
        <p:txBody>
          <a:bodyPr wrap="none" rtlCol="0">
            <a:spAutoFit/>
          </a:bodyPr>
          <a:lstStyle/>
          <a:p>
            <a:r>
              <a:rPr lang="en-US" sz="1350" dirty="0"/>
              <a:t>Economy</a:t>
            </a:r>
          </a:p>
        </p:txBody>
      </p:sp>
      <p:sp>
        <p:nvSpPr>
          <p:cNvPr id="31" name="TextBox 30"/>
          <p:cNvSpPr txBox="1"/>
          <p:nvPr/>
        </p:nvSpPr>
        <p:spPr>
          <a:xfrm>
            <a:off x="1778245" y="2235370"/>
            <a:ext cx="1223412" cy="507831"/>
          </a:xfrm>
          <a:prstGeom prst="rect">
            <a:avLst/>
          </a:prstGeom>
          <a:noFill/>
        </p:spPr>
        <p:txBody>
          <a:bodyPr wrap="none" rtlCol="0">
            <a:spAutoFit/>
          </a:bodyPr>
          <a:lstStyle/>
          <a:p>
            <a:r>
              <a:rPr lang="en-US" sz="1350" dirty="0"/>
              <a:t>AUTHORIZERS’</a:t>
            </a:r>
          </a:p>
          <a:p>
            <a:r>
              <a:rPr lang="en-US" sz="1350" dirty="0"/>
              <a:t>AGENDA</a:t>
            </a:r>
          </a:p>
        </p:txBody>
      </p:sp>
      <p:sp>
        <p:nvSpPr>
          <p:cNvPr id="33" name="TextBox 32"/>
          <p:cNvSpPr txBox="1"/>
          <p:nvPr/>
        </p:nvSpPr>
        <p:spPr>
          <a:xfrm>
            <a:off x="4669788" y="4572000"/>
            <a:ext cx="992579" cy="300082"/>
          </a:xfrm>
          <a:prstGeom prst="rect">
            <a:avLst/>
          </a:prstGeom>
          <a:noFill/>
          <a:ln>
            <a:noFill/>
          </a:ln>
        </p:spPr>
        <p:txBody>
          <a:bodyPr wrap="none" rtlCol="0">
            <a:spAutoFit/>
          </a:bodyPr>
          <a:lstStyle/>
          <a:p>
            <a:r>
              <a:rPr lang="en-US" sz="1350" dirty="0"/>
              <a:t>Technology</a:t>
            </a:r>
          </a:p>
        </p:txBody>
      </p:sp>
      <p:sp>
        <p:nvSpPr>
          <p:cNvPr id="34" name="Explosion 1 33"/>
          <p:cNvSpPr/>
          <p:nvPr/>
        </p:nvSpPr>
        <p:spPr>
          <a:xfrm>
            <a:off x="3577092" y="2233137"/>
            <a:ext cx="1085850" cy="1103531"/>
          </a:xfrm>
          <a:prstGeom prst="irregularSeal1">
            <a:avLst/>
          </a:prstGeom>
          <a:noFill/>
          <a:ln>
            <a:solidFill>
              <a:srgbClr val="8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35" name="TextBox 34"/>
          <p:cNvSpPr txBox="1"/>
          <p:nvPr/>
        </p:nvSpPr>
        <p:spPr>
          <a:xfrm>
            <a:off x="3755842" y="2610248"/>
            <a:ext cx="671979" cy="300082"/>
          </a:xfrm>
          <a:prstGeom prst="rect">
            <a:avLst/>
          </a:prstGeom>
          <a:noFill/>
        </p:spPr>
        <p:txBody>
          <a:bodyPr wrap="none" rtlCol="0">
            <a:spAutoFit/>
          </a:bodyPr>
          <a:lstStyle/>
          <a:p>
            <a:r>
              <a:rPr lang="en-US" sz="1350" dirty="0"/>
              <a:t>MEDIA</a:t>
            </a:r>
          </a:p>
        </p:txBody>
      </p:sp>
      <p:sp>
        <p:nvSpPr>
          <p:cNvPr id="36" name="Notched Right Arrow 35"/>
          <p:cNvSpPr/>
          <p:nvPr/>
        </p:nvSpPr>
        <p:spPr>
          <a:xfrm rot="5400000">
            <a:off x="2414346" y="2661995"/>
            <a:ext cx="1457812" cy="685800"/>
          </a:xfrm>
          <a:prstGeom prst="notchedRightArrow">
            <a:avLst/>
          </a:prstGeom>
          <a:noFill/>
          <a:ln w="9525" cap="flat" cmpd="sng" algn="ctr">
            <a:solidFill>
              <a:srgbClr val="800000"/>
            </a:solidFill>
            <a:prstDash val="lg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9" name="Date Placeholder 8"/>
          <p:cNvSpPr>
            <a:spLocks noGrp="1"/>
          </p:cNvSpPr>
          <p:nvPr>
            <p:ph type="dt" sz="half" idx="10"/>
          </p:nvPr>
        </p:nvSpPr>
        <p:spPr/>
        <p:txBody>
          <a:bodyPr/>
          <a:lstStyle/>
          <a:p>
            <a:r>
              <a:rPr lang="en-US"/>
              <a:t>@ J. Patrick Dobel  4/24/14</a:t>
            </a:r>
          </a:p>
        </p:txBody>
      </p:sp>
      <p:sp>
        <p:nvSpPr>
          <p:cNvPr id="10" name="Footer Placeholder 9"/>
          <p:cNvSpPr>
            <a:spLocks noGrp="1"/>
          </p:cNvSpPr>
          <p:nvPr>
            <p:ph type="ftr" sz="quarter" idx="11"/>
          </p:nvPr>
        </p:nvSpPr>
        <p:spPr/>
        <p:txBody>
          <a:bodyPr/>
          <a:lstStyle/>
          <a:p>
            <a:r>
              <a:rPr lang="en-US"/>
              <a:t>Mapping Managerial Environments</a:t>
            </a:r>
          </a:p>
        </p:txBody>
      </p:sp>
      <p:sp>
        <p:nvSpPr>
          <p:cNvPr id="12" name="Slide Number Placeholder 11"/>
          <p:cNvSpPr>
            <a:spLocks noGrp="1"/>
          </p:cNvSpPr>
          <p:nvPr>
            <p:ph type="sldNum" sz="quarter" idx="12"/>
          </p:nvPr>
        </p:nvSpPr>
        <p:spPr/>
        <p:txBody>
          <a:bodyPr/>
          <a:lstStyle/>
          <a:p>
            <a:fld id="{F963D82B-FF8E-4F44-9664-B85BE03EBD69}" type="slidenum">
              <a:rPr lang="en-US" smtClean="0"/>
              <a:pPr/>
              <a:t>7</a:t>
            </a:fld>
            <a:endParaRPr lang="en-US"/>
          </a:p>
        </p:txBody>
      </p:sp>
    </p:spTree>
    <p:extLst>
      <p:ext uri="{BB962C8B-B14F-4D97-AF65-F5344CB8AC3E}">
        <p14:creationId xmlns:p14="http://schemas.microsoft.com/office/powerpoint/2010/main" val="1723116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08422"/>
            <a:ext cx="6172200" cy="2025185"/>
          </a:xfrm>
          <a:ln/>
          <a:effectLst>
            <a:outerShdw blurRad="50800" dist="38100" dir="13500000" algn="b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a:noAutofit/>
          </a:bodyPr>
          <a:lstStyle/>
          <a:p>
            <a:pPr algn="l"/>
            <a:r>
              <a:rPr lang="en-US" sz="2000" dirty="0"/>
              <a:t>STAR MAPS</a:t>
            </a:r>
            <a:br>
              <a:rPr lang="en-US" sz="2000" dirty="0"/>
            </a:br>
            <a:r>
              <a:rPr lang="en-US" sz="1400" dirty="0"/>
              <a:t>These maps work well as first steps or rough drafts.  They can focus brain storming to get every possible actor and force into one’s range of action. These maps can embody a “kitchen sink” approach that permit individuals to get all the actors, groups, forces and unpredictable aspects into a quick and comprehensive picture of who and what needs to be accounted for. They can become the basis for more specific mappings of different dimensions or relations later. The vectors can be modified by thickness or distance to provide a preliminary sense of each force’s or actor’s range of power or relative power and importance to one’s purpose.</a:t>
            </a:r>
          </a:p>
        </p:txBody>
      </p:sp>
      <p:sp>
        <p:nvSpPr>
          <p:cNvPr id="3" name="Oval 2"/>
          <p:cNvSpPr/>
          <p:nvPr/>
        </p:nvSpPr>
        <p:spPr>
          <a:xfrm>
            <a:off x="2133600" y="3962400"/>
            <a:ext cx="2057400" cy="1371600"/>
          </a:xfrm>
          <a:prstGeom prst="ellipse">
            <a:avLst/>
          </a:prstGeom>
          <a:noFill/>
          <a:ln w="28575" cap="flat" cmpd="sng" algn="ctr">
            <a:solidFill>
              <a:schemeClr val="tx1"/>
            </a:solidFill>
            <a:prstDash val="lg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Oval 3"/>
          <p:cNvSpPr/>
          <p:nvPr/>
        </p:nvSpPr>
        <p:spPr>
          <a:xfrm>
            <a:off x="2467208" y="5257800"/>
            <a:ext cx="1295400" cy="762000"/>
          </a:xfrm>
          <a:prstGeom prst="ellipse">
            <a:avLst/>
          </a:prstGeom>
          <a:noFill/>
          <a:ln w="28575" cap="flat" cmpd="sng" algn="ctr">
            <a:solidFill>
              <a:schemeClr val="tx1"/>
            </a:solidFill>
            <a:prstDash val="lg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2590801" y="4085272"/>
            <a:ext cx="1447800" cy="1754327"/>
          </a:xfrm>
          <a:prstGeom prst="rect">
            <a:avLst/>
          </a:prstGeom>
          <a:noFill/>
        </p:spPr>
        <p:txBody>
          <a:bodyPr wrap="square" rtlCol="0">
            <a:spAutoFit/>
          </a:bodyPr>
          <a:lstStyle/>
          <a:p>
            <a:r>
              <a:rPr lang="en-US" dirty="0"/>
              <a:t>Organization</a:t>
            </a:r>
          </a:p>
          <a:p>
            <a:r>
              <a:rPr lang="en-US" dirty="0"/>
              <a:t>Commitment</a:t>
            </a:r>
          </a:p>
          <a:p>
            <a:r>
              <a:rPr lang="en-US" dirty="0"/>
              <a:t>Position</a:t>
            </a:r>
          </a:p>
          <a:p>
            <a:r>
              <a:rPr lang="en-US" dirty="0"/>
              <a:t>Aims</a:t>
            </a:r>
          </a:p>
          <a:p>
            <a:endParaRPr lang="en-US" dirty="0"/>
          </a:p>
          <a:p>
            <a:endParaRPr lang="en-US" dirty="0"/>
          </a:p>
        </p:txBody>
      </p:sp>
      <p:sp>
        <p:nvSpPr>
          <p:cNvPr id="14" name="TextBox 13"/>
          <p:cNvSpPr txBox="1"/>
          <p:nvPr/>
        </p:nvSpPr>
        <p:spPr>
          <a:xfrm>
            <a:off x="2821147" y="5486400"/>
            <a:ext cx="607859" cy="369332"/>
          </a:xfrm>
          <a:prstGeom prst="rect">
            <a:avLst/>
          </a:prstGeom>
          <a:noFill/>
        </p:spPr>
        <p:txBody>
          <a:bodyPr wrap="none" rtlCol="0">
            <a:spAutoFit/>
          </a:bodyPr>
          <a:lstStyle/>
          <a:p>
            <a:r>
              <a:rPr lang="en-US" dirty="0"/>
              <a:t>SELF</a:t>
            </a:r>
          </a:p>
        </p:txBody>
      </p:sp>
      <p:sp>
        <p:nvSpPr>
          <p:cNvPr id="5" name="Date Placeholder 4"/>
          <p:cNvSpPr>
            <a:spLocks noGrp="1"/>
          </p:cNvSpPr>
          <p:nvPr>
            <p:ph type="dt" sz="half" idx="10"/>
          </p:nvPr>
        </p:nvSpPr>
        <p:spPr/>
        <p:txBody>
          <a:bodyPr/>
          <a:lstStyle/>
          <a:p>
            <a:r>
              <a:rPr lang="en-US"/>
              <a:t>@ J. Patrick Dobel  4/24/14</a:t>
            </a:r>
          </a:p>
        </p:txBody>
      </p:sp>
      <p:sp>
        <p:nvSpPr>
          <p:cNvPr id="7" name="Footer Placeholder 6"/>
          <p:cNvSpPr>
            <a:spLocks noGrp="1"/>
          </p:cNvSpPr>
          <p:nvPr>
            <p:ph type="ftr" sz="quarter" idx="11"/>
          </p:nvPr>
        </p:nvSpPr>
        <p:spPr/>
        <p:txBody>
          <a:bodyPr/>
          <a:lstStyle/>
          <a:p>
            <a:r>
              <a:rPr lang="en-US"/>
              <a:t>Mapping Managerial Environments</a:t>
            </a:r>
          </a:p>
        </p:txBody>
      </p:sp>
      <p:sp>
        <p:nvSpPr>
          <p:cNvPr id="9" name="Slide Number Placeholder 8"/>
          <p:cNvSpPr>
            <a:spLocks noGrp="1"/>
          </p:cNvSpPr>
          <p:nvPr>
            <p:ph type="sldNum" sz="quarter" idx="12"/>
          </p:nvPr>
        </p:nvSpPr>
        <p:spPr/>
        <p:txBody>
          <a:bodyPr/>
          <a:lstStyle/>
          <a:p>
            <a:fld id="{F963D82B-FF8E-4F44-9664-B85BE03EBD69}" type="slidenum">
              <a:rPr lang="en-US" smtClean="0"/>
              <a:pPr/>
              <a:t>8</a:t>
            </a:fld>
            <a:endParaRPr lang="en-US"/>
          </a:p>
        </p:txBody>
      </p:sp>
      <p:cxnSp>
        <p:nvCxnSpPr>
          <p:cNvPr id="46" name="Straight Arrow Connector 45"/>
          <p:cNvCxnSpPr/>
          <p:nvPr/>
        </p:nvCxnSpPr>
        <p:spPr>
          <a:xfrm>
            <a:off x="3200400" y="2576552"/>
            <a:ext cx="0" cy="1143000"/>
          </a:xfrm>
          <a:prstGeom prst="straightConnector1">
            <a:avLst/>
          </a:prstGeom>
          <a:ln w="6350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p:nvPr/>
        </p:nvCxnSpPr>
        <p:spPr>
          <a:xfrm flipV="1">
            <a:off x="4267201" y="2895600"/>
            <a:ext cx="1066800" cy="1066800"/>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990600" y="2971800"/>
            <a:ext cx="952500" cy="1066800"/>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4419601" y="4724400"/>
            <a:ext cx="1219200" cy="0"/>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54" name="Straight Arrow Connector 53"/>
          <p:cNvCxnSpPr/>
          <p:nvPr/>
        </p:nvCxnSpPr>
        <p:spPr>
          <a:xfrm flipH="1">
            <a:off x="990601" y="4724400"/>
            <a:ext cx="990600" cy="0"/>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4267200" y="5715000"/>
            <a:ext cx="1371600" cy="182880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p:nvPr/>
        </p:nvCxnSpPr>
        <p:spPr>
          <a:xfrm flipH="1">
            <a:off x="838201" y="5334000"/>
            <a:ext cx="1295400" cy="1854200"/>
          </a:xfrm>
          <a:prstGeom prst="straightConnector1">
            <a:avLst/>
          </a:prstGeom>
          <a:ln w="6350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p:nvPr/>
        </p:nvCxnSpPr>
        <p:spPr>
          <a:xfrm>
            <a:off x="3048000" y="6172200"/>
            <a:ext cx="0" cy="1600200"/>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4" name="TextBox 63"/>
          <p:cNvSpPr txBox="1"/>
          <p:nvPr/>
        </p:nvSpPr>
        <p:spPr>
          <a:xfrm>
            <a:off x="2535137" y="2195556"/>
            <a:ext cx="1348972" cy="369332"/>
          </a:xfrm>
          <a:prstGeom prst="rect">
            <a:avLst/>
          </a:prstGeom>
          <a:noFill/>
        </p:spPr>
        <p:txBody>
          <a:bodyPr wrap="none" rtlCol="0">
            <a:spAutoFit/>
          </a:bodyPr>
          <a:lstStyle/>
          <a:p>
            <a:r>
              <a:rPr lang="en-US" dirty="0"/>
              <a:t>Authorizer 1</a:t>
            </a:r>
          </a:p>
        </p:txBody>
      </p:sp>
      <p:sp>
        <p:nvSpPr>
          <p:cNvPr id="65" name="TextBox 64"/>
          <p:cNvSpPr txBox="1"/>
          <p:nvPr/>
        </p:nvSpPr>
        <p:spPr>
          <a:xfrm>
            <a:off x="76200" y="4736068"/>
            <a:ext cx="1348972" cy="369332"/>
          </a:xfrm>
          <a:prstGeom prst="rect">
            <a:avLst/>
          </a:prstGeom>
          <a:noFill/>
        </p:spPr>
        <p:txBody>
          <a:bodyPr wrap="none" rtlCol="0">
            <a:spAutoFit/>
          </a:bodyPr>
          <a:lstStyle/>
          <a:p>
            <a:r>
              <a:rPr lang="en-US" dirty="0"/>
              <a:t>Authorizer 2</a:t>
            </a:r>
          </a:p>
        </p:txBody>
      </p:sp>
      <p:sp>
        <p:nvSpPr>
          <p:cNvPr id="66" name="TextBox 65"/>
          <p:cNvSpPr txBox="1"/>
          <p:nvPr/>
        </p:nvSpPr>
        <p:spPr>
          <a:xfrm>
            <a:off x="285108" y="2514600"/>
            <a:ext cx="781697" cy="369332"/>
          </a:xfrm>
          <a:prstGeom prst="rect">
            <a:avLst/>
          </a:prstGeom>
          <a:noFill/>
        </p:spPr>
        <p:txBody>
          <a:bodyPr wrap="none" rtlCol="0">
            <a:spAutoFit/>
          </a:bodyPr>
          <a:lstStyle/>
          <a:p>
            <a:r>
              <a:rPr lang="en-US" dirty="0"/>
              <a:t>Media</a:t>
            </a:r>
          </a:p>
        </p:txBody>
      </p:sp>
      <p:sp>
        <p:nvSpPr>
          <p:cNvPr id="67" name="TextBox 66"/>
          <p:cNvSpPr txBox="1"/>
          <p:nvPr/>
        </p:nvSpPr>
        <p:spPr>
          <a:xfrm>
            <a:off x="5029206" y="2514600"/>
            <a:ext cx="1048597" cy="369332"/>
          </a:xfrm>
          <a:prstGeom prst="rect">
            <a:avLst/>
          </a:prstGeom>
          <a:noFill/>
        </p:spPr>
        <p:txBody>
          <a:bodyPr wrap="none" rtlCol="0">
            <a:spAutoFit/>
          </a:bodyPr>
          <a:lstStyle/>
          <a:p>
            <a:r>
              <a:rPr lang="en-US" dirty="0"/>
              <a:t>Economy</a:t>
            </a:r>
          </a:p>
        </p:txBody>
      </p:sp>
      <p:sp>
        <p:nvSpPr>
          <p:cNvPr id="68" name="TextBox 67"/>
          <p:cNvSpPr txBox="1"/>
          <p:nvPr/>
        </p:nvSpPr>
        <p:spPr>
          <a:xfrm>
            <a:off x="5638800" y="4687669"/>
            <a:ext cx="1028700" cy="646331"/>
          </a:xfrm>
          <a:prstGeom prst="rect">
            <a:avLst/>
          </a:prstGeom>
          <a:noFill/>
        </p:spPr>
        <p:txBody>
          <a:bodyPr wrap="square" rtlCol="0">
            <a:spAutoFit/>
          </a:bodyPr>
          <a:lstStyle/>
          <a:p>
            <a:r>
              <a:rPr lang="en-US" dirty="0"/>
              <a:t>Social Forces</a:t>
            </a:r>
          </a:p>
        </p:txBody>
      </p:sp>
      <p:cxnSp>
        <p:nvCxnSpPr>
          <p:cNvPr id="70" name="Straight Arrow Connector 69"/>
          <p:cNvCxnSpPr/>
          <p:nvPr/>
        </p:nvCxnSpPr>
        <p:spPr>
          <a:xfrm>
            <a:off x="4514850" y="4953000"/>
            <a:ext cx="971550" cy="0"/>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73" name="Straight Arrow Connector 72"/>
          <p:cNvCxnSpPr/>
          <p:nvPr/>
        </p:nvCxnSpPr>
        <p:spPr>
          <a:xfrm>
            <a:off x="4648201" y="5181600"/>
            <a:ext cx="762000" cy="0"/>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76" name="TextBox 75"/>
          <p:cNvSpPr txBox="1"/>
          <p:nvPr/>
        </p:nvSpPr>
        <p:spPr>
          <a:xfrm>
            <a:off x="152400" y="7315207"/>
            <a:ext cx="1402948" cy="646331"/>
          </a:xfrm>
          <a:prstGeom prst="rect">
            <a:avLst/>
          </a:prstGeom>
          <a:noFill/>
        </p:spPr>
        <p:txBody>
          <a:bodyPr wrap="none" rtlCol="0">
            <a:spAutoFit/>
          </a:bodyPr>
          <a:lstStyle/>
          <a:p>
            <a:r>
              <a:rPr lang="en-US" dirty="0"/>
              <a:t>Impacted</a:t>
            </a:r>
          </a:p>
          <a:p>
            <a:r>
              <a:rPr lang="en-US" dirty="0"/>
              <a:t>Stakeholders</a:t>
            </a:r>
          </a:p>
        </p:txBody>
      </p:sp>
      <p:sp>
        <p:nvSpPr>
          <p:cNvPr id="77" name="TextBox 76"/>
          <p:cNvSpPr txBox="1"/>
          <p:nvPr/>
        </p:nvSpPr>
        <p:spPr>
          <a:xfrm>
            <a:off x="2343150" y="7848600"/>
            <a:ext cx="1636886" cy="400110"/>
          </a:xfrm>
          <a:prstGeom prst="rect">
            <a:avLst/>
          </a:prstGeom>
          <a:noFill/>
        </p:spPr>
        <p:txBody>
          <a:bodyPr wrap="none" rtlCol="0">
            <a:spAutoFit/>
          </a:bodyPr>
          <a:lstStyle/>
          <a:p>
            <a:r>
              <a:rPr lang="en-US" sz="2000" dirty="0"/>
              <a:t>Priority Issues</a:t>
            </a:r>
          </a:p>
        </p:txBody>
      </p:sp>
      <p:sp>
        <p:nvSpPr>
          <p:cNvPr id="78" name="TextBox 77"/>
          <p:cNvSpPr txBox="1"/>
          <p:nvPr/>
        </p:nvSpPr>
        <p:spPr>
          <a:xfrm>
            <a:off x="4876803" y="7620007"/>
            <a:ext cx="1633781" cy="646331"/>
          </a:xfrm>
          <a:prstGeom prst="rect">
            <a:avLst/>
          </a:prstGeom>
          <a:noFill/>
        </p:spPr>
        <p:txBody>
          <a:bodyPr wrap="none" rtlCol="0">
            <a:spAutoFit/>
          </a:bodyPr>
          <a:lstStyle/>
          <a:p>
            <a:r>
              <a:rPr lang="en-US" dirty="0"/>
              <a:t>Unorganized &amp;</a:t>
            </a:r>
          </a:p>
          <a:p>
            <a:r>
              <a:rPr lang="en-US" dirty="0"/>
              <a:t>Affected Actors</a:t>
            </a:r>
          </a:p>
        </p:txBody>
      </p:sp>
      <p:cxnSp>
        <p:nvCxnSpPr>
          <p:cNvPr id="28" name="Straight Arrow Connector 27"/>
          <p:cNvCxnSpPr/>
          <p:nvPr/>
        </p:nvCxnSpPr>
        <p:spPr>
          <a:xfrm>
            <a:off x="5486403" y="2971800"/>
            <a:ext cx="446098" cy="1715869"/>
          </a:xfrm>
          <a:prstGeom prst="straightConnector1">
            <a:avLst/>
          </a:prstGeom>
          <a:ln w="38100">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66" idx="3"/>
          </p:cNvCxnSpPr>
          <p:nvPr/>
        </p:nvCxnSpPr>
        <p:spPr>
          <a:xfrm flipV="1">
            <a:off x="1066805" y="2576557"/>
            <a:ext cx="1754341" cy="122709"/>
          </a:xfrm>
          <a:prstGeom prst="straightConnector1">
            <a:avLst/>
          </a:prstGeom>
          <a:ln w="38100">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p:nvPr/>
        </p:nvCxnSpPr>
        <p:spPr>
          <a:xfrm flipH="1">
            <a:off x="836463" y="2823359"/>
            <a:ext cx="1754341" cy="1792388"/>
          </a:xfrm>
          <a:prstGeom prst="straightConnector1">
            <a:avLst/>
          </a:prstGeom>
          <a:ln w="38100">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flipV="1">
            <a:off x="649310" y="5181601"/>
            <a:ext cx="0" cy="1720339"/>
          </a:xfrm>
          <a:prstGeom prst="straightConnector1">
            <a:avLst/>
          </a:prstGeom>
          <a:ln w="38100">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1143003" y="5105405"/>
            <a:ext cx="1754341" cy="2329935"/>
          </a:xfrm>
          <a:prstGeom prst="straightConnector1">
            <a:avLst/>
          </a:prstGeom>
          <a:ln w="63500">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3429003" y="5334001"/>
            <a:ext cx="2209798" cy="2456211"/>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p:nvPr/>
        </p:nvCxnSpPr>
        <p:spPr>
          <a:xfrm>
            <a:off x="1361833" y="7206739"/>
            <a:ext cx="1057517" cy="428652"/>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7158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dissolve">
                                      <p:cBhvr>
                                        <p:cTn id="7" dur="500"/>
                                        <p:tgtEl>
                                          <p:spTgt spid="53"/>
                                        </p:tgtEl>
                                      </p:cBhvr>
                                    </p:animEffect>
                                  </p:childTnLst>
                                </p:cTn>
                              </p:par>
                              <p:par>
                                <p:cTn id="8" presetID="9" presetClass="entr" presetSubtype="0" fill="hold"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dissolve">
                                      <p:cBhvr>
                                        <p:cTn id="10" dur="500"/>
                                        <p:tgtEl>
                                          <p:spTgt spid="39"/>
                                        </p:tgtEl>
                                      </p:cBhvr>
                                    </p:animEffect>
                                  </p:childTnLst>
                                </p:cTn>
                              </p:par>
                              <p:par>
                                <p:cTn id="11" presetID="9" presetClass="entr" presetSubtype="0" fill="hold" nodeType="withEffect">
                                  <p:stCondLst>
                                    <p:cond delay="0"/>
                                  </p:stCondLst>
                                  <p:childTnLst>
                                    <p:set>
                                      <p:cBhvr>
                                        <p:cTn id="12" dur="1" fill="hold">
                                          <p:stCondLst>
                                            <p:cond delay="0"/>
                                          </p:stCondLst>
                                        </p:cTn>
                                        <p:tgtEl>
                                          <p:spTgt spid="47"/>
                                        </p:tgtEl>
                                        <p:attrNameLst>
                                          <p:attrName>style.visibility</p:attrName>
                                        </p:attrNameLst>
                                      </p:cBhvr>
                                      <p:to>
                                        <p:strVal val="visible"/>
                                      </p:to>
                                    </p:set>
                                    <p:animEffect transition="in" filter="dissolve">
                                      <p:cBhvr>
                                        <p:cTn id="13" dur="500"/>
                                        <p:tgtEl>
                                          <p:spTgt spid="47"/>
                                        </p:tgtEl>
                                      </p:cBhvr>
                                    </p:animEffect>
                                  </p:childTnLst>
                                </p:cTn>
                              </p:par>
                              <p:par>
                                <p:cTn id="14" presetID="9" presetClass="entr" presetSubtype="0" fill="hold" nodeType="withEffect">
                                  <p:stCondLst>
                                    <p:cond delay="0"/>
                                  </p:stCondLst>
                                  <p:childTnLst>
                                    <p:set>
                                      <p:cBhvr>
                                        <p:cTn id="15" dur="1" fill="hold">
                                          <p:stCondLst>
                                            <p:cond delay="0"/>
                                          </p:stCondLst>
                                        </p:cTn>
                                        <p:tgtEl>
                                          <p:spTgt spid="36"/>
                                        </p:tgtEl>
                                        <p:attrNameLst>
                                          <p:attrName>style.visibility</p:attrName>
                                        </p:attrNameLst>
                                      </p:cBhvr>
                                      <p:to>
                                        <p:strVal val="visible"/>
                                      </p:to>
                                    </p:set>
                                    <p:animEffect transition="in" filter="dissolve">
                                      <p:cBhvr>
                                        <p:cTn id="16" dur="500"/>
                                        <p:tgtEl>
                                          <p:spTgt spid="36"/>
                                        </p:tgtEl>
                                      </p:cBhvr>
                                    </p:animEffect>
                                  </p:childTnLst>
                                </p:cTn>
                              </p:par>
                              <p:par>
                                <p:cTn id="17" presetID="9" presetClass="entr" presetSubtype="0" fill="hold" nodeType="with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dissolve">
                                      <p:cBhvr>
                                        <p:cTn id="19" dur="500"/>
                                        <p:tgtEl>
                                          <p:spTgt spid="30"/>
                                        </p:tgtEl>
                                      </p:cBhvr>
                                    </p:animEffect>
                                  </p:childTnLst>
                                </p:cTn>
                              </p:par>
                              <p:par>
                                <p:cTn id="20" presetID="9" presetClass="entr" presetSubtype="0" fill="hold"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dissolve">
                                      <p:cBhvr>
                                        <p:cTn id="22" dur="500"/>
                                        <p:tgtEl>
                                          <p:spTgt spid="28"/>
                                        </p:tgtEl>
                                      </p:cBhvr>
                                    </p:animEffect>
                                  </p:childTnLst>
                                </p:cTn>
                              </p:par>
                              <p:par>
                                <p:cTn id="23" presetID="9" presetClass="entr" presetSubtype="0" fill="hold" nodeType="withEffect">
                                  <p:stCondLst>
                                    <p:cond delay="0"/>
                                  </p:stCondLst>
                                  <p:childTnLst>
                                    <p:set>
                                      <p:cBhvr>
                                        <p:cTn id="24" dur="1" fill="hold">
                                          <p:stCondLst>
                                            <p:cond delay="0"/>
                                          </p:stCondLst>
                                        </p:cTn>
                                        <p:tgtEl>
                                          <p:spTgt spid="51"/>
                                        </p:tgtEl>
                                        <p:attrNameLst>
                                          <p:attrName>style.visibility</p:attrName>
                                        </p:attrNameLst>
                                      </p:cBhvr>
                                      <p:to>
                                        <p:strVal val="visible"/>
                                      </p:to>
                                    </p:set>
                                    <p:animEffect transition="in" filter="dissolve">
                                      <p:cBhvr>
                                        <p:cTn id="25"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0537"/>
            <a:ext cx="6172200" cy="838206"/>
          </a:xfrm>
          <a:noFill/>
          <a:ln>
            <a:solidFill>
              <a:schemeClr val="tx1"/>
            </a:solidFill>
          </a:ln>
        </p:spPr>
        <p:txBody>
          <a:bodyPr>
            <a:noAutofit/>
          </a:bodyPr>
          <a:lstStyle/>
          <a:p>
            <a:r>
              <a:rPr lang="en-US" sz="2800" dirty="0"/>
              <a:t>Power &amp; Position Grid</a:t>
            </a:r>
          </a:p>
        </p:txBody>
      </p:sp>
      <p:sp>
        <p:nvSpPr>
          <p:cNvPr id="3" name="Oval 2"/>
          <p:cNvSpPr/>
          <p:nvPr/>
        </p:nvSpPr>
        <p:spPr>
          <a:xfrm>
            <a:off x="533400" y="1752600"/>
            <a:ext cx="5638800" cy="5943600"/>
          </a:xfrm>
          <a:prstGeom prst="ellipse">
            <a:avLst/>
          </a:prstGeom>
          <a:solidFill>
            <a:schemeClr val="bg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Arrow Connector 4"/>
          <p:cNvCxnSpPr/>
          <p:nvPr/>
        </p:nvCxnSpPr>
        <p:spPr>
          <a:xfrm rot="16200000" flipH="1">
            <a:off x="-38498" y="4685907"/>
            <a:ext cx="6782595" cy="1588"/>
          </a:xfrm>
          <a:prstGeom prst="straightConnector1">
            <a:avLst/>
          </a:prstGeom>
          <a:ln w="38100" cap="flat" cmpd="sng" algn="ctr">
            <a:solidFill>
              <a:schemeClr val="tx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342900" y="4725991"/>
            <a:ext cx="6172200" cy="1588"/>
          </a:xfrm>
          <a:prstGeom prst="straightConnector1">
            <a:avLst/>
          </a:prstGeom>
          <a:ln w="38100" cap="flat" cmpd="sng" algn="ctr">
            <a:solidFill>
              <a:schemeClr val="tx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590800" y="926068"/>
            <a:ext cx="1583662" cy="400110"/>
          </a:xfrm>
          <a:prstGeom prst="rect">
            <a:avLst/>
          </a:prstGeom>
          <a:noFill/>
          <a:ln w="9525" cap="flat" cmpd="sng" algn="ctr">
            <a:solidFill>
              <a:schemeClr val="tx1"/>
            </a:solidFill>
            <a:prstDash val="dot"/>
            <a:round/>
            <a:headEnd type="none" w="med" len="med"/>
            <a:tailEnd type="none" w="med" len="med"/>
          </a:ln>
        </p:spPr>
        <p:txBody>
          <a:bodyPr wrap="none" rtlCol="0">
            <a:spAutoFit/>
          </a:bodyPr>
          <a:lstStyle/>
          <a:p>
            <a:r>
              <a:rPr lang="en-US" sz="2000" dirty="0">
                <a:ln>
                  <a:solidFill>
                    <a:schemeClr val="tx1"/>
                  </a:solidFill>
                  <a:prstDash val="dash"/>
                </a:ln>
              </a:rPr>
              <a:t>POWER HIGH</a:t>
            </a:r>
          </a:p>
        </p:txBody>
      </p:sp>
      <p:sp>
        <p:nvSpPr>
          <p:cNvPr id="12" name="TextBox 11"/>
          <p:cNvSpPr txBox="1"/>
          <p:nvPr/>
        </p:nvSpPr>
        <p:spPr>
          <a:xfrm>
            <a:off x="2514606" y="8088868"/>
            <a:ext cx="1608133" cy="400110"/>
          </a:xfrm>
          <a:prstGeom prst="rect">
            <a:avLst/>
          </a:prstGeom>
          <a:noFill/>
          <a:ln w="9525" cap="flat" cmpd="sng" algn="ctr">
            <a:solidFill>
              <a:schemeClr val="tx1"/>
            </a:solidFill>
            <a:prstDash val="dot"/>
            <a:round/>
            <a:headEnd type="none" w="med" len="med"/>
            <a:tailEnd type="none" w="med" len="med"/>
          </a:ln>
        </p:spPr>
        <p:txBody>
          <a:bodyPr wrap="none" rtlCol="0">
            <a:spAutoFit/>
          </a:bodyPr>
          <a:lstStyle/>
          <a:p>
            <a:r>
              <a:rPr lang="en-US" sz="2000" dirty="0">
                <a:ln>
                  <a:solidFill>
                    <a:schemeClr val="tx1"/>
                  </a:solidFill>
                  <a:prstDash val="dash"/>
                </a:ln>
              </a:rPr>
              <a:t>POWER  LOW</a:t>
            </a:r>
          </a:p>
        </p:txBody>
      </p:sp>
      <p:sp>
        <p:nvSpPr>
          <p:cNvPr id="14" name="TextBox 13"/>
          <p:cNvSpPr txBox="1"/>
          <p:nvPr/>
        </p:nvSpPr>
        <p:spPr>
          <a:xfrm>
            <a:off x="571387" y="4267200"/>
            <a:ext cx="800219" cy="400110"/>
          </a:xfrm>
          <a:prstGeom prst="rect">
            <a:avLst/>
          </a:prstGeom>
          <a:noFill/>
          <a:ln>
            <a:solidFill>
              <a:schemeClr val="tx1"/>
            </a:solidFill>
            <a:prstDash val="dash"/>
          </a:ln>
        </p:spPr>
        <p:txBody>
          <a:bodyPr wrap="none" rtlCol="0">
            <a:spAutoFit/>
          </a:bodyPr>
          <a:lstStyle/>
          <a:p>
            <a:r>
              <a:rPr lang="en-US" sz="2000" dirty="0"/>
              <a:t>FOR +</a:t>
            </a:r>
          </a:p>
        </p:txBody>
      </p:sp>
      <p:sp>
        <p:nvSpPr>
          <p:cNvPr id="15" name="TextBox 14"/>
          <p:cNvSpPr txBox="1"/>
          <p:nvPr/>
        </p:nvSpPr>
        <p:spPr>
          <a:xfrm>
            <a:off x="4800600" y="4267200"/>
            <a:ext cx="1313180" cy="400110"/>
          </a:xfrm>
          <a:prstGeom prst="rect">
            <a:avLst/>
          </a:prstGeom>
          <a:noFill/>
          <a:ln w="25400">
            <a:solidFill>
              <a:schemeClr val="tx1"/>
            </a:solidFill>
            <a:prstDash val="dash"/>
          </a:ln>
        </p:spPr>
        <p:txBody>
          <a:bodyPr wrap="none" rtlCol="0">
            <a:spAutoFit/>
          </a:bodyPr>
          <a:lstStyle/>
          <a:p>
            <a:r>
              <a:rPr lang="en-US" sz="2000" dirty="0"/>
              <a:t>AGAINST  -</a:t>
            </a:r>
          </a:p>
        </p:txBody>
      </p:sp>
      <p:sp>
        <p:nvSpPr>
          <p:cNvPr id="4" name="Date Placeholder 3"/>
          <p:cNvSpPr>
            <a:spLocks noGrp="1"/>
          </p:cNvSpPr>
          <p:nvPr>
            <p:ph type="dt" sz="half" idx="10"/>
          </p:nvPr>
        </p:nvSpPr>
        <p:spPr/>
        <p:txBody>
          <a:bodyPr/>
          <a:lstStyle/>
          <a:p>
            <a:r>
              <a:rPr lang="en-US"/>
              <a:t>@ J. Patrick Dobel  4/24/14</a:t>
            </a:r>
          </a:p>
        </p:txBody>
      </p:sp>
      <p:sp>
        <p:nvSpPr>
          <p:cNvPr id="6" name="Footer Placeholder 5"/>
          <p:cNvSpPr>
            <a:spLocks noGrp="1"/>
          </p:cNvSpPr>
          <p:nvPr>
            <p:ph type="ftr" sz="quarter" idx="11"/>
          </p:nvPr>
        </p:nvSpPr>
        <p:spPr/>
        <p:txBody>
          <a:bodyPr/>
          <a:lstStyle/>
          <a:p>
            <a:r>
              <a:rPr lang="en-US"/>
              <a:t>Mapping Managerial Environments</a:t>
            </a:r>
          </a:p>
        </p:txBody>
      </p:sp>
      <p:sp>
        <p:nvSpPr>
          <p:cNvPr id="7" name="Slide Number Placeholder 6"/>
          <p:cNvSpPr>
            <a:spLocks noGrp="1"/>
          </p:cNvSpPr>
          <p:nvPr>
            <p:ph type="sldNum" sz="quarter" idx="12"/>
          </p:nvPr>
        </p:nvSpPr>
        <p:spPr/>
        <p:txBody>
          <a:bodyPr/>
          <a:lstStyle/>
          <a:p>
            <a:fld id="{F963D82B-FF8E-4F44-9664-B85BE03EBD69}" type="slidenum">
              <a:rPr lang="en-US" smtClean="0"/>
              <a:pPr/>
              <a:t>9</a:t>
            </a:fld>
            <a:endParaRPr lang="en-US"/>
          </a:p>
        </p:txBody>
      </p:sp>
    </p:spTree>
    <p:extLst>
      <p:ext uri="{BB962C8B-B14F-4D97-AF65-F5344CB8AC3E}">
        <p14:creationId xmlns:p14="http://schemas.microsoft.com/office/powerpoint/2010/main" val="1269001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1195</TotalTime>
  <Words>636</Words>
  <Application>Microsoft Macintosh PowerPoint</Application>
  <PresentationFormat>On-screen Show (4:3)</PresentationFormat>
  <Paragraphs>182</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Baskerville</vt:lpstr>
      <vt:lpstr>Book Antiqua</vt:lpstr>
      <vt:lpstr>Calibri</vt:lpstr>
      <vt:lpstr>Verdana</vt:lpstr>
      <vt:lpstr>Wingdings</vt:lpstr>
      <vt:lpstr>Office Theme</vt:lpstr>
      <vt:lpstr>Mapping for  Political Strategy</vt:lpstr>
      <vt:lpstr>PowerPoint Presentation</vt:lpstr>
      <vt:lpstr>Learning Objectives</vt:lpstr>
      <vt:lpstr>Maps of Your Environment</vt:lpstr>
      <vt:lpstr>Assessing the Situation</vt:lpstr>
      <vt:lpstr>Constructing Maps: Who or What Matters Depends on Situation &amp; Purpose</vt:lpstr>
      <vt:lpstr>PowerPoint Presentation</vt:lpstr>
      <vt:lpstr>STAR MAPS These maps work well as first steps or rough drafts.  They can focus brain storming to get every possible actor and force into one’s range of action. These maps can embody a “kitchen sink” approach that permit individuals to get all the actors, groups, forces and unpredictable aspects into a quick and comprehensive picture of who and what needs to be accounted for. They can become the basis for more specific mappings of different dimensions or relations later. The vectors can be modified by thickness or distance to provide a preliminary sense of each force’s or actor’s range of power or relative power and importance to one’s purpose.</vt:lpstr>
      <vt:lpstr>Power &amp; Position Grid</vt:lpstr>
      <vt:lpstr>PowerPoint Presentation</vt:lpstr>
      <vt:lpstr>SWOT Analysis</vt:lpstr>
      <vt:lpstr>SWOT ANALYSIS This classic managerial analysis emphasizes assessing internal and external dimensions that impact decisions and purpose. It grows from a normative and active cast highlighting the links between internal and external domains for strategic purpose. It also pushes individuals to assess realities as strengths/weaknesses and threats but also opportunities. Each reality presents an opportunity to address issues and anticipate issues and initiate action in light of the purpose or mission. </vt:lpstr>
      <vt:lpstr>Team Exercise</vt:lpstr>
      <vt:lpstr>PowerPoint Presentation</vt:lpstr>
      <vt:lpstr>PowerPoint Presentation</vt:lpstr>
      <vt:lpstr>Effective Mapping</vt:lpstr>
    </vt:vector>
  </TitlesOfParts>
  <Company>University of Washington</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Page</dc:creator>
  <cp:lastModifiedBy>Steve Page</cp:lastModifiedBy>
  <cp:revision>94</cp:revision>
  <cp:lastPrinted>2018-08-09T21:41:17Z</cp:lastPrinted>
  <dcterms:created xsi:type="dcterms:W3CDTF">2016-02-15T23:41:18Z</dcterms:created>
  <dcterms:modified xsi:type="dcterms:W3CDTF">2018-08-09T21:45:43Z</dcterms:modified>
</cp:coreProperties>
</file>