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63" r:id="rId3"/>
    <p:sldId id="257" r:id="rId4"/>
    <p:sldId id="259" r:id="rId5"/>
    <p:sldId id="262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723A"/>
    <a:srgbClr val="D1D584"/>
    <a:srgbClr val="A3B86B"/>
    <a:srgbClr val="E1DC96"/>
    <a:srgbClr val="D4D25C"/>
    <a:srgbClr val="3CD5C3"/>
    <a:srgbClr val="DED782"/>
    <a:srgbClr val="E7C69A"/>
    <a:srgbClr val="932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81" autoAdjust="0"/>
    <p:restoredTop sz="64073" autoAdjust="0"/>
  </p:normalViewPr>
  <p:slideViewPr>
    <p:cSldViewPr snapToGrid="0">
      <p:cViewPr>
        <p:scale>
          <a:sx n="73" d="100"/>
          <a:sy n="73" d="100"/>
        </p:scale>
        <p:origin x="-1104" y="7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1517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nd.org/pubs/research_reports/RR774.html" TargetMode="External"/><Relationship Id="rId7" Type="http://schemas.openxmlformats.org/officeDocument/2006/relationships/hyperlink" Target="http://www.rand.org/pubs/external_publications/EP20100068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rpa.org/uploadedFiles/PageBuilder_Proragis/Content/common_elelments/Field-Report.pdf" TargetMode="External"/><Relationship Id="rId5" Type="http://schemas.openxmlformats.org/officeDocument/2006/relationships/hyperlink" Target="http://www.nrpa.org/uploadedFiles/PageBuilder_Proragis/Content/common_elelments/PRORAGIS-Seniors-and-Parks.pdf" TargetMode="External"/><Relationship Id="rId4" Type="http://schemas.openxmlformats.org/officeDocument/2006/relationships/hyperlink" Target="http://www.nrpa.org/uploadedFiles/PageBuilder_Proragis/Content/common_elelments/PRORAGIS-Feeding-Programs.pdf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pa.org/uploadedFiles/PageBuilder_Proragis/Content/common_elelments/PRORAGIS-Feeding-Programs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pa.org/uploadedFiles/PageBuilder_Proragis/Content/common_elelments/PRORAGIS-Feeding-Programs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pa.org/uploadedFiles/PageBuilder_Proragis/Content/common_elelments/Field-Report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nd.org/pubs/external_publications/EP20100068.html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nd.org/pubs/research_reports/RR774.htm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+mj-lt"/>
              </a:rPr>
              <a:t>References: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u="sng" kern="1200" baseline="300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  <a:hlinkClick r:id="rId3"/>
              </a:rPr>
              <a:t>Quantifying the Contribution of Public Parks to Physical Activity and Health: Introducing SOPARC</a:t>
            </a:r>
            <a:r>
              <a:rPr lang="en-US" sz="1200" b="0" kern="1200" baseline="300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, Deborah A. Cohen</a:t>
            </a:r>
            <a:endParaRPr lang="en-US" sz="1200" b="1" kern="1200" baseline="30000" dirty="0" smtClean="0">
              <a:solidFill>
                <a:schemeClr val="tx1"/>
              </a:solidFill>
              <a:effectLst/>
              <a:latin typeface="+mj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NRPA </a:t>
            </a:r>
            <a:r>
              <a:rPr lang="en-US" sz="1200" u="sng" kern="1200" baseline="30000" dirty="0" err="1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  <a:hlinkClick r:id="rId4"/>
              </a:rPr>
              <a:t>infographic</a:t>
            </a:r>
            <a:endParaRPr lang="en-US" sz="1200" kern="1200" baseline="30000" dirty="0" smtClean="0">
              <a:solidFill>
                <a:schemeClr val="tx1"/>
              </a:solidFill>
              <a:effectLst/>
              <a:latin typeface="+mj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NRPA </a:t>
            </a:r>
            <a:r>
              <a:rPr lang="en-US" sz="1200" u="sng" kern="1200" baseline="30000" dirty="0" err="1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  <a:hlinkClick r:id="rId5"/>
              </a:rPr>
              <a:t>infographic</a:t>
            </a:r>
            <a:endParaRPr lang="en-US" sz="1200" kern="1200" baseline="30000" dirty="0" smtClean="0">
              <a:solidFill>
                <a:schemeClr val="tx1"/>
              </a:solidFill>
              <a:effectLst/>
              <a:latin typeface="+mj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u="sng" kern="1200" baseline="300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  <a:hlinkClick r:id="rId6"/>
              </a:rPr>
              <a:t>NRPA’s 2015 Field Report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, NRPA, 2015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u="sng" kern="1200" baseline="300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  <a:hlinkClick r:id="rId7"/>
              </a:rPr>
              <a:t>Parks and Physical Activity: Why Are Some Parks Used More Than Others?</a:t>
            </a:r>
            <a:r>
              <a:rPr lang="en-US" sz="1200" i="1" kern="1200" baseline="300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,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 Deborah A. Cohen, 2010</a:t>
            </a:r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59138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NRPA </a:t>
            </a:r>
            <a:r>
              <a:rPr lang="en-US" sz="1200" u="sng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infographic</a:t>
            </a:r>
            <a:endParaRPr lang="en-US" sz="1200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57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NRPA </a:t>
            </a:r>
            <a:r>
              <a:rPr lang="en-US" sz="1200" u="sng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infographic</a:t>
            </a:r>
            <a:endParaRPr lang="en-US" sz="1200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99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u="sng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NRPA’s 2015 Field Report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NRPA, 2015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18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u="sng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Parks and Physical Activity: Why Are Some Parks Used More Than Others?</a:t>
            </a:r>
            <a:r>
              <a:rPr lang="en-US" sz="120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Deborah A. Cohen, 2010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95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u="sng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Quantifying the Contribution of Public Parks to Physical Activity and Health: Introducing SOPARC</a:t>
            </a:r>
            <a:r>
              <a:rPr lang="en-US" sz="1200" b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Deborah A. Cohen</a:t>
            </a:r>
            <a:endParaRPr lang="en-US" sz="1200" b="1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04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Shape 17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019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4802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1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/>
          <p:nvPr/>
        </p:nvSpPr>
        <p:spPr>
          <a:xfrm>
            <a:off x="304800" y="1219200"/>
            <a:ext cx="8534399" cy="48006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1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4736" y="6248400"/>
            <a:ext cx="2570864" cy="42363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528950" y="1444500"/>
            <a:ext cx="7772400" cy="762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17365D"/>
              </a:buClr>
              <a:buSzPct val="25000"/>
              <a:buFont typeface="Calibri"/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Park Programming and Better Health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603750" y="2174650"/>
            <a:ext cx="8084999" cy="351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Neighborhood parks function as a </a:t>
            </a:r>
            <a:r>
              <a:rPr lang="en-US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nucleus of neighborhood activity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where residents can gather for social events, recreational activities and meetings about community issues.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Park and recreation agencies currently provide millions of Americans </a:t>
            </a:r>
            <a:r>
              <a:rPr lang="en-US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 to healthy and nutritious food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More than 50 percent administer community garden programs. Nearly 25 percent of agencies manage farmers’ markets, and 63 percent permit space for gardens.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Today, 70 percent of park and recreation agencies offer </a:t>
            </a:r>
            <a:r>
              <a:rPr lang="en-US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programs for senior citizens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the average agency serves over 160 seniors annually.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Boston made park programming highly visible by hiring veterans to teach free health classes in 18 city parks a year, </a:t>
            </a:r>
            <a:r>
              <a:rPr lang="en-US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park attendance dramatically increased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during summer months.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Having events at the park, including sports competitions and other attractions, appears to be the </a:t>
            </a:r>
            <a:r>
              <a:rPr lang="en-US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strongest correlate of park use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community-level physical activity.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111750" y="6272325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b="1" i="0" u="none" strike="noStrike" cap="none" baseline="0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www.nrpa.org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1938" y="285186"/>
            <a:ext cx="4000125" cy="11286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851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effectLst/>
              </a:rPr>
              <a:t> 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3860" y="636739"/>
            <a:ext cx="2493818" cy="465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lvl="0">
              <a:lnSpc>
                <a:spcPct val="115000"/>
              </a:lnSpc>
              <a:buClr>
                <a:schemeClr val="dk1"/>
              </a:buClr>
              <a:buSzPct val="100000"/>
            </a:pP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Park and recreation agencies currently provide millions of Americans </a:t>
            </a:r>
            <a:r>
              <a:rPr lang="en-US" sz="2000" b="1" dirty="0">
                <a:solidFill>
                  <a:srgbClr val="E7C69A"/>
                </a:solidFill>
                <a:latin typeface="Calibri"/>
                <a:ea typeface="Calibri"/>
                <a:cs typeface="Calibri"/>
                <a:sym typeface="Calibri"/>
              </a:rPr>
              <a:t>access to healthy and nutritious food</a:t>
            </a:r>
            <a:r>
              <a:rPr lang="en-US" sz="2000" dirty="0">
                <a:solidFill>
                  <a:srgbClr val="E7C69A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More than 50 percent administer community garden programs. Nearly 25 percent of agencies manage farmers’ markets, and 63 percent permit space for gardens.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932"/>
          <a:stretch/>
        </p:blipFill>
        <p:spPr>
          <a:xfrm>
            <a:off x="2881537" y="0"/>
            <a:ext cx="6276977" cy="69378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883" y="5844758"/>
            <a:ext cx="1324792" cy="86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B723A"/>
          </a:solidFill>
          <a:ln>
            <a:solidFill>
              <a:srgbClr val="2B7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effectLst/>
              </a:rPr>
              <a:t> 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2136" y="1105724"/>
            <a:ext cx="2223655" cy="3030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lvl="0">
              <a:lnSpc>
                <a:spcPct val="115000"/>
              </a:lnSpc>
              <a:buClr>
                <a:schemeClr val="dk1"/>
              </a:buClr>
              <a:buSzPct val="100000"/>
            </a:pP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Today, 70 percent of park and recreation agencies offer </a:t>
            </a:r>
            <a:r>
              <a:rPr lang="en-US" sz="2000" b="1" dirty="0">
                <a:solidFill>
                  <a:srgbClr val="DED782"/>
                </a:solidFill>
                <a:latin typeface="Calibri"/>
                <a:ea typeface="Calibri"/>
                <a:cs typeface="Calibri"/>
                <a:sym typeface="Calibri"/>
              </a:rPr>
              <a:t>programs for senior citizens</a:t>
            </a:r>
            <a:r>
              <a:rPr lang="en-US" sz="2000" dirty="0">
                <a:solidFill>
                  <a:srgbClr val="DED78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and the average agency serves over 160 seniors annually.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977"/>
          <a:stretch/>
        </p:blipFill>
        <p:spPr>
          <a:xfrm>
            <a:off x="2844801" y="-88479"/>
            <a:ext cx="6299199" cy="69609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883" y="5844758"/>
            <a:ext cx="1324792" cy="86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9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3242A"/>
          </a:solidFill>
          <a:ln>
            <a:solidFill>
              <a:srgbClr val="9324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effectLst/>
              </a:rPr>
              <a:t> 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6012" y="1122025"/>
            <a:ext cx="2244436" cy="373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lvl="0">
              <a:lnSpc>
                <a:spcPct val="115000"/>
              </a:lnSpc>
              <a:buClr>
                <a:schemeClr val="dk1"/>
              </a:buClr>
              <a:buSzPct val="100000"/>
            </a:pP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When Boston made park programming highly visible by hiring veterans to teach free health classes in 18 city parks a year</a:t>
            </a:r>
            <a:r>
              <a:rPr lang="en-US" sz="1800" dirty="0">
                <a:solidFill>
                  <a:srgbClr val="D4D25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1" dirty="0">
                <a:solidFill>
                  <a:srgbClr val="D4D25C"/>
                </a:solidFill>
                <a:latin typeface="Calibri"/>
                <a:ea typeface="Calibri"/>
                <a:cs typeface="Calibri"/>
                <a:sym typeface="Calibri"/>
              </a:rPr>
              <a:t>park attendance dramatically increased</a:t>
            </a:r>
            <a:r>
              <a:rPr lang="en-US" sz="2000" dirty="0">
                <a:solidFill>
                  <a:srgbClr val="D4D25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during summer months.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"/>
          <a:stretch/>
        </p:blipFill>
        <p:spPr>
          <a:xfrm>
            <a:off x="2858401" y="-32544"/>
            <a:ext cx="6343655" cy="69625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883" y="5844758"/>
            <a:ext cx="1324792" cy="86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1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851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effectLst/>
              </a:rPr>
              <a:t> 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0271" y="837234"/>
            <a:ext cx="1922318" cy="4021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lvl="0">
              <a:lnSpc>
                <a:spcPct val="115000"/>
              </a:lnSpc>
              <a:buClr>
                <a:schemeClr val="dk1"/>
              </a:buClr>
              <a:buSzPct val="100000"/>
            </a:pP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Having events at the park, including sports competitions and other attractions, appears to be the </a:t>
            </a:r>
            <a:r>
              <a:rPr lang="en-US" sz="2000" b="1" dirty="0">
                <a:solidFill>
                  <a:srgbClr val="D1D584"/>
                </a:solidFill>
                <a:latin typeface="Calibri"/>
                <a:ea typeface="Calibri"/>
                <a:cs typeface="Calibri"/>
                <a:sym typeface="Calibri"/>
              </a:rPr>
              <a:t>strongest correlate of park use</a:t>
            </a:r>
            <a:r>
              <a:rPr lang="en-US" sz="2000" dirty="0">
                <a:solidFill>
                  <a:srgbClr val="D1D58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and community-level physical activity.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24"/>
          <a:stretch/>
        </p:blipFill>
        <p:spPr>
          <a:xfrm>
            <a:off x="2888342" y="-90714"/>
            <a:ext cx="6270172" cy="69487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883" y="5844758"/>
            <a:ext cx="1324792" cy="86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3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54" t="-848"/>
          <a:stretch/>
        </p:blipFill>
        <p:spPr>
          <a:xfrm>
            <a:off x="-87084" y="-43543"/>
            <a:ext cx="9218873" cy="690154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73137" y="798739"/>
            <a:ext cx="4416136" cy="1755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lvl="0" algn="ctr">
              <a:lnSpc>
                <a:spcPct val="115000"/>
              </a:lnSpc>
              <a:buClr>
                <a:schemeClr val="dk1"/>
              </a:buClr>
              <a:buSzPct val="100000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Neighborhood parks function as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nucleus of neighborhood activity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residents can gather for social events, recreational activities and meetings about community issues.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28" y="5951367"/>
            <a:ext cx="1324792" cy="86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87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417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Park Programming and Better Health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 Programming and Better Health</dc:title>
  <dc:creator>Shelby Krick</dc:creator>
  <cp:lastModifiedBy>Shayla Dhingra</cp:lastModifiedBy>
  <cp:revision>19</cp:revision>
  <dcterms:modified xsi:type="dcterms:W3CDTF">2016-07-14T14:15:12Z</dcterms:modified>
</cp:coreProperties>
</file>