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87" r:id="rId3"/>
    <p:sldId id="403" r:id="rId4"/>
    <p:sldId id="406" r:id="rId5"/>
    <p:sldId id="341" r:id="rId6"/>
    <p:sldId id="291" r:id="rId7"/>
    <p:sldId id="355" r:id="rId8"/>
    <p:sldId id="303" r:id="rId9"/>
    <p:sldId id="399" r:id="rId10"/>
    <p:sldId id="404" r:id="rId11"/>
    <p:sldId id="405" r:id="rId12"/>
    <p:sldId id="271" r:id="rId13"/>
    <p:sldId id="272" r:id="rId14"/>
    <p:sldId id="273" r:id="rId15"/>
    <p:sldId id="397" r:id="rId16"/>
    <p:sldId id="402" r:id="rId17"/>
    <p:sldId id="400" r:id="rId18"/>
    <p:sldId id="346" r:id="rId19"/>
    <p:sldId id="345" r:id="rId20"/>
    <p:sldId id="343" r:id="rId21"/>
    <p:sldId id="344" r:id="rId22"/>
    <p:sldId id="334" r:id="rId23"/>
    <p:sldId id="333" r:id="rId24"/>
    <p:sldId id="347" r:id="rId25"/>
    <p:sldId id="348" r:id="rId26"/>
    <p:sldId id="351" r:id="rId27"/>
    <p:sldId id="352" r:id="rId28"/>
    <p:sldId id="353" r:id="rId29"/>
    <p:sldId id="339" r:id="rId30"/>
    <p:sldId id="408" r:id="rId31"/>
    <p:sldId id="407" r:id="rId32"/>
    <p:sldId id="337" r:id="rId33"/>
    <p:sldId id="335" r:id="rId34"/>
    <p:sldId id="34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2B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10" autoAdjust="0"/>
    <p:restoredTop sz="94660"/>
  </p:normalViewPr>
  <p:slideViewPr>
    <p:cSldViewPr snapToGrid="0">
      <p:cViewPr varScale="1">
        <p:scale>
          <a:sx n="56" d="100"/>
          <a:sy n="56" d="100"/>
        </p:scale>
        <p:origin x="77" y="50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36DA64-1915-4633-8CC6-863FE26063BC}" type="datetimeFigureOut">
              <a:rPr lang="en-US" smtClean="0"/>
              <a:t>1/18/2019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4BC817-A0A7-42DA-B715-31502B325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401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resilient305.com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100resilientcities.org/cities/greater-miami-and-the-beaches/#/-_Yz5jJmg%2FMCd1PWJwb28%3D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</a:t>
            </a:r>
            <a:r>
              <a:rPr lang="en-US" baseline="0" dirty="0"/>
              <a:t> we do have estimates of how these different contributions will change based on different emissions scenarios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includes </a:t>
            </a:r>
            <a:r>
              <a:rPr lang="en-US" dirty="0" err="1"/>
              <a:t>peripherial</a:t>
            </a:r>
            <a:r>
              <a:rPr lang="en-US" dirty="0"/>
              <a:t> glaciers surrounding Greenland</a:t>
            </a:r>
            <a:r>
              <a:rPr lang="en-US" baseline="0" dirty="0"/>
              <a:t> &amp; Antarctic ice sheets 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750A2-595E-C74D-BF7F-E63058907A5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8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66612">
              <a:buFont typeface="Arial" panose="020B0604020202020204" pitchFamily="34" charset="0"/>
              <a:buNone/>
              <a:defRPr/>
            </a:pPr>
            <a:endParaRPr lang="en-US" sz="1300" b="0" baseline="0" dirty="0"/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Greater Miami &amp; the Beaches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a unique collaboration among Miami-Dade County and the Cities of Miami and Miami Beach, created to respond to global trends major cities face: urbanization, globalization and climate change.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 want to discuss this important endeavor with you as a lot of the focus are on issues that are applicable County-wide.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 Resilient Cities, also referred to as 100RC, is an organization pioneered by the Rockefeller Foundation.  </a:t>
            </a:r>
          </a:p>
          <a:p>
            <a:pPr marL="0" indent="0" fontAlgn="base">
              <a:buFont typeface="Arial" panose="020B0604020202020204" pitchFamily="34" charset="0"/>
              <a:buNone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100RC is dedicated to helping cities around the world become more resilient to the physical, social and economic challenges that are a growing part of the 21st century. 100RC will provide expert consultant support to develop a Resilience Strategy for Greater Miami and the Beaches. 100RC Cities will have access to $200 million in solutions through consultant services over the next two-years, as well as access to the network of peer cities.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Resilience Strategy will be designed to address Greater Miami and the Beaches' key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shocks and stresses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 Acute shocks are sudden and sharp events that threaten a city, such as hurricanes. Chronic stresses weaken the fabric of a city on a day-to-day or cyclical basis, such as infrastructure failure.</a:t>
            </a:r>
            <a:endParaRPr lang="en-US" sz="1300" b="0" baseline="0" dirty="0"/>
          </a:p>
          <a:p>
            <a:pPr defTabSz="966612">
              <a:defRPr/>
            </a:pPr>
            <a:endParaRPr lang="en-US" sz="1300" b="0" baseline="0" dirty="0"/>
          </a:p>
          <a:p>
            <a:pPr defTabSz="966612">
              <a:defRPr/>
            </a:pPr>
            <a:r>
              <a:rPr lang="en-US" sz="1300" b="0" dirty="0"/>
              <a:t>A Chief Resilience Officer (CRO) is a top-level advisor to the city’s mayor or chief executive. His/her task is to bring in stakeholders from across silos of government and sectors of society, and to access all available resilience building tools and experts to develop a resilience strategy.</a:t>
            </a:r>
          </a:p>
          <a:p>
            <a:pPr defTabSz="966612">
              <a:defRPr/>
            </a:pPr>
            <a:endParaRPr lang="en-US" sz="1300" b="0" dirty="0"/>
          </a:p>
          <a:p>
            <a:pPr defTabSz="966612">
              <a:defRPr/>
            </a:pPr>
            <a:r>
              <a:rPr lang="en-US" sz="1300" b="0" dirty="0"/>
              <a:t>Our 100RC strategy partner is AECOM.</a:t>
            </a:r>
          </a:p>
          <a:p>
            <a:pPr defTabSz="966612">
              <a:defRPr/>
            </a:pPr>
            <a:endParaRPr lang="en-US" sz="1300" b="0" dirty="0"/>
          </a:p>
          <a:p>
            <a:pPr defTabSz="966612">
              <a:defRPr/>
            </a:pPr>
            <a:r>
              <a:rPr lang="en-US" sz="1300" b="0" dirty="0"/>
              <a:t>Shocks &amp; Stresses</a:t>
            </a:r>
          </a:p>
          <a:p>
            <a:pPr marL="241653" indent="-241653" defTabSz="966612">
              <a:buFont typeface="+mj-lt"/>
              <a:buAutoNum type="arabicPeriod"/>
              <a:defRPr/>
            </a:pPr>
            <a:r>
              <a:rPr lang="en-US" sz="1300" b="0" dirty="0"/>
              <a:t>Coastal/tidal flooding</a:t>
            </a:r>
          </a:p>
          <a:p>
            <a:pPr marL="241653" indent="-241653" defTabSz="966612">
              <a:buFont typeface="+mj-lt"/>
              <a:buAutoNum type="arabicPeriod"/>
              <a:defRPr/>
            </a:pPr>
            <a:r>
              <a:rPr lang="en-US" sz="1300" b="0" dirty="0"/>
              <a:t>Hurricane/typhoon/cyclone</a:t>
            </a:r>
          </a:p>
          <a:p>
            <a:pPr marL="241653" indent="-241653" defTabSz="966612">
              <a:buFont typeface="+mj-lt"/>
              <a:buAutoNum type="arabicPeriod"/>
              <a:defRPr/>
            </a:pPr>
            <a:r>
              <a:rPr lang="en-US" sz="1300" b="0" dirty="0"/>
              <a:t>Inadequate public transportation systems</a:t>
            </a:r>
          </a:p>
          <a:p>
            <a:pPr marL="241653" indent="-241653" defTabSz="966612">
              <a:buFont typeface="+mj-lt"/>
              <a:buAutoNum type="arabicPeriod"/>
              <a:defRPr/>
            </a:pPr>
            <a:r>
              <a:rPr lang="en-US" sz="1300" b="0" dirty="0"/>
              <a:t>Infrastructure failure</a:t>
            </a:r>
          </a:p>
          <a:p>
            <a:pPr marL="241653" indent="-241653" defTabSz="966612">
              <a:buFont typeface="+mj-lt"/>
              <a:buAutoNum type="arabicPeriod"/>
              <a:defRPr/>
            </a:pPr>
            <a:r>
              <a:rPr lang="en-US" sz="1300" b="0" dirty="0"/>
              <a:t>Lack of affordable housing</a:t>
            </a:r>
          </a:p>
          <a:p>
            <a:pPr marL="241653" indent="-241653" defTabSz="966612">
              <a:buFont typeface="+mj-lt"/>
              <a:buAutoNum type="arabicPeriod"/>
              <a:defRPr/>
            </a:pPr>
            <a:r>
              <a:rPr lang="en-US" sz="1300" b="0" dirty="0"/>
              <a:t>Poverty</a:t>
            </a:r>
          </a:p>
          <a:p>
            <a:pPr marL="241653" indent="-241653" defTabSz="966612">
              <a:buFont typeface="+mj-lt"/>
              <a:buAutoNum type="arabicPeriod"/>
              <a:defRPr/>
            </a:pPr>
            <a:r>
              <a:rPr lang="en-US" sz="1300" b="0" dirty="0"/>
              <a:t>Rainfall flooding</a:t>
            </a:r>
          </a:p>
          <a:p>
            <a:pPr marL="241653" indent="-241653" defTabSz="966612">
              <a:buFont typeface="+mj-lt"/>
              <a:buAutoNum type="arabicPeriod"/>
              <a:defRPr/>
            </a:pPr>
            <a:r>
              <a:rPr lang="en-US" sz="1300" b="0" dirty="0"/>
              <a:t>Sea level rise/coastal erosion</a:t>
            </a:r>
          </a:p>
          <a:p>
            <a:pPr defTabSz="966612">
              <a:defRPr/>
            </a:pPr>
            <a:endParaRPr lang="en-US" sz="1300" b="0" dirty="0"/>
          </a:p>
          <a:p>
            <a:pPr defTabSz="966612">
              <a:defRPr/>
            </a:pPr>
            <a:r>
              <a:rPr lang="en-US" sz="1300" b="0" dirty="0"/>
              <a:t>The six discovery areas are subject to three cross-cutting themes of social equity, innovation + technology, and intergovernmental coordination.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CB66E-5615-4CCC-90B5-94ABB5D9D53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197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CB66E-5615-4CCC-90B5-94ABB5D9D53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52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5FD0C-0DEF-5F4E-B528-63E15D9F570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56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-Could we show maps of the top 5 most vulnerable assets/projects, or use the 3-D map to explore 1 or 2 of them in </a:t>
            </a:r>
            <a:r>
              <a:rPr lang="en-US" dirty="0" err="1"/>
              <a:t>presentatios</a:t>
            </a:r>
            <a:r>
              <a:rPr lang="en-US" dirty="0"/>
              <a:t>? -MG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5FD0C-0DEF-5F4E-B528-63E15D9F570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19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B9A68-5787-45D2-9B2B-CE2835EEAB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2790B2-1977-404C-AC24-EFB8792C94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2ACA6-4893-40E1-A56D-8794AE307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E07A7-DC72-4898-933C-09F7E6BF6F87}" type="datetimeFigureOut">
              <a:rPr lang="en-US" smtClean="0"/>
              <a:t>1/18/2019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14B8C-58B9-4D63-B90B-DCB5E3D0A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13CFB-D870-43BD-869A-BA7435D00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A5FD5-8850-434A-ABF3-0E42908C6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493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6088D-6221-4CC6-89C8-626A764C3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9F9002-9682-42EA-901F-C9C5AC6774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F4488-A6D5-4577-AE6B-754D8F4E9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E07A7-DC72-4898-933C-09F7E6BF6F87}" type="datetimeFigureOut">
              <a:rPr lang="en-US" smtClean="0"/>
              <a:t>1/18/2019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9D562-7DB7-4ADA-BDF6-206014F71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ABFF27-7468-4CBB-838B-A02CC7B36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A5FD5-8850-434A-ABF3-0E42908C6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26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397566-8C65-4C75-A511-E31B4245D1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ABE230-9608-4C13-B9F5-01D941551E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BD098-EBAB-4E53-9803-8C4A53EAE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E07A7-DC72-4898-933C-09F7E6BF6F87}" type="datetimeFigureOut">
              <a:rPr lang="en-US" smtClean="0"/>
              <a:t>1/18/2019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95E6E-6910-41E8-84EE-DD4D1E356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4FA1B-B4C8-4FF6-9F96-B6B0867C8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A5FD5-8850-434A-ABF3-0E42908C6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106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792C-1F58-4094-B633-1AD7A4106AEC}" type="datetimeFigureOut">
              <a:rPr lang="en-US" smtClean="0"/>
              <a:t>1/18/2019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5D3ED-7283-4B40-8164-1BF1106B6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802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850E9-1EC3-4796-9DB4-152B47378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25790-D428-46B2-9620-10BA36E54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1E88A-FC85-4086-8CFF-A315774BE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E07A7-DC72-4898-933C-09F7E6BF6F87}" type="datetimeFigureOut">
              <a:rPr lang="en-US" smtClean="0"/>
              <a:t>1/18/2019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00072-2B28-4C0F-9238-2CA41CD9A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5F0BF-0507-455A-8DD5-D894D027A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A5FD5-8850-434A-ABF3-0E42908C6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25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1DE5E-EE9F-45BD-8900-E532D4866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6D6376-B1C6-4D8A-A85B-2E2321502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ABF85-3DCB-414A-B0F0-305963E1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E07A7-DC72-4898-933C-09F7E6BF6F87}" type="datetimeFigureOut">
              <a:rPr lang="en-US" smtClean="0"/>
              <a:t>1/18/2019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C2559-4FD8-408E-BB00-39730E48B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D7842-C477-4524-8A35-B8328E2F8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A5FD5-8850-434A-ABF3-0E42908C6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186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2A362-C7B9-40F2-BDBD-366A5193E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CE036-2888-4E42-A735-388287CD7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DC88D8-CD10-48F1-9867-63EEB2D0F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BD8062-BAD8-4843-886E-9BC2B8E63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E07A7-DC72-4898-933C-09F7E6BF6F87}" type="datetimeFigureOut">
              <a:rPr lang="en-US" smtClean="0"/>
              <a:t>1/18/2019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0B099F-683C-4FD0-8DE9-69570486D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FD2-0655-4B2E-822E-85891A77A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A5FD5-8850-434A-ABF3-0E42908C6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643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542BD-4658-41EB-9B20-183B38BBE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16830B-D962-4FB0-AEB0-E6C90C98B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60D012-C93D-446C-97A0-F99E3E8630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1E7C50-B0B9-4844-B59F-B755FDF824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F87974-8620-4A26-A9C9-5E7CCEE7E9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7CF5A7-1E37-46D2-AE65-7E0D61C60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E07A7-DC72-4898-933C-09F7E6BF6F87}" type="datetimeFigureOut">
              <a:rPr lang="en-US" smtClean="0"/>
              <a:t>1/18/2019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860A49-ED40-4D4F-B007-92F84F884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EEFACA-3A12-460C-BFE6-72479712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A5FD5-8850-434A-ABF3-0E42908C6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070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A6A9E-16F3-4510-B982-5EA7BEBF8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F86C02-99B8-4AF0-810F-42A4A8387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E07A7-DC72-4898-933C-09F7E6BF6F87}" type="datetimeFigureOut">
              <a:rPr lang="en-US" smtClean="0"/>
              <a:t>1/18/2019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9C24AC-CB4E-40EB-9FAC-757166697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A35603-1FAE-4CAF-ACBD-C72115856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A5FD5-8850-434A-ABF3-0E42908C6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012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4F03A7-66AE-4806-8348-02E9512F9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E07A7-DC72-4898-933C-09F7E6BF6F87}" type="datetimeFigureOut">
              <a:rPr lang="en-US" smtClean="0"/>
              <a:t>1/18/2019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E3E053-0C82-4883-B893-31A887AAB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910B39-12C8-4692-8342-0605C4BC2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A5FD5-8850-434A-ABF3-0E42908C6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90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BAF73-3869-454B-8DDA-117132E80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957A8-297E-4A02-B2C7-0DDD5AE99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58F094-C068-4910-96C9-AF1F3B905D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6F426-9D77-4E3C-A9DD-4F8A00FFF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E07A7-DC72-4898-933C-09F7E6BF6F87}" type="datetimeFigureOut">
              <a:rPr lang="en-US" smtClean="0"/>
              <a:t>1/18/2019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A389E-AC7F-4056-A29E-19B3CEB2B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782CD4-5591-493A-B1BE-2587CC8FD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A5FD5-8850-434A-ABF3-0E42908C6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6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4E852-B7D4-42B9-AFDE-07DCDD48E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801C8D-A0ED-4DA0-8C44-35EDECDCB3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A74C12-9ADE-4175-9A39-B944D72839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E15F98-5DE6-4EC1-BBD3-0F8AACB1F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E07A7-DC72-4898-933C-09F7E6BF6F87}" type="datetimeFigureOut">
              <a:rPr lang="en-US" smtClean="0"/>
              <a:t>1/18/2019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4DB494-E421-4DDB-9B12-87E5CD106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6A4EFC-7E99-4801-93B4-B9473046D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A5FD5-8850-434A-ABF3-0E42908C6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317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4CEC00-0011-4C25-92A4-4468C314D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C4613-FA45-4493-AE7D-C47787406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020A1-EBBB-4765-AC99-934293C465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E07A7-DC72-4898-933C-09F7E6BF6F87}" type="datetimeFigureOut">
              <a:rPr lang="en-US" smtClean="0"/>
              <a:t>1/18/2019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ADC1D-0155-4A6D-BDBC-6C4CD9ACD5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FE26E-96E4-44F7-B50F-7E38FC106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A5FD5-8850-434A-ABF3-0E42908C6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29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parkonfifth.com/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James.Murley@miamidade.gov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100rc.app.box.com/s/soo5trb05x922vk5jl41jo0xaqzlejxv" TargetMode="External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jpe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04E72-6049-478B-A8F7-43A2BBCB8D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05769-78BA-4649-9D3E-12058FC0BD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C8ADA8-7FA0-43C3-BA54-8C5742262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31A79D8-348B-4A8C-B5E4-5AEFA75EB80B}"/>
              </a:ext>
            </a:extLst>
          </p:cNvPr>
          <p:cNvSpPr/>
          <p:nvPr/>
        </p:nvSpPr>
        <p:spPr>
          <a:xfrm>
            <a:off x="313689" y="2870200"/>
            <a:ext cx="8646695" cy="2387600"/>
          </a:xfrm>
          <a:prstGeom prst="rect">
            <a:avLst/>
          </a:prstGeom>
          <a:solidFill>
            <a:schemeClr val="accent1">
              <a:lumMod val="20000"/>
              <a:lumOff val="8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36550"/>
            <a:r>
              <a:rPr lang="en-US" sz="3600" dirty="0">
                <a:solidFill>
                  <a:srgbClr val="022337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Dimensions of Resilience</a:t>
            </a:r>
          </a:p>
          <a:p>
            <a:pPr marL="336550"/>
            <a:r>
              <a:rPr lang="en-US" sz="3600" dirty="0">
                <a:solidFill>
                  <a:srgbClr val="022337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Miami-Dade County Office of Resilience and Parks</a:t>
            </a:r>
          </a:p>
          <a:p>
            <a:pPr marL="336550"/>
            <a:r>
              <a:rPr lang="en-US" sz="3600" dirty="0">
                <a:solidFill>
                  <a:srgbClr val="022337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NRPA Innovation Lab</a:t>
            </a:r>
            <a:endParaRPr lang="en-US" sz="700" dirty="0">
              <a:solidFill>
                <a:schemeClr val="accent3">
                  <a:lumMod val="50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7C8D43-1078-44D9-9266-70D5A0BF3B26}"/>
              </a:ext>
            </a:extLst>
          </p:cNvPr>
          <p:cNvSpPr/>
          <p:nvPr/>
        </p:nvSpPr>
        <p:spPr>
          <a:xfrm>
            <a:off x="6983896" y="5436756"/>
            <a:ext cx="5208104" cy="1421244"/>
          </a:xfrm>
          <a:prstGeom prst="rect">
            <a:avLst/>
          </a:prstGeom>
          <a:solidFill>
            <a:schemeClr val="accent1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36550"/>
            <a:endParaRPr lang="en-US" sz="2000" dirty="0">
              <a:solidFill>
                <a:schemeClr val="accent3">
                  <a:lumMod val="50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marL="336550"/>
            <a:r>
              <a:rPr lang="en-US" sz="2000" dirty="0">
                <a:solidFill>
                  <a:schemeClr val="tx1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January 19, 2019</a:t>
            </a:r>
          </a:p>
          <a:p>
            <a:pPr marL="336550"/>
            <a:r>
              <a:rPr lang="en-US" sz="2000" dirty="0">
                <a:solidFill>
                  <a:schemeClr val="tx1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Miami-Dade County</a:t>
            </a:r>
          </a:p>
          <a:p>
            <a:pPr marL="336550"/>
            <a:r>
              <a:rPr lang="en-US" sz="2000" dirty="0">
                <a:solidFill>
                  <a:schemeClr val="tx1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Office of Resilience</a:t>
            </a:r>
          </a:p>
          <a:p>
            <a:pPr marL="336550"/>
            <a:r>
              <a:rPr lang="en-US" sz="2000" dirty="0">
                <a:solidFill>
                  <a:schemeClr val="tx1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Jim Murley, Chief Resilience Officer</a:t>
            </a:r>
          </a:p>
          <a:p>
            <a:pPr marL="336550"/>
            <a:endParaRPr lang="en-US" sz="2000" dirty="0">
              <a:solidFill>
                <a:schemeClr val="accent3">
                  <a:lumMod val="50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927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Rapid action plan considered properties and projects countywide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19" b="20377"/>
          <a:stretch/>
        </p:blipFill>
        <p:spPr>
          <a:xfrm>
            <a:off x="543897" y="2516816"/>
            <a:ext cx="3061828" cy="20515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91549D-9E7E-4D27-A647-1196061935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9" t="1185" r="7681" b="12542"/>
          <a:stretch/>
        </p:blipFill>
        <p:spPr>
          <a:xfrm>
            <a:off x="8560763" y="1962117"/>
            <a:ext cx="3170133" cy="47090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6228" y="2029901"/>
            <a:ext cx="237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325E51"/>
                </a:solidFill>
              </a:rPr>
              <a:t>Properties: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190839" y="3020507"/>
            <a:ext cx="3838744" cy="3498509"/>
            <a:chOff x="3327070" y="3543128"/>
            <a:chExt cx="3028879" cy="27604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29699" y="4098552"/>
              <a:ext cx="1226250" cy="2205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27070" y="4098552"/>
              <a:ext cx="1316250" cy="219375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406624" y="3543128"/>
              <a:ext cx="2006960" cy="412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325E51"/>
                  </a:solidFill>
                </a:rPr>
                <a:t>Projects:</a:t>
              </a: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E9D012-62DC-4243-AB3B-F683C318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14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48"/>
    </mc:Choice>
    <mc:Fallback xmlns="">
      <p:transition spd="slow" advTm="1804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21" y="2010623"/>
            <a:ext cx="8973638" cy="4640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Projects were prioritized based on their combined vulnerability and criticality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320842" y="4518526"/>
            <a:ext cx="1791369" cy="197852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0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56"/>
    </mc:Choice>
    <mc:Fallback xmlns="">
      <p:transition spd="slow" advTm="1765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20180606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676"/>
            <a:ext cx="12192000" cy="699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55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20180606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61" y="0"/>
            <a:ext cx="11935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9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20180606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22" y="0"/>
            <a:ext cx="1192015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65924" b="35997"/>
          <a:stretch/>
        </p:blipFill>
        <p:spPr>
          <a:xfrm>
            <a:off x="0" y="0"/>
            <a:ext cx="6368716" cy="688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488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3692"/>
            <a:ext cx="12192000" cy="812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6779" y="-92126"/>
            <a:ext cx="10347158" cy="5257786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tx2">
                    <a:lumMod val="50000"/>
                  </a:schemeClr>
                </a:solidFill>
              </a:rPr>
              <a:t>New projects: U.S. ACE projects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“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Beach” study </a:t>
            </a:r>
            <a:r>
              <a:rPr lang="en-US" sz="2400" b="1" dirty="0"/>
              <a:t>(The Miami-Dade County Coastal Storm Risk Management Feasibility Study)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– DERM lead 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“Back Bay” study</a:t>
            </a:r>
            <a:r>
              <a:rPr lang="en-US" sz="2400" b="1" dirty="0"/>
              <a:t>(The Miami-Dade County Back Bay Coastal Storm Risk Management Feasibility Study)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– OOR lead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Others: Harbor deepening (Sea Port) &amp;</a:t>
            </a:r>
          </a:p>
          <a:p>
            <a:pPr marL="1428750" lvl="2" indent="-5143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S. Atlantic Comprehensive (not started)</a:t>
            </a:r>
          </a:p>
        </p:txBody>
      </p:sp>
    </p:spTree>
    <p:extLst>
      <p:ext uri="{BB962C8B-B14F-4D97-AF65-F5344CB8AC3E}">
        <p14:creationId xmlns:p14="http://schemas.microsoft.com/office/powerpoint/2010/main" val="2146423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1F0C0E-5ED0-415E-ABF3-CC3F38F831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893" y="0"/>
            <a:ext cx="1031278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792BDD-9E4E-4752-924C-A97A90BA8CD3}"/>
              </a:ext>
            </a:extLst>
          </p:cNvPr>
          <p:cNvSpPr txBox="1"/>
          <p:nvPr/>
        </p:nvSpPr>
        <p:spPr>
          <a:xfrm>
            <a:off x="309795" y="419724"/>
            <a:ext cx="11572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Miami-Dade County Sea Level Rise Action Plan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9AE32E-5A59-48FE-866D-D6783FBF1C39}"/>
              </a:ext>
            </a:extLst>
          </p:cNvPr>
          <p:cNvSpPr txBox="1"/>
          <p:nvPr/>
        </p:nvSpPr>
        <p:spPr>
          <a:xfrm>
            <a:off x="1245325" y="3819293"/>
            <a:ext cx="9248931" cy="1754326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Miami-Dade OOR working with Arcadis to create a sea level rise action plan – suite of options </a:t>
            </a:r>
            <a:r>
              <a:rPr lang="en-US" sz="3600"/>
              <a:t>for adaptation to SLR.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16469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miami dade parks aerial shot">
            <a:extLst>
              <a:ext uri="{FF2B5EF4-FFF2-40B4-BE49-F238E27FC236}">
                <a16:creationId xmlns:a16="http://schemas.microsoft.com/office/drawing/2014/main" id="{C6D92D85-8AAB-44DA-91E3-ACB33379C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3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266755-6C10-41DA-A080-BF7DCF4E2558}"/>
              </a:ext>
            </a:extLst>
          </p:cNvPr>
          <p:cNvSpPr txBox="1"/>
          <p:nvPr/>
        </p:nvSpPr>
        <p:spPr>
          <a:xfrm>
            <a:off x="1179267" y="1247503"/>
            <a:ext cx="8033657" cy="1846659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How can parks play a greater role in resilience?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507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B352C5-D3CD-43D4-9C4D-3F92C0E81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697" y="0"/>
            <a:ext cx="620730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E20FB0-496A-45F5-B6D3-34D4E3C06993}"/>
              </a:ext>
            </a:extLst>
          </p:cNvPr>
          <p:cNvSpPr txBox="1"/>
          <p:nvPr/>
        </p:nvSpPr>
        <p:spPr>
          <a:xfrm>
            <a:off x="331304" y="424070"/>
            <a:ext cx="524786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1"/>
                </a:solidFill>
              </a:rPr>
              <a:t>Miami-Dade PROS Sea Level Rise Maps</a:t>
            </a:r>
          </a:p>
          <a:p>
            <a:endParaRPr lang="en-US" dirty="0"/>
          </a:p>
        </p:txBody>
      </p:sp>
      <p:pic>
        <p:nvPicPr>
          <p:cNvPr id="4098" name="Picture 2" descr="Image result for sea level rise crandon park">
            <a:extLst>
              <a:ext uri="{FF2B5EF4-FFF2-40B4-BE49-F238E27FC236}">
                <a16:creationId xmlns:a16="http://schemas.microsoft.com/office/drawing/2014/main" id="{089E7B48-374A-4D0E-BF03-E0B39E7A5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60" y="2835965"/>
            <a:ext cx="5454005" cy="306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067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A4950D-AAF0-44F0-BC28-DB386CD81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153" y="0"/>
            <a:ext cx="5687693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520EEAB-826F-4EDD-B9F7-B07882242B9A}"/>
              </a:ext>
            </a:extLst>
          </p:cNvPr>
          <p:cNvSpPr/>
          <p:nvPr/>
        </p:nvSpPr>
        <p:spPr>
          <a:xfrm>
            <a:off x="501805" y="557561"/>
            <a:ext cx="613317" cy="401444"/>
          </a:xfrm>
          <a:prstGeom prst="ellipse">
            <a:avLst/>
          </a:prstGeom>
          <a:solidFill>
            <a:srgbClr val="0A2B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00C2EA9-57FA-4F9D-96FA-060CA084C7D0}"/>
              </a:ext>
            </a:extLst>
          </p:cNvPr>
          <p:cNvSpPr/>
          <p:nvPr/>
        </p:nvSpPr>
        <p:spPr>
          <a:xfrm>
            <a:off x="469533" y="1668690"/>
            <a:ext cx="613317" cy="40144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2EA79F-1858-4CF3-A744-B8D03E09EDEB}"/>
              </a:ext>
            </a:extLst>
          </p:cNvPr>
          <p:cNvSpPr txBox="1"/>
          <p:nvPr/>
        </p:nvSpPr>
        <p:spPr>
          <a:xfrm>
            <a:off x="1292858" y="571783"/>
            <a:ext cx="1749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foot SLR inundation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757174-3995-4CDF-B803-0EBA4303B2F0}"/>
              </a:ext>
            </a:extLst>
          </p:cNvPr>
          <p:cNvSpPr txBox="1"/>
          <p:nvPr/>
        </p:nvSpPr>
        <p:spPr>
          <a:xfrm>
            <a:off x="1308994" y="1426598"/>
            <a:ext cx="1749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feet SLR inundation</a:t>
            </a:r>
          </a:p>
        </p:txBody>
      </p:sp>
    </p:spTree>
    <p:extLst>
      <p:ext uri="{BB962C8B-B14F-4D97-AF65-F5344CB8AC3E}">
        <p14:creationId xmlns:p14="http://schemas.microsoft.com/office/powerpoint/2010/main" val="2230226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406" t="6416" r="15118" b="5974"/>
          <a:stretch>
            <a:fillRect/>
          </a:stretch>
        </p:blipFill>
        <p:spPr bwMode="auto">
          <a:xfrm>
            <a:off x="2188262" y="0"/>
            <a:ext cx="6867754" cy="68677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1072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A28B98-348E-431A-8E74-895FF9315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859" y="0"/>
            <a:ext cx="5588282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3FA224-2A68-4074-9D0E-988F7415C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611" y="517008"/>
            <a:ext cx="1762125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12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5FEEFC-E97B-403B-B96D-F62BD51FB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5012" y="0"/>
            <a:ext cx="5441976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BC9600-76CA-4D78-8FBB-DFD4EBC92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649" y="623333"/>
            <a:ext cx="2015911" cy="169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128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4F2C14-7BAA-4AD8-9429-E9A299B64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319" y="0"/>
            <a:ext cx="1126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105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C1EAF9-751E-4EE5-8355-C380B4A2B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" y="552450"/>
            <a:ext cx="11934825" cy="5753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FE7BF2-3C2C-46E0-90BD-0D7620943569}"/>
              </a:ext>
            </a:extLst>
          </p:cNvPr>
          <p:cNvSpPr txBox="1"/>
          <p:nvPr/>
        </p:nvSpPr>
        <p:spPr>
          <a:xfrm>
            <a:off x="486888" y="29230"/>
            <a:ext cx="10723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Matheson Hammock Park Sea Level Rise Mitigation Study </a:t>
            </a:r>
          </a:p>
        </p:txBody>
      </p:sp>
    </p:spTree>
    <p:extLst>
      <p:ext uri="{BB962C8B-B14F-4D97-AF65-F5344CB8AC3E}">
        <p14:creationId xmlns:p14="http://schemas.microsoft.com/office/powerpoint/2010/main" val="3932836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D94B88-5773-4CAB-BFD1-1D2514D9A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38" y="0"/>
            <a:ext cx="10067124" cy="670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757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531D94-2340-4537-9508-BB9308FDC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969" y="0"/>
            <a:ext cx="9720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687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1995E5-23C8-4D8F-B61D-C6C192B01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749" y="0"/>
            <a:ext cx="95685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9294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04C81D-E878-4DF5-83D1-FD7D15FF6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232" y="0"/>
            <a:ext cx="9555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220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BB1A97-3631-4C28-8130-A1498A518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347" y="0"/>
            <a:ext cx="92373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5140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city of miami parks rendering">
            <a:extLst>
              <a:ext uri="{FF2B5EF4-FFF2-40B4-BE49-F238E27FC236}">
                <a16:creationId xmlns:a16="http://schemas.microsoft.com/office/drawing/2014/main" id="{58D452C0-1555-4439-A3A3-CB7523D27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51" y="113580"/>
            <a:ext cx="11734483" cy="664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DFFC77-CB26-4584-B240-D286EBA51E24}"/>
              </a:ext>
            </a:extLst>
          </p:cNvPr>
          <p:cNvSpPr txBox="1"/>
          <p:nvPr/>
        </p:nvSpPr>
        <p:spPr>
          <a:xfrm>
            <a:off x="2204483" y="194374"/>
            <a:ext cx="6549656" cy="2308324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In November, 2017, City of Miami passed the Miami Forever Bond which included $58 million of “Quality of Life” projects to combat sea level rise, create new affordable  housing projects, improve four miles of roadways, upgrade public playgrounds and enhance city owned parks.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9902C7-A447-4678-9FB2-A3608CBFD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224" y="653211"/>
            <a:ext cx="2333625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99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tate Capitol Building Florida">
            <a:extLst>
              <a:ext uri="{FF2B5EF4-FFF2-40B4-BE49-F238E27FC236}">
                <a16:creationId xmlns:a16="http://schemas.microsoft.com/office/drawing/2014/main" id="{10B09DF9-BF6C-4F39-904C-939695D86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8625"/>
            <a:ext cx="114300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A1ADDA-C7EC-4CB0-A8EE-34747AEF5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114" y="855344"/>
            <a:ext cx="4682973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780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remiamibeach-live-9fb47a99c2354fc088411-22cd7d3.aldryn-media.io/filer_public_thumbnails/filer_public/72/fb/72fb82f8-4502-4d5d-8359-751267d3de2b/nsosp_loops.jpg__1140x430_q90_crop_subsampling-2.jpg">
            <a:extLst>
              <a:ext uri="{FF2B5EF4-FFF2-40B4-BE49-F238E27FC236}">
                <a16:creationId xmlns:a16="http://schemas.microsoft.com/office/drawing/2014/main" id="{1BECB75F-8A92-4032-A447-31DA728BB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56" y="669850"/>
            <a:ext cx="13872742" cy="551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2107CA-062A-4446-A49B-1692A4AFCA08}"/>
              </a:ext>
            </a:extLst>
          </p:cNvPr>
          <p:cNvSpPr txBox="1"/>
          <p:nvPr/>
        </p:nvSpPr>
        <p:spPr>
          <a:xfrm>
            <a:off x="2303721" y="2397948"/>
            <a:ext cx="8591107" cy="2062103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In November, 2018, City of Miami Beach passed a general obligation bond  that included $169 million for parks, recreational facilities and cultural facilities</a:t>
            </a:r>
          </a:p>
        </p:txBody>
      </p:sp>
    </p:spTree>
    <p:extLst>
      <p:ext uri="{BB962C8B-B14F-4D97-AF65-F5344CB8AC3E}">
        <p14:creationId xmlns:p14="http://schemas.microsoft.com/office/powerpoint/2010/main" val="31906992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Image result for Jose Marti Park Miami">
            <a:extLst>
              <a:ext uri="{FF2B5EF4-FFF2-40B4-BE49-F238E27FC236}">
                <a16:creationId xmlns:a16="http://schemas.microsoft.com/office/drawing/2014/main" id="{353A4448-DBD8-4B40-BDB9-C24DB6818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558" y="3020864"/>
            <a:ext cx="6166358" cy="366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Jose Marti Park Miami">
            <a:extLst>
              <a:ext uri="{FF2B5EF4-FFF2-40B4-BE49-F238E27FC236}">
                <a16:creationId xmlns:a16="http://schemas.microsoft.com/office/drawing/2014/main" id="{92DC175C-3929-4D64-90AA-36B22CD1B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4544"/>
            <a:ext cx="7017488" cy="526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DA5B7A-D3E2-4790-8ADD-CAC19E5087CE}"/>
              </a:ext>
            </a:extLst>
          </p:cNvPr>
          <p:cNvSpPr txBox="1"/>
          <p:nvPr/>
        </p:nvSpPr>
        <p:spPr>
          <a:xfrm>
            <a:off x="7086047" y="1697425"/>
            <a:ext cx="4855535" cy="132343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Jose Marti Park</a:t>
            </a:r>
          </a:p>
          <a:p>
            <a:pPr algn="ctr"/>
            <a:r>
              <a:rPr lang="en-US" sz="4000" dirty="0"/>
              <a:t>City of Miami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E0ADBD-933C-4B66-8018-1D0E087094E1}"/>
              </a:ext>
            </a:extLst>
          </p:cNvPr>
          <p:cNvSpPr txBox="1"/>
          <p:nvPr/>
        </p:nvSpPr>
        <p:spPr>
          <a:xfrm>
            <a:off x="708681" y="234236"/>
            <a:ext cx="7596554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Building social equity, connections and access for all with parks</a:t>
            </a:r>
          </a:p>
        </p:txBody>
      </p:sp>
    </p:spTree>
    <p:extLst>
      <p:ext uri="{BB962C8B-B14F-4D97-AF65-F5344CB8AC3E}">
        <p14:creationId xmlns:p14="http://schemas.microsoft.com/office/powerpoint/2010/main" val="21977277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remiamibeach-live-9fb47a99c2354fc088411-22cd7d3.aldryn-media.io/filer_public_thumbnails/filer_public/dc/81/dc815318-b4ae-4635-b0ff-3777d5e0172d/500_alton_aerial_10-23-18.jpg__2074x1242_q90_subsampling-2.jpg">
            <a:extLst>
              <a:ext uri="{FF2B5EF4-FFF2-40B4-BE49-F238E27FC236}">
                <a16:creationId xmlns:a16="http://schemas.microsoft.com/office/drawing/2014/main" id="{0AB25FF1-2DE0-4E51-A95A-0C7156EC6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628"/>
            <a:ext cx="11452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DCDA54-FEE3-433B-AA93-B7F97EC07781}"/>
              </a:ext>
            </a:extLst>
          </p:cNvPr>
          <p:cNvSpPr/>
          <p:nvPr/>
        </p:nvSpPr>
        <p:spPr>
          <a:xfrm>
            <a:off x="4872672" y="210740"/>
            <a:ext cx="6096000" cy="2308324"/>
          </a:xfrm>
          <a:prstGeom prst="rect">
            <a:avLst/>
          </a:prstGeom>
          <a:solidFill>
            <a:schemeClr val="accent6">
              <a:lumMod val="40000"/>
              <a:lumOff val="60000"/>
              <a:alpha val="76000"/>
            </a:schemeClr>
          </a:solidFill>
        </p:spPr>
        <p:txBody>
          <a:bodyPr>
            <a:spAutoFit/>
          </a:bodyPr>
          <a:lstStyle/>
          <a:p>
            <a:pPr fontAlgn="base"/>
            <a:r>
              <a:rPr lang="en-US" b="0" i="0" dirty="0">
                <a:effectLst/>
              </a:rPr>
              <a:t>Miami Beach commissioners approve for a plan that will bring a new park and high-rise condo tower to Alton Road.</a:t>
            </a:r>
          </a:p>
          <a:p>
            <a:pPr fontAlgn="base"/>
            <a:r>
              <a:rPr lang="en-US" b="0" i="0" dirty="0">
                <a:effectLst/>
              </a:rPr>
              <a:t>As part of the deal, the developer will pay for and oversee construction of </a:t>
            </a:r>
            <a:r>
              <a:rPr lang="en-US" b="0" i="0" u="none" strike="noStrike" dirty="0">
                <a:effectLst/>
                <a:hlinkClick r:id="rId3"/>
              </a:rPr>
              <a:t>a 3 acre park</a:t>
            </a:r>
            <a:r>
              <a:rPr lang="en-US" b="0" i="0" dirty="0">
                <a:effectLst/>
              </a:rPr>
              <a:t>. </a:t>
            </a:r>
            <a:endParaRPr lang="en-US" i="0" dirty="0">
              <a:effectLst/>
            </a:endParaRPr>
          </a:p>
          <a:p>
            <a:pPr fontAlgn="base"/>
            <a:endParaRPr lang="en-US" dirty="0"/>
          </a:p>
          <a:p>
            <a:pPr fontAlgn="base"/>
            <a:r>
              <a:rPr lang="en-US" dirty="0"/>
              <a:t>The development is designed with maximum resiliency in mind. There will be a green roof on the retail space in the 600 block, a </a:t>
            </a:r>
            <a:r>
              <a:rPr lang="en-US" dirty="0" err="1"/>
              <a:t>bioswale</a:t>
            </a:r>
            <a:r>
              <a:rPr lang="en-US" dirty="0"/>
              <a:t> for water retention, and other permeable space</a:t>
            </a:r>
            <a:endParaRPr lang="en-US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181621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remiamibeach-live-9fb47a99c2354fc088411-22cd7d3.aldryn-media.io/filer_public_thumbnails/filer_public/87/f2/87f27498-2d74-4609-9f55-2293082f785b/500_alton_cover_10-23-18.jpg__1678x1244_q90_subsampling-2.jpg">
            <a:extLst>
              <a:ext uri="{FF2B5EF4-FFF2-40B4-BE49-F238E27FC236}">
                <a16:creationId xmlns:a16="http://schemas.microsoft.com/office/drawing/2014/main" id="{CE822DF1-FA13-4858-A5EA-C00D159F3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0"/>
            <a:ext cx="9250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2726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F70576-20FD-4A9D-9A8C-C5B052A06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22" y="0"/>
            <a:ext cx="10192755" cy="678460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644AFD9-0AAB-48B5-8E82-F9F395B027CA}"/>
              </a:ext>
            </a:extLst>
          </p:cNvPr>
          <p:cNvSpPr txBox="1">
            <a:spLocks/>
          </p:cNvSpPr>
          <p:nvPr/>
        </p:nvSpPr>
        <p:spPr>
          <a:xfrm>
            <a:off x="7480402" y="3102495"/>
            <a:ext cx="3711975" cy="3530009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en-US" sz="4091" dirty="0"/>
              <a:t>Thank you</a:t>
            </a:r>
            <a:br>
              <a:rPr lang="en-US" altLang="en-US" dirty="0"/>
            </a:br>
            <a:br>
              <a:rPr lang="en-US" altLang="en-US" dirty="0"/>
            </a:br>
            <a:r>
              <a:rPr lang="en-US" altLang="en-US" dirty="0"/>
              <a:t>James Murley</a:t>
            </a:r>
            <a:br>
              <a:rPr lang="en-US" altLang="en-US" dirty="0"/>
            </a:br>
            <a:r>
              <a:rPr lang="en-US" altLang="en-US" sz="2182" dirty="0"/>
              <a:t>Chief Resilience Officer </a:t>
            </a:r>
            <a:br>
              <a:rPr lang="en-US" altLang="en-US" sz="2182" dirty="0"/>
            </a:br>
            <a:r>
              <a:rPr lang="en-US" altLang="en-US" sz="2182" dirty="0"/>
              <a:t>Miami-Dade County </a:t>
            </a:r>
            <a:br>
              <a:rPr lang="en-US" altLang="en-US" sz="2182" dirty="0"/>
            </a:br>
            <a:r>
              <a:rPr lang="en-US" altLang="en-US" sz="2182" u="sng" dirty="0">
                <a:hlinkClick r:id="rId3"/>
              </a:rPr>
              <a:t>James.Murley@miamidade.gov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62782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C4E3EE-C471-4CEE-AD6F-D728BC54B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9108"/>
            <a:ext cx="11877675" cy="20972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A000B2-2FFE-4B22-AE4D-C3AEBE2CD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187" y="922485"/>
            <a:ext cx="4619625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32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0" r="2905" b="2969"/>
          <a:stretch/>
        </p:blipFill>
        <p:spPr>
          <a:xfrm>
            <a:off x="5976379" y="796977"/>
            <a:ext cx="6151726" cy="580153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26" name="Picture 2" descr="Image result for 100 RESILIENT CITIES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829" y="113204"/>
            <a:ext cx="1728286" cy="66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6" t="11675" r="7900" b="12878"/>
          <a:stretch/>
        </p:blipFill>
        <p:spPr>
          <a:xfrm>
            <a:off x="9567191" y="38900"/>
            <a:ext cx="1970129" cy="738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065919" y="2134544"/>
            <a:ext cx="564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Miami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866666" y="1980211"/>
            <a:ext cx="820279" cy="184666"/>
          </a:xfrm>
          <a:prstGeom prst="rect">
            <a:avLst/>
          </a:prstGeom>
          <a:solidFill>
            <a:srgbClr val="091926"/>
          </a:solidFill>
          <a:effectLst>
            <a:softEdge rad="63500"/>
          </a:effectLst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Miami Beach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18449" y="3105834"/>
            <a:ext cx="1657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Unincorporated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Miami-Dade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County</a:t>
            </a:r>
          </a:p>
        </p:txBody>
      </p:sp>
      <p:sp>
        <p:nvSpPr>
          <p:cNvPr id="23" name="Freeform 22"/>
          <p:cNvSpPr/>
          <p:nvPr/>
        </p:nvSpPr>
        <p:spPr>
          <a:xfrm>
            <a:off x="6253848" y="910314"/>
            <a:ext cx="4627659" cy="5470497"/>
          </a:xfrm>
          <a:custGeom>
            <a:avLst/>
            <a:gdLst>
              <a:gd name="connsiteX0" fmla="*/ 95416 w 4627659"/>
              <a:gd name="connsiteY0" fmla="*/ 5470497 h 5470497"/>
              <a:gd name="connsiteX1" fmla="*/ 103367 w 4627659"/>
              <a:gd name="connsiteY1" fmla="*/ 5041127 h 5470497"/>
              <a:gd name="connsiteX2" fmla="*/ 71562 w 4627659"/>
              <a:gd name="connsiteY2" fmla="*/ 5017273 h 5470497"/>
              <a:gd name="connsiteX3" fmla="*/ 63610 w 4627659"/>
              <a:gd name="connsiteY3" fmla="*/ 4230094 h 5470497"/>
              <a:gd name="connsiteX4" fmla="*/ 0 w 4627659"/>
              <a:gd name="connsiteY4" fmla="*/ 4214191 h 5470497"/>
              <a:gd name="connsiteX5" fmla="*/ 0 w 4627659"/>
              <a:gd name="connsiteY5" fmla="*/ 0 h 5470497"/>
              <a:gd name="connsiteX6" fmla="*/ 1216549 w 4627659"/>
              <a:gd name="connsiteY6" fmla="*/ 0 h 5470497"/>
              <a:gd name="connsiteX7" fmla="*/ 1208598 w 4627659"/>
              <a:gd name="connsiteY7" fmla="*/ 135172 h 5470497"/>
              <a:gd name="connsiteX8" fmla="*/ 3578087 w 4627659"/>
              <a:gd name="connsiteY8" fmla="*/ 151074 h 5470497"/>
              <a:gd name="connsiteX9" fmla="*/ 3570136 w 4627659"/>
              <a:gd name="connsiteY9" fmla="*/ 55659 h 5470497"/>
              <a:gd name="connsiteX10" fmla="*/ 4627659 w 4627659"/>
              <a:gd name="connsiteY10" fmla="*/ 23854 h 5470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27659" h="5470497">
                <a:moveTo>
                  <a:pt x="95416" y="5470497"/>
                </a:moveTo>
                <a:lnTo>
                  <a:pt x="103367" y="5041127"/>
                </a:lnTo>
                <a:lnTo>
                  <a:pt x="71562" y="5017273"/>
                </a:lnTo>
                <a:cubicBezTo>
                  <a:pt x="68911" y="4754880"/>
                  <a:pt x="66261" y="4492487"/>
                  <a:pt x="63610" y="4230094"/>
                </a:cubicBezTo>
                <a:lnTo>
                  <a:pt x="0" y="4214191"/>
                </a:lnTo>
                <a:lnTo>
                  <a:pt x="0" y="0"/>
                </a:lnTo>
                <a:lnTo>
                  <a:pt x="1216549" y="0"/>
                </a:lnTo>
                <a:lnTo>
                  <a:pt x="1208598" y="135172"/>
                </a:lnTo>
                <a:lnTo>
                  <a:pt x="3578087" y="151074"/>
                </a:lnTo>
                <a:lnTo>
                  <a:pt x="3570136" y="55659"/>
                </a:lnTo>
                <a:lnTo>
                  <a:pt x="4627659" y="23854"/>
                </a:lnTo>
              </a:path>
            </a:pathLst>
          </a:cu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50" y="956730"/>
            <a:ext cx="4854353" cy="57441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43" y="92647"/>
            <a:ext cx="2466631" cy="13661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38017" y="2121212"/>
            <a:ext cx="1400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Palm Beach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02390" y="3041526"/>
            <a:ext cx="1400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Broward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23677" y="4143490"/>
            <a:ext cx="1400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Miami-Dade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56738" y="5409210"/>
            <a:ext cx="1400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Monroe</a:t>
            </a:r>
          </a:p>
        </p:txBody>
      </p:sp>
      <p:cxnSp>
        <p:nvCxnSpPr>
          <p:cNvPr id="10" name="Straight Connector 9"/>
          <p:cNvCxnSpPr>
            <a:endCxn id="23" idx="5"/>
          </p:cNvCxnSpPr>
          <p:nvPr/>
        </p:nvCxnSpPr>
        <p:spPr>
          <a:xfrm flipV="1">
            <a:off x="4830727" y="910314"/>
            <a:ext cx="1423121" cy="3415403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830727" y="4378194"/>
            <a:ext cx="1499244" cy="2022294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2711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24000" y="143565"/>
            <a:ext cx="8481392" cy="8556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707799" y="999167"/>
            <a:ext cx="8686800" cy="4983566"/>
            <a:chOff x="183799" y="999167"/>
            <a:chExt cx="8686800" cy="4983566"/>
          </a:xfrm>
        </p:grpSpPr>
        <p:sp>
          <p:nvSpPr>
            <p:cNvPr id="7" name="Rectangle 6"/>
            <p:cNvSpPr/>
            <p:nvPr/>
          </p:nvSpPr>
          <p:spPr>
            <a:xfrm>
              <a:off x="183799" y="999167"/>
              <a:ext cx="8686800" cy="4983566"/>
            </a:xfrm>
            <a:prstGeom prst="rect">
              <a:avLst/>
            </a:prstGeom>
            <a:solidFill>
              <a:srgbClr val="FFFFFF">
                <a:alpha val="5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51792" y="1233135"/>
              <a:ext cx="8560316" cy="43583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</p:grpSp>
      <p:cxnSp>
        <p:nvCxnSpPr>
          <p:cNvPr id="3" name="Straight Connector 2"/>
          <p:cNvCxnSpPr/>
          <p:nvPr/>
        </p:nvCxnSpPr>
        <p:spPr>
          <a:xfrm flipV="1">
            <a:off x="2594264" y="4436920"/>
            <a:ext cx="7595754" cy="8312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337464" y="4478482"/>
            <a:ext cx="0" cy="644236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193973" y="4464627"/>
            <a:ext cx="0" cy="644236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707800" y="6172200"/>
            <a:ext cx="8686800" cy="369332"/>
          </a:xfrm>
          <a:prstGeom prst="rect">
            <a:avLst/>
          </a:prstGeom>
          <a:solidFill>
            <a:srgbClr val="F2F2F2">
              <a:alpha val="56078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Sea level will be 1 foot higher 14 years – 40 years</a:t>
            </a:r>
          </a:p>
        </p:txBody>
      </p:sp>
      <p:sp>
        <p:nvSpPr>
          <p:cNvPr id="2" name="Oval 1"/>
          <p:cNvSpPr/>
          <p:nvPr/>
        </p:nvSpPr>
        <p:spPr>
          <a:xfrm>
            <a:off x="4401527" y="4821074"/>
            <a:ext cx="84222" cy="9625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AA62EC5-75C8-479F-B3CA-B5C0C9C69D77}"/>
              </a:ext>
            </a:extLst>
          </p:cNvPr>
          <p:cNvSpPr txBox="1">
            <a:spLocks/>
          </p:cNvSpPr>
          <p:nvPr/>
        </p:nvSpPr>
        <p:spPr>
          <a:xfrm>
            <a:off x="1524000" y="26383"/>
            <a:ext cx="9144000" cy="738817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00B0F0"/>
                </a:solidFill>
              </a:rPr>
              <a:t>How do we adapt?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133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720">
        <p:fade/>
      </p:transition>
    </mc:Choice>
    <mc:Fallback xmlns="">
      <p:transition xmlns:p14="http://schemas.microsoft.com/office/powerpoint/2010/main" spd="med" advTm="277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164A34-0F75-49F1-AF4D-DFD22B12D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0549"/>
            <a:ext cx="12192000" cy="493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83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https://upload.wikimedia.org/wikipedia/commons/thumb/0/0c/Seal_of_Miami,_Florida.svg/2000px-Seal_of_Miami,_Florida.svg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0977" y="859278"/>
            <a:ext cx="798511" cy="75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www.miagreen.com/participants/sponsors/City%20MiamiBeach%20Logo1.jpg"/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022"/>
          <a:stretch/>
        </p:blipFill>
        <p:spPr bwMode="auto">
          <a:xfrm>
            <a:off x="8283848" y="1099267"/>
            <a:ext cx="2019755" cy="29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4" t="17098" r="13476" b="20188"/>
          <a:stretch/>
        </p:blipFill>
        <p:spPr bwMode="auto">
          <a:xfrm>
            <a:off x="7642965" y="1886970"/>
            <a:ext cx="2879185" cy="130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883511" y="13113"/>
            <a:ext cx="83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100 RESILIENT CITIES PROGRAM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584271" y="6480586"/>
            <a:ext cx="68296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LINK TO GM&amp;B PRA: </a:t>
            </a:r>
            <a:r>
              <a:rPr lang="en-US" sz="1400" dirty="0">
                <a:hlinkClick r:id="rId6"/>
              </a:rPr>
              <a:t>https://100rc.app.box.com/s/soo5trb05x922vk5jl41jo0xaqzlejxv </a:t>
            </a:r>
            <a:endParaRPr lang="en-US" sz="1400" dirty="0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7034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-552564" y="184954"/>
            <a:ext cx="12744564" cy="41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3200" b="1" dirty="0">
                <a:solidFill>
                  <a:schemeClr val="bg1"/>
                </a:solidFill>
              </a:rPr>
              <a:t>GREATER MIAMI &amp; THE BEACHES 100 RESILIENT CITIES PROGRAM 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7" name="Picture 6" descr="http://www.southeastfloridaclimatecompact.org/wp-content/uploads/2017/12/Miami-Dade-Logo_new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634" y="933600"/>
            <a:ext cx="1327658" cy="60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7" y="3803463"/>
            <a:ext cx="5100602" cy="29027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77" y="1002881"/>
            <a:ext cx="5100602" cy="2515787"/>
          </a:xfrm>
          <a:prstGeom prst="rect">
            <a:avLst/>
          </a:prstGeom>
        </p:spPr>
      </p:pic>
      <p:pic>
        <p:nvPicPr>
          <p:cNvPr id="18" name="Picture 10" descr="Picture1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4271" y="3128006"/>
            <a:ext cx="6270171" cy="313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6521634" y="4250083"/>
            <a:ext cx="1380476" cy="87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>
                <a:latin typeface="Gill Sans MT" panose="020B0502020104020203" pitchFamily="34" charset="0"/>
              </a:rPr>
              <a:t>SIX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effectLst/>
              <a:latin typeface="Gill Sans MT" panose="020B0502020104020203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Gill Sans MT" panose="020B0502020104020203" pitchFamily="34" charset="0"/>
              </a:rPr>
              <a:t>DISCOVERY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Gill Sans MT" panose="020B0502020104020203" pitchFamily="34" charset="0"/>
              </a:rPr>
              <a:t>AREAS</a:t>
            </a:r>
            <a:endParaRPr kumimoji="0" lang="en-US" altLang="en-US" sz="9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3" name="Right Brace 2"/>
          <p:cNvSpPr/>
          <p:nvPr/>
        </p:nvSpPr>
        <p:spPr>
          <a:xfrm rot="5400000">
            <a:off x="9013005" y="-250179"/>
            <a:ext cx="294083" cy="4060371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00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52900" y="68580"/>
            <a:ext cx="3935730" cy="6728460"/>
          </a:xfrm>
          <a:prstGeom prst="rect">
            <a:avLst/>
          </a:prstGeom>
          <a:solidFill>
            <a:srgbClr val="0079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" y="68580"/>
            <a:ext cx="3935730" cy="6728460"/>
          </a:xfrm>
          <a:prstGeom prst="rect">
            <a:avLst/>
          </a:prstGeom>
          <a:solidFill>
            <a:srgbClr val="4A85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237220" y="68580"/>
            <a:ext cx="3886200" cy="6728460"/>
          </a:xfrm>
          <a:prstGeom prst="rect">
            <a:avLst/>
          </a:prstGeom>
          <a:solidFill>
            <a:srgbClr val="A3A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41520" y="68580"/>
            <a:ext cx="3108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ADAPTATION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1592" y="68580"/>
            <a:ext cx="3108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MITIGATION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11681" y="69928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COMMUNICATION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03370" y="586740"/>
            <a:ext cx="3985260" cy="562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2000" b="1" dirty="0">
                <a:solidFill>
                  <a:schemeClr val="bg1"/>
                </a:solidFill>
              </a:rPr>
              <a:t>identifying climate risks + taking action to reduce vulnerabilities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437" y="586740"/>
            <a:ext cx="3985260" cy="562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2000" b="1" dirty="0">
                <a:solidFill>
                  <a:schemeClr val="bg1"/>
                </a:solidFill>
              </a:rPr>
              <a:t>combating climate change by reducing climate pollution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38160" y="586740"/>
            <a:ext cx="3985260" cy="562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2000" b="1" dirty="0">
                <a:solidFill>
                  <a:schemeClr val="bg1"/>
                </a:solidFill>
              </a:rPr>
              <a:t>engaging governments, academia, businesses + community groups</a:t>
            </a:r>
            <a:endParaRPr lang="en-US" sz="1200" b="1" dirty="0">
              <a:solidFill>
                <a:schemeClr val="bg1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4202430" y="1148882"/>
            <a:ext cx="378714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67640" y="1148882"/>
            <a:ext cx="378714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286750" y="1160727"/>
            <a:ext cx="378714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6092" y="4278513"/>
            <a:ext cx="3459815" cy="2109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715" y="4296137"/>
            <a:ext cx="3352704" cy="20355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0470" y="1667041"/>
            <a:ext cx="3451422" cy="23364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954">
            <a:off x="4337685" y="1678405"/>
            <a:ext cx="3566160" cy="23137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59" y="1711024"/>
            <a:ext cx="3369634" cy="22449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1050" y="4278513"/>
            <a:ext cx="3539631" cy="210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336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1627</TotalTime>
  <Words>480</Words>
  <Application>Microsoft Office PowerPoint</Application>
  <PresentationFormat>Widescreen</PresentationFormat>
  <Paragraphs>98</Paragraphs>
  <Slides>34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Gill Sans MT</vt:lpstr>
      <vt:lpstr>Kalinga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Rapid action plan considered properties and projects countywide</vt:lpstr>
      <vt:lpstr>Projects were prioritized based on their combined vulnerability and criticality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St. Hilaire, Sandra (RER)</dc:creator>
  <cp:lastModifiedBy>Jayni Rasmussen</cp:lastModifiedBy>
  <cp:revision>49</cp:revision>
  <dcterms:created xsi:type="dcterms:W3CDTF">2019-01-09T21:16:16Z</dcterms:created>
  <dcterms:modified xsi:type="dcterms:W3CDTF">2019-01-18T15:19:13Z</dcterms:modified>
</cp:coreProperties>
</file>